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673" r:id="rId3"/>
    <p:sldId id="984" r:id="rId4"/>
    <p:sldId id="675" r:id="rId5"/>
    <p:sldId id="985" r:id="rId7"/>
    <p:sldId id="986" r:id="rId8"/>
    <p:sldId id="1059" r:id="rId9"/>
    <p:sldId id="371" r:id="rId10"/>
    <p:sldId id="260" r:id="rId11"/>
    <p:sldId id="1055" r:id="rId12"/>
    <p:sldId id="372" r:id="rId13"/>
    <p:sldId id="989" r:id="rId14"/>
    <p:sldId id="263" r:id="rId15"/>
    <p:sldId id="374" r:id="rId16"/>
    <p:sldId id="264" r:id="rId17"/>
    <p:sldId id="265" r:id="rId18"/>
    <p:sldId id="266" r:id="rId19"/>
    <p:sldId id="1056" r:id="rId20"/>
    <p:sldId id="354" r:id="rId21"/>
    <p:sldId id="270" r:id="rId22"/>
    <p:sldId id="269" r:id="rId23"/>
    <p:sldId id="268" r:id="rId24"/>
    <p:sldId id="1057" r:id="rId25"/>
    <p:sldId id="1058" r:id="rId26"/>
    <p:sldId id="341" r:id="rId27"/>
    <p:sldId id="300" r:id="rId28"/>
    <p:sldId id="301" r:id="rId29"/>
    <p:sldId id="302" r:id="rId30"/>
    <p:sldId id="272" r:id="rId31"/>
    <p:sldId id="304" r:id="rId32"/>
    <p:sldId id="305" r:id="rId33"/>
    <p:sldId id="306" r:id="rId34"/>
    <p:sldId id="1060" r:id="rId35"/>
    <p:sldId id="333" r:id="rId36"/>
    <p:sldId id="1061" r:id="rId37"/>
    <p:sldId id="329" r:id="rId38"/>
    <p:sldId id="335" r:id="rId39"/>
    <p:sldId id="308" r:id="rId40"/>
    <p:sldId id="337" r:id="rId41"/>
    <p:sldId id="338" r:id="rId42"/>
    <p:sldId id="309" r:id="rId43"/>
    <p:sldId id="311" r:id="rId44"/>
    <p:sldId id="310" r:id="rId45"/>
    <p:sldId id="330" r:id="rId46"/>
    <p:sldId id="332" r:id="rId47"/>
    <p:sldId id="375" r:id="rId48"/>
    <p:sldId id="1053" r:id="rId49"/>
    <p:sldId id="1063" r:id="rId50"/>
    <p:sldId id="1064" r:id="rId51"/>
    <p:sldId id="278" r:id="rId52"/>
    <p:sldId id="279" r:id="rId53"/>
    <p:sldId id="280" r:id="rId54"/>
    <p:sldId id="344" r:id="rId55"/>
    <p:sldId id="1062" r:id="rId56"/>
    <p:sldId id="283" r:id="rId57"/>
    <p:sldId id="284" r:id="rId58"/>
    <p:sldId id="303" r:id="rId59"/>
    <p:sldId id="285" r:id="rId60"/>
    <p:sldId id="345" r:id="rId61"/>
    <p:sldId id="346" r:id="rId62"/>
    <p:sldId id="290" r:id="rId63"/>
    <p:sldId id="347" r:id="rId64"/>
    <p:sldId id="294" r:id="rId65"/>
    <p:sldId id="293" r:id="rId66"/>
    <p:sldId id="312" r:id="rId67"/>
    <p:sldId id="316" r:id="rId68"/>
    <p:sldId id="317" r:id="rId69"/>
    <p:sldId id="318" r:id="rId70"/>
    <p:sldId id="1066" r:id="rId71"/>
    <p:sldId id="1067" r:id="rId72"/>
    <p:sldId id="1068" r:id="rId73"/>
    <p:sldId id="322" r:id="rId74"/>
    <p:sldId id="1069" r:id="rId75"/>
    <p:sldId id="1065" r:id="rId7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D4E5F4"/>
    <a:srgbClr val="EB459C"/>
    <a:srgbClr val="5B9BD5"/>
    <a:srgbClr val="4F0EF2"/>
    <a:srgbClr val="005A9E"/>
    <a:srgbClr val="164C88"/>
    <a:srgbClr val="A6BDD3"/>
    <a:srgbClr val="0066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83" d="100"/>
          <a:sy n="83" d="100"/>
        </p:scale>
        <p:origin x="45" y="20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58.wmf"/><Relationship Id="rId1" Type="http://schemas.openxmlformats.org/officeDocument/2006/relationships/image" Target="../media/image157.wmf"/></Relationships>
</file>

<file path=ppt/drawings/_rels/vmlDrawing12.vml.rels><?xml version="1.0" encoding="UTF-8" standalone="yes"?>
<Relationships xmlns="http://schemas.openxmlformats.org/package/2006/relationships"><Relationship Id="rId4" Type="http://schemas.openxmlformats.org/officeDocument/2006/relationships/image" Target="../media/image171.wmf"/><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180.wmf"/><Relationship Id="rId7" Type="http://schemas.openxmlformats.org/officeDocument/2006/relationships/image" Target="../media/image179.wmf"/><Relationship Id="rId6" Type="http://schemas.openxmlformats.org/officeDocument/2006/relationships/image" Target="../media/image178.wmf"/><Relationship Id="rId5" Type="http://schemas.openxmlformats.org/officeDocument/2006/relationships/image" Target="../media/image177.wmf"/><Relationship Id="rId4" Type="http://schemas.openxmlformats.org/officeDocument/2006/relationships/image" Target="../media/image175.wmf"/><Relationship Id="rId3" Type="http://schemas.openxmlformats.org/officeDocument/2006/relationships/image" Target="../media/image174.wmf"/><Relationship Id="rId2" Type="http://schemas.openxmlformats.org/officeDocument/2006/relationships/image" Target="../media/image173.wmf"/><Relationship Id="rId1" Type="http://schemas.openxmlformats.org/officeDocument/2006/relationships/image" Target="../media/image172.wmf"/></Relationships>
</file>

<file path=ppt/drawings/_rels/vmlDrawing14.vml.rels><?xml version="1.0" encoding="UTF-8" standalone="yes"?>
<Relationships xmlns="http://schemas.openxmlformats.org/package/2006/relationships"><Relationship Id="rId4" Type="http://schemas.openxmlformats.org/officeDocument/2006/relationships/image" Target="../media/image188.wmf"/><Relationship Id="rId3" Type="http://schemas.openxmlformats.org/officeDocument/2006/relationships/image" Target="../media/image187.wmf"/><Relationship Id="rId2" Type="http://schemas.openxmlformats.org/officeDocument/2006/relationships/image" Target="../media/image186.wmf"/><Relationship Id="rId1" Type="http://schemas.openxmlformats.org/officeDocument/2006/relationships/image" Target="../media/image18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9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01.png"/></Relationships>
</file>

<file path=ppt/drawings/_rels/vmlDrawing17.vml.rels><?xml version="1.0" encoding="UTF-8" standalone="yes"?>
<Relationships xmlns="http://schemas.openxmlformats.org/package/2006/relationships"><Relationship Id="rId6" Type="http://schemas.openxmlformats.org/officeDocument/2006/relationships/image" Target="../media/image207.wmf"/><Relationship Id="rId5" Type="http://schemas.openxmlformats.org/officeDocument/2006/relationships/image" Target="../media/image206.wmf"/><Relationship Id="rId4" Type="http://schemas.openxmlformats.org/officeDocument/2006/relationships/image" Target="../media/image205.wmf"/><Relationship Id="rId3" Type="http://schemas.openxmlformats.org/officeDocument/2006/relationships/image" Target="../media/image204.wmf"/><Relationship Id="rId2" Type="http://schemas.openxmlformats.org/officeDocument/2006/relationships/image" Target="../media/image203.wmf"/><Relationship Id="rId1" Type="http://schemas.openxmlformats.org/officeDocument/2006/relationships/image" Target="../media/image202.wmf"/></Relationships>
</file>

<file path=ppt/drawings/_rels/vmlDrawing18.vml.rels><?xml version="1.0" encoding="UTF-8" standalone="yes"?>
<Relationships xmlns="http://schemas.openxmlformats.org/package/2006/relationships"><Relationship Id="rId6" Type="http://schemas.openxmlformats.org/officeDocument/2006/relationships/image" Target="../media/image202.wmf"/><Relationship Id="rId5" Type="http://schemas.openxmlformats.org/officeDocument/2006/relationships/image" Target="../media/image210.wmf"/><Relationship Id="rId4" Type="http://schemas.openxmlformats.org/officeDocument/2006/relationships/image" Target="../media/image204.wmf"/><Relationship Id="rId3" Type="http://schemas.openxmlformats.org/officeDocument/2006/relationships/image" Target="../media/image209.wmf"/><Relationship Id="rId2" Type="http://schemas.openxmlformats.org/officeDocument/2006/relationships/image" Target="../media/image206.wmf"/><Relationship Id="rId1" Type="http://schemas.openxmlformats.org/officeDocument/2006/relationships/image" Target="../media/image20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214.wmf"/><Relationship Id="rId2" Type="http://schemas.openxmlformats.org/officeDocument/2006/relationships/image" Target="../media/image213.wmf"/><Relationship Id="rId1" Type="http://schemas.openxmlformats.org/officeDocument/2006/relationships/image" Target="../media/image21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219.wmf"/><Relationship Id="rId2" Type="http://schemas.openxmlformats.org/officeDocument/2006/relationships/image" Target="../media/image218.wmf"/><Relationship Id="rId1" Type="http://schemas.openxmlformats.org/officeDocument/2006/relationships/image" Target="../media/image217.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2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21.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25.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233.wmf"/><Relationship Id="rId7" Type="http://schemas.openxmlformats.org/officeDocument/2006/relationships/image" Target="../media/image232.wmf"/><Relationship Id="rId6" Type="http://schemas.openxmlformats.org/officeDocument/2006/relationships/image" Target="../media/image231.wmf"/><Relationship Id="rId5" Type="http://schemas.openxmlformats.org/officeDocument/2006/relationships/image" Target="../media/image230.wmf"/><Relationship Id="rId4" Type="http://schemas.openxmlformats.org/officeDocument/2006/relationships/image" Target="../media/image229.wmf"/><Relationship Id="rId3" Type="http://schemas.openxmlformats.org/officeDocument/2006/relationships/image" Target="../media/image228.wmf"/><Relationship Id="rId2" Type="http://schemas.openxmlformats.org/officeDocument/2006/relationships/image" Target="../media/image227.wmf"/><Relationship Id="rId1" Type="http://schemas.openxmlformats.org/officeDocument/2006/relationships/image" Target="../media/image226.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241.wmf"/><Relationship Id="rId2" Type="http://schemas.openxmlformats.org/officeDocument/2006/relationships/image" Target="../media/image240.wmf"/><Relationship Id="rId1" Type="http://schemas.openxmlformats.org/officeDocument/2006/relationships/image" Target="../media/image239.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44.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249.wmf"/><Relationship Id="rId1" Type="http://schemas.openxmlformats.org/officeDocument/2006/relationships/image" Target="../media/image248.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252.wmf"/><Relationship Id="rId2" Type="http://schemas.openxmlformats.org/officeDocument/2006/relationships/image" Target="../media/image251.wmf"/><Relationship Id="rId1" Type="http://schemas.openxmlformats.org/officeDocument/2006/relationships/image" Target="../media/image250.wmf"/></Relationships>
</file>

<file path=ppt/drawings/_rels/vmlDrawing29.vml.rels><?xml version="1.0" encoding="UTF-8" standalone="yes"?>
<Relationships xmlns="http://schemas.openxmlformats.org/package/2006/relationships"><Relationship Id="rId5" Type="http://schemas.openxmlformats.org/officeDocument/2006/relationships/image" Target="../media/image259.wmf"/><Relationship Id="rId4" Type="http://schemas.openxmlformats.org/officeDocument/2006/relationships/image" Target="../media/image258.wmf"/><Relationship Id="rId3" Type="http://schemas.openxmlformats.org/officeDocument/2006/relationships/image" Target="../media/image257.wmf"/><Relationship Id="rId2" Type="http://schemas.openxmlformats.org/officeDocument/2006/relationships/image" Target="../media/image256.wmf"/><Relationship Id="rId1" Type="http://schemas.openxmlformats.org/officeDocument/2006/relationships/image" Target="../media/image255.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36.wmf"/><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1.wmf"/></Relationships>
</file>

<file path=ppt/drawings/_rels/vmlDrawing30.vml.rels><?xml version="1.0" encoding="UTF-8" standalone="yes"?>
<Relationships xmlns="http://schemas.openxmlformats.org/package/2006/relationships"><Relationship Id="rId7" Type="http://schemas.openxmlformats.org/officeDocument/2006/relationships/image" Target="../media/image266.wmf"/><Relationship Id="rId6" Type="http://schemas.openxmlformats.org/officeDocument/2006/relationships/image" Target="../media/image265.wmf"/><Relationship Id="rId5" Type="http://schemas.openxmlformats.org/officeDocument/2006/relationships/image" Target="../media/image264.wmf"/><Relationship Id="rId4" Type="http://schemas.openxmlformats.org/officeDocument/2006/relationships/image" Target="../media/image263.wmf"/><Relationship Id="rId3" Type="http://schemas.openxmlformats.org/officeDocument/2006/relationships/image" Target="../media/image262.wmf"/><Relationship Id="rId2" Type="http://schemas.openxmlformats.org/officeDocument/2006/relationships/image" Target="../media/image261.wmf"/><Relationship Id="rId1" Type="http://schemas.openxmlformats.org/officeDocument/2006/relationships/image" Target="../media/image260.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80.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81.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81.wmf"/><Relationship Id="rId2" Type="http://schemas.openxmlformats.org/officeDocument/2006/relationships/image" Target="../media/image283.wmf"/><Relationship Id="rId1" Type="http://schemas.openxmlformats.org/officeDocument/2006/relationships/image" Target="../media/image28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6.vml.rels><?xml version="1.0" encoding="UTF-8" standalone="yes"?>
<Relationships xmlns="http://schemas.openxmlformats.org/package/2006/relationships"><Relationship Id="rId4" Type="http://schemas.openxmlformats.org/officeDocument/2006/relationships/image" Target="../media/image111.wmf"/><Relationship Id="rId3" Type="http://schemas.openxmlformats.org/officeDocument/2006/relationships/image" Target="../media/image109.wmf"/><Relationship Id="rId2" Type="http://schemas.openxmlformats.org/officeDocument/2006/relationships/image" Target="../media/image107.wmf"/><Relationship Id="rId1" Type="http://schemas.openxmlformats.org/officeDocument/2006/relationships/image" Target="../media/image10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s>
</file>

<file path=ppt/drawings/_rels/vmlDrawing8.vml.rels><?xml version="1.0" encoding="UTF-8" standalone="yes"?>
<Relationships xmlns="http://schemas.openxmlformats.org/package/2006/relationships"><Relationship Id="rId5" Type="http://schemas.openxmlformats.org/officeDocument/2006/relationships/image" Target="../media/image139.wmf"/><Relationship Id="rId4" Type="http://schemas.openxmlformats.org/officeDocument/2006/relationships/image" Target="../media/image138.wmf"/><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152.wmf"/><Relationship Id="rId7" Type="http://schemas.openxmlformats.org/officeDocument/2006/relationships/image" Target="../media/image151.wmf"/><Relationship Id="rId6" Type="http://schemas.openxmlformats.org/officeDocument/2006/relationships/image" Target="../media/image149.wmf"/><Relationship Id="rId5" Type="http://schemas.openxmlformats.org/officeDocument/2006/relationships/image" Target="../media/image148.wmf"/><Relationship Id="rId4" Type="http://schemas.openxmlformats.org/officeDocument/2006/relationships/image" Target="../media/image147.wmf"/><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image" Target="../media/image8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94F001-1D2D-4784-AEFC-E25CE4DE1E1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0DF3E1-8895-4320-87EF-D5FDE155012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xfrm>
            <a:off x="63500" y="733425"/>
            <a:ext cx="6521450" cy="3668713"/>
          </a:xfrm>
        </p:spPr>
      </p:sp>
      <p:sp>
        <p:nvSpPr>
          <p:cNvPr id="71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1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51FDDA4-A8C2-4608-BF21-14AA874CA44C}"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0DF3E1-8895-4320-87EF-D5FDE155012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0DF3E1-8895-4320-87EF-D5FDE155012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0DF3E1-8895-4320-87EF-D5FDE155012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B5A56BF-7F13-4CA0-9350-2ECD277A1AB4}"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AAF5FA-363C-4DAE-B84A-ED49A3A10B4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11156BC-9339-4511-910C-F7081FBDF8D4}"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AAF5FA-363C-4DAE-B84A-ED49A3A10B4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CCD2FF7-1531-4A95-BEDD-8320EE30EBAA}"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AAF5FA-363C-4DAE-B84A-ED49A3A10B4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7814"/>
            <a:ext cx="10972800" cy="1139825"/>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30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197600" y="1600201"/>
            <a:ext cx="5384800" cy="21891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6197600" y="3941763"/>
            <a:ext cx="5384800" cy="21891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fld id="{2354C6CF-76D6-4BBA-9A36-71984E113AD8}" type="datetime1">
              <a:rPr lang="zh-CN" altLang="en-US" smtClean="0"/>
            </a:fld>
            <a:endParaRPr lang="en-US"/>
          </a:p>
        </p:txBody>
      </p:sp>
      <p:sp>
        <p:nvSpPr>
          <p:cNvPr id="7" name="Rectangle 5"/>
          <p:cNvSpPr>
            <a:spLocks noGrp="1" noChangeArrowheads="1"/>
          </p:cNvSpPr>
          <p:nvPr>
            <p:ph type="ftr" sz="quarter" idx="11"/>
          </p:nvPr>
        </p:nvSpPr>
        <p:spPr/>
        <p:txBody>
          <a:bodyPr/>
          <a:lstStyle>
            <a:lvl1pPr>
              <a:defRPr/>
            </a:lvl1pPr>
          </a:lstStyle>
          <a:p>
            <a:pPr>
              <a:defRPr/>
            </a:pPr>
            <a:endParaRPr lang="en-US"/>
          </a:p>
        </p:txBody>
      </p:sp>
      <p:sp>
        <p:nvSpPr>
          <p:cNvPr id="8" name="Rectangle 6"/>
          <p:cNvSpPr>
            <a:spLocks noGrp="1" noChangeArrowheads="1"/>
          </p:cNvSpPr>
          <p:nvPr>
            <p:ph type="sldNum" sz="quarter" idx="12"/>
          </p:nvPr>
        </p:nvSpPr>
        <p:spPr/>
        <p:txBody>
          <a:bodyPr/>
          <a:lstStyle>
            <a:lvl1pPr>
              <a:defRPr/>
            </a:lvl1pPr>
          </a:lstStyle>
          <a:p>
            <a:fld id="{9281D9F6-D8D0-4499-B70E-AA30E25E9338}" type="slidenum">
              <a:rPr lang="zh-CN" altLang="en-US"/>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107F874-BA6E-4BB5-B8CD-4E87B78AF007}"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AAF5FA-363C-4DAE-B84A-ED49A3A10B4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26FC5DA-852A-4812-8F7A-86F2AFC606BB}"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AAF5FA-363C-4DAE-B84A-ED49A3A10B4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A3ADE5F-F009-43B8-A6C7-CC6FE1F21AA5}"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7AAF5FA-363C-4DAE-B84A-ED49A3A10B4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EF9825D-429E-4CCF-80D9-37A8A7AA357D}"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7AAF5FA-363C-4DAE-B84A-ED49A3A10B4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0B0EA5A-C6B7-4DC5-84F6-76BE1123ECDD}"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7AAF5FA-363C-4DAE-B84A-ED49A3A10B4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021F3BC-6641-49A0-8D36-CC4340A614BB}"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7AAF5FA-363C-4DAE-B84A-ED49A3A10B4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B78D054-DBD0-4E8D-A9E9-EE9A6813972E}"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7AAF5FA-363C-4DAE-B84A-ED49A3A10B4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A9F6F35-0610-48D3-A5A8-2DF420679C82}"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7AAF5FA-363C-4DAE-B84A-ED49A3A10B4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0A5962-4E76-4874-ADA8-D8B301F309C6}"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AAF5FA-363C-4DAE-B84A-ED49A3A10B4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9" Type="http://schemas.openxmlformats.org/officeDocument/2006/relationships/oleObject" Target="../embeddings/oleObject8.bin"/><Relationship Id="rId8" Type="http://schemas.openxmlformats.org/officeDocument/2006/relationships/image" Target="../media/image34.wmf"/><Relationship Id="rId7" Type="http://schemas.openxmlformats.org/officeDocument/2006/relationships/oleObject" Target="../embeddings/oleObject7.bin"/><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wmf"/><Relationship Id="rId3" Type="http://schemas.openxmlformats.org/officeDocument/2006/relationships/oleObject" Target="../embeddings/oleObject6.bin"/><Relationship Id="rId2" Type="http://schemas.openxmlformats.org/officeDocument/2006/relationships/image" Target="../media/image30.png"/><Relationship Id="rId18" Type="http://schemas.openxmlformats.org/officeDocument/2006/relationships/vmlDrawing" Target="../drawings/vmlDrawing3.vml"/><Relationship Id="rId17" Type="http://schemas.openxmlformats.org/officeDocument/2006/relationships/slideLayout" Target="../slideLayouts/slideLayout7.xml"/><Relationship Id="rId16" Type="http://schemas.openxmlformats.org/officeDocument/2006/relationships/image" Target="../media/image40.png"/><Relationship Id="rId15" Type="http://schemas.openxmlformats.org/officeDocument/2006/relationships/image" Target="../media/image39.png"/><Relationship Id="rId14" Type="http://schemas.openxmlformats.org/officeDocument/2006/relationships/image" Target="../media/image38.png"/><Relationship Id="rId13" Type="http://schemas.openxmlformats.org/officeDocument/2006/relationships/image" Target="../media/image37.png"/><Relationship Id="rId12" Type="http://schemas.openxmlformats.org/officeDocument/2006/relationships/image" Target="../media/image36.wmf"/><Relationship Id="rId11" Type="http://schemas.openxmlformats.org/officeDocument/2006/relationships/oleObject" Target="../embeddings/oleObject9.bin"/><Relationship Id="rId10" Type="http://schemas.openxmlformats.org/officeDocument/2006/relationships/image" Target="../media/image35.wmf"/><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7" Type="http://schemas.openxmlformats.org/officeDocument/2006/relationships/slideLayout" Target="../slideLayouts/slideLayout2.xml"/><Relationship Id="rId16" Type="http://schemas.openxmlformats.org/officeDocument/2006/relationships/image" Target="../media/image56.png"/><Relationship Id="rId15" Type="http://schemas.openxmlformats.org/officeDocument/2006/relationships/image" Target="../media/image55.emf"/><Relationship Id="rId14" Type="http://schemas.openxmlformats.org/officeDocument/2006/relationships/image" Target="../media/image54.png"/><Relationship Id="rId13" Type="http://schemas.openxmlformats.org/officeDocument/2006/relationships/image" Target="../media/image53.png"/><Relationship Id="rId12" Type="http://schemas.openxmlformats.org/officeDocument/2006/relationships/image" Target="../media/image52.png"/><Relationship Id="rId11" Type="http://schemas.openxmlformats.org/officeDocument/2006/relationships/image" Target="../media/image51.png"/><Relationship Id="rId10" Type="http://schemas.openxmlformats.org/officeDocument/2006/relationships/image" Target="../media/image50.png"/><Relationship Id="rId1" Type="http://schemas.openxmlformats.org/officeDocument/2006/relationships/image" Target="../media/image41.png"/></Relationships>
</file>

<file path=ppt/slides/_rels/slide13.xml.rels><?xml version="1.0" encoding="UTF-8" standalone="yes"?>
<Relationships xmlns="http://schemas.openxmlformats.org/package/2006/relationships"><Relationship Id="rId9" Type="http://schemas.openxmlformats.org/officeDocument/2006/relationships/image" Target="../media/image65.png"/><Relationship Id="rId8" Type="http://schemas.openxmlformats.org/officeDocument/2006/relationships/image" Target="../media/image64.png"/><Relationship Id="rId7" Type="http://schemas.openxmlformats.org/officeDocument/2006/relationships/image" Target="../media/image63.pn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5" Type="http://schemas.openxmlformats.org/officeDocument/2006/relationships/slideLayout" Target="../slideLayouts/slideLayout7.xml"/><Relationship Id="rId14" Type="http://schemas.openxmlformats.org/officeDocument/2006/relationships/image" Target="../media/image70.png"/><Relationship Id="rId13" Type="http://schemas.openxmlformats.org/officeDocument/2006/relationships/image" Target="../media/image69.png"/><Relationship Id="rId12" Type="http://schemas.openxmlformats.org/officeDocument/2006/relationships/image" Target="../media/image68.png"/><Relationship Id="rId11" Type="http://schemas.openxmlformats.org/officeDocument/2006/relationships/image" Target="../media/image67.png"/><Relationship Id="rId10" Type="http://schemas.openxmlformats.org/officeDocument/2006/relationships/image" Target="../media/image66.png"/><Relationship Id="rId1" Type="http://schemas.openxmlformats.org/officeDocument/2006/relationships/image" Target="../media/image57.png"/></Relationships>
</file>

<file path=ppt/slides/_rels/slide14.xml.rels><?xml version="1.0" encoding="UTF-8" standalone="yes"?>
<Relationships xmlns="http://schemas.openxmlformats.org/package/2006/relationships"><Relationship Id="rId9" Type="http://schemas.openxmlformats.org/officeDocument/2006/relationships/image" Target="../media/image76.png"/><Relationship Id="rId8" Type="http://schemas.openxmlformats.org/officeDocument/2006/relationships/image" Target="../media/image75.png"/><Relationship Id="rId7" Type="http://schemas.openxmlformats.org/officeDocument/2006/relationships/image" Target="../media/image50.png"/><Relationship Id="rId6" Type="http://schemas.openxmlformats.org/officeDocument/2006/relationships/image" Target="../media/image7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73.png"/><Relationship Id="rId21" Type="http://schemas.openxmlformats.org/officeDocument/2006/relationships/slideLayout" Target="../slideLayouts/slideLayout2.xml"/><Relationship Id="rId20" Type="http://schemas.openxmlformats.org/officeDocument/2006/relationships/image" Target="../media/image86.png"/><Relationship Id="rId2" Type="http://schemas.openxmlformats.org/officeDocument/2006/relationships/image" Target="../media/image72.png"/><Relationship Id="rId19" Type="http://schemas.openxmlformats.org/officeDocument/2006/relationships/image" Target="../media/image85.png"/><Relationship Id="rId18" Type="http://schemas.openxmlformats.org/officeDocument/2006/relationships/image" Target="../media/image84.png"/><Relationship Id="rId17" Type="http://schemas.openxmlformats.org/officeDocument/2006/relationships/image" Target="../media/image83.png"/><Relationship Id="rId16" Type="http://schemas.openxmlformats.org/officeDocument/2006/relationships/image" Target="../media/image82.png"/><Relationship Id="rId15" Type="http://schemas.openxmlformats.org/officeDocument/2006/relationships/image" Target="../media/image81.png"/><Relationship Id="rId14" Type="http://schemas.openxmlformats.org/officeDocument/2006/relationships/image" Target="../media/image80.png"/><Relationship Id="rId13" Type="http://schemas.openxmlformats.org/officeDocument/2006/relationships/image" Target="../media/image79.png"/><Relationship Id="rId12" Type="http://schemas.openxmlformats.org/officeDocument/2006/relationships/image" Target="../media/image44.png"/><Relationship Id="rId11" Type="http://schemas.openxmlformats.org/officeDocument/2006/relationships/image" Target="../media/image78.png"/><Relationship Id="rId10" Type="http://schemas.openxmlformats.org/officeDocument/2006/relationships/image" Target="../media/image77.png"/><Relationship Id="rId1" Type="http://schemas.openxmlformats.org/officeDocument/2006/relationships/image" Target="../media/image71.png"/></Relationships>
</file>

<file path=ppt/slides/_rels/slide15.xml.rels><?xml version="1.0" encoding="UTF-8" standalone="yes"?>
<Relationships xmlns="http://schemas.openxmlformats.org/package/2006/relationships"><Relationship Id="rId9" Type="http://schemas.openxmlformats.org/officeDocument/2006/relationships/image" Target="../media/image93.png"/><Relationship Id="rId8" Type="http://schemas.openxmlformats.org/officeDocument/2006/relationships/image" Target="../media/image92.png"/><Relationship Id="rId7" Type="http://schemas.openxmlformats.org/officeDocument/2006/relationships/image" Target="../media/image91.png"/><Relationship Id="rId6" Type="http://schemas.openxmlformats.org/officeDocument/2006/relationships/image" Target="../media/image83.png"/><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wmf"/><Relationship Id="rId13" Type="http://schemas.openxmlformats.org/officeDocument/2006/relationships/vmlDrawing" Target="../drawings/vmlDrawing4.vml"/><Relationship Id="rId12" Type="http://schemas.openxmlformats.org/officeDocument/2006/relationships/slideLayout" Target="../slideLayouts/slideLayout2.xml"/><Relationship Id="rId11" Type="http://schemas.openxmlformats.org/officeDocument/2006/relationships/image" Target="../media/image95.png"/><Relationship Id="rId10" Type="http://schemas.openxmlformats.org/officeDocument/2006/relationships/image" Target="../media/image94.png"/><Relationship Id="rId1" Type="http://schemas.openxmlformats.org/officeDocument/2006/relationships/oleObject" Target="../embeddings/oleObject10.bin"/></Relationships>
</file>

<file path=ppt/slides/_rels/slide16.xml.rels><?xml version="1.0" encoding="UTF-8" standalone="yes"?>
<Relationships xmlns="http://schemas.openxmlformats.org/package/2006/relationships"><Relationship Id="rId9" Type="http://schemas.openxmlformats.org/officeDocument/2006/relationships/image" Target="../media/image103.png"/><Relationship Id="rId8" Type="http://schemas.openxmlformats.org/officeDocument/2006/relationships/image" Target="../media/image102.png"/><Relationship Id="rId7" Type="http://schemas.openxmlformats.org/officeDocument/2006/relationships/image" Target="../media/image101.png"/><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96.wmf"/><Relationship Id="rId12" Type="http://schemas.openxmlformats.org/officeDocument/2006/relationships/vmlDrawing" Target="../drawings/vmlDrawing5.vml"/><Relationship Id="rId11" Type="http://schemas.openxmlformats.org/officeDocument/2006/relationships/slideLayout" Target="../slideLayouts/slideLayout2.xml"/><Relationship Id="rId10" Type="http://schemas.openxmlformats.org/officeDocument/2006/relationships/image" Target="../media/image104.png"/><Relationship Id="rId1" Type="http://schemas.openxmlformats.org/officeDocument/2006/relationships/oleObject" Target="../embeddings/oleObject11.bin"/></Relationships>
</file>

<file path=ppt/slides/_rels/slide17.xml.rels><?xml version="1.0" encoding="UTF-8" standalone="yes"?>
<Relationships xmlns="http://schemas.openxmlformats.org/package/2006/relationships"><Relationship Id="rId9" Type="http://schemas.openxmlformats.org/officeDocument/2006/relationships/image" Target="../media/image110.png"/><Relationship Id="rId8" Type="http://schemas.openxmlformats.org/officeDocument/2006/relationships/image" Target="../media/image109.wmf"/><Relationship Id="rId7" Type="http://schemas.openxmlformats.org/officeDocument/2006/relationships/oleObject" Target="../embeddings/oleObject14.bin"/><Relationship Id="rId6" Type="http://schemas.openxmlformats.org/officeDocument/2006/relationships/image" Target="../media/image108.png"/><Relationship Id="rId5" Type="http://schemas.openxmlformats.org/officeDocument/2006/relationships/image" Target="../media/image107.wmf"/><Relationship Id="rId4" Type="http://schemas.openxmlformats.org/officeDocument/2006/relationships/oleObject" Target="../embeddings/oleObject13.bin"/><Relationship Id="rId3" Type="http://schemas.openxmlformats.org/officeDocument/2006/relationships/image" Target="../media/image106.wmf"/><Relationship Id="rId2" Type="http://schemas.openxmlformats.org/officeDocument/2006/relationships/oleObject" Target="../embeddings/oleObject12.bin"/><Relationship Id="rId14" Type="http://schemas.openxmlformats.org/officeDocument/2006/relationships/vmlDrawing" Target="../drawings/vmlDrawing6.vml"/><Relationship Id="rId13" Type="http://schemas.openxmlformats.org/officeDocument/2006/relationships/slideLayout" Target="../slideLayouts/slideLayout2.xml"/><Relationship Id="rId12" Type="http://schemas.openxmlformats.org/officeDocument/2006/relationships/image" Target="../media/image112.png"/><Relationship Id="rId11" Type="http://schemas.openxmlformats.org/officeDocument/2006/relationships/image" Target="../media/image111.wmf"/><Relationship Id="rId10" Type="http://schemas.openxmlformats.org/officeDocument/2006/relationships/oleObject" Target="../embeddings/oleObject15.bin"/><Relationship Id="rId1" Type="http://schemas.openxmlformats.org/officeDocument/2006/relationships/image" Target="../media/image105.png"/></Relationships>
</file>

<file path=ppt/slides/_rels/slide18.xml.rels><?xml version="1.0" encoding="UTF-8" standalone="yes"?>
<Relationships xmlns="http://schemas.openxmlformats.org/package/2006/relationships"><Relationship Id="rId9" Type="http://schemas.openxmlformats.org/officeDocument/2006/relationships/image" Target="../media/image121.png"/><Relationship Id="rId8" Type="http://schemas.openxmlformats.org/officeDocument/2006/relationships/image" Target="../media/image120.png"/><Relationship Id="rId7" Type="http://schemas.openxmlformats.org/officeDocument/2006/relationships/image" Target="../media/image119.png"/><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3" Type="http://schemas.openxmlformats.org/officeDocument/2006/relationships/image" Target="../media/image115.png"/><Relationship Id="rId20" Type="http://schemas.openxmlformats.org/officeDocument/2006/relationships/slideLayout" Target="../slideLayouts/slideLayout7.xml"/><Relationship Id="rId2" Type="http://schemas.openxmlformats.org/officeDocument/2006/relationships/image" Target="../media/image114.png"/><Relationship Id="rId19" Type="http://schemas.openxmlformats.org/officeDocument/2006/relationships/image" Target="../media/image131.png"/><Relationship Id="rId18" Type="http://schemas.openxmlformats.org/officeDocument/2006/relationships/image" Target="../media/image130.png"/><Relationship Id="rId17" Type="http://schemas.openxmlformats.org/officeDocument/2006/relationships/image" Target="../media/image129.png"/><Relationship Id="rId16" Type="http://schemas.openxmlformats.org/officeDocument/2006/relationships/image" Target="../media/image128.png"/><Relationship Id="rId15" Type="http://schemas.openxmlformats.org/officeDocument/2006/relationships/image" Target="../media/image127.png"/><Relationship Id="rId14" Type="http://schemas.openxmlformats.org/officeDocument/2006/relationships/image" Target="../media/image126.png"/><Relationship Id="rId13" Type="http://schemas.openxmlformats.org/officeDocument/2006/relationships/image" Target="../media/image125.png"/><Relationship Id="rId12" Type="http://schemas.openxmlformats.org/officeDocument/2006/relationships/image" Target="../media/image124.png"/><Relationship Id="rId11" Type="http://schemas.openxmlformats.org/officeDocument/2006/relationships/image" Target="../media/image123.png"/><Relationship Id="rId10" Type="http://schemas.openxmlformats.org/officeDocument/2006/relationships/image" Target="../media/image122.png"/><Relationship Id="rId1" Type="http://schemas.openxmlformats.org/officeDocument/2006/relationships/image" Target="../media/image113.png"/></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vmlDrawing" Target="../drawings/vmlDrawing7.vml"/><Relationship Id="rId7" Type="http://schemas.openxmlformats.org/officeDocument/2006/relationships/slideLayout" Target="../slideLayouts/slideLayout7.xml"/><Relationship Id="rId6" Type="http://schemas.openxmlformats.org/officeDocument/2006/relationships/image" Target="../media/image134.wmf"/><Relationship Id="rId5" Type="http://schemas.openxmlformats.org/officeDocument/2006/relationships/oleObject" Target="../embeddings/oleObject18.bin"/><Relationship Id="rId4" Type="http://schemas.openxmlformats.org/officeDocument/2006/relationships/image" Target="../media/image133.wmf"/><Relationship Id="rId3" Type="http://schemas.openxmlformats.org/officeDocument/2006/relationships/oleObject" Target="../embeddings/oleObject17.bin"/><Relationship Id="rId2" Type="http://schemas.openxmlformats.org/officeDocument/2006/relationships/image" Target="../media/image132.wmf"/><Relationship Id="rId1" Type="http://schemas.openxmlformats.org/officeDocument/2006/relationships/oleObject" Target="../embeddings/oleObject16.bin"/></Relationships>
</file>

<file path=ppt/slides/_rels/slide2.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oleObject" Target="../embeddings/oleObject2.bin"/><Relationship Id="rId2" Type="http://schemas.openxmlformats.org/officeDocument/2006/relationships/image" Target="../media/image1.png"/><Relationship Id="rId1"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23.bin"/><Relationship Id="rId8" Type="http://schemas.openxmlformats.org/officeDocument/2006/relationships/image" Target="../media/image138.wmf"/><Relationship Id="rId7" Type="http://schemas.openxmlformats.org/officeDocument/2006/relationships/oleObject" Target="../embeddings/oleObject22.bin"/><Relationship Id="rId6" Type="http://schemas.openxmlformats.org/officeDocument/2006/relationships/image" Target="../media/image137.wmf"/><Relationship Id="rId5" Type="http://schemas.openxmlformats.org/officeDocument/2006/relationships/oleObject" Target="../embeddings/oleObject21.bin"/><Relationship Id="rId4" Type="http://schemas.openxmlformats.org/officeDocument/2006/relationships/image" Target="../media/image136.wmf"/><Relationship Id="rId3" Type="http://schemas.openxmlformats.org/officeDocument/2006/relationships/oleObject" Target="../embeddings/oleObject20.bin"/><Relationship Id="rId2" Type="http://schemas.openxmlformats.org/officeDocument/2006/relationships/image" Target="../media/image135.wmf"/><Relationship Id="rId18" Type="http://schemas.openxmlformats.org/officeDocument/2006/relationships/vmlDrawing" Target="../drawings/vmlDrawing8.vml"/><Relationship Id="rId17" Type="http://schemas.openxmlformats.org/officeDocument/2006/relationships/slideLayout" Target="../slideLayouts/slideLayout7.xml"/><Relationship Id="rId16" Type="http://schemas.openxmlformats.org/officeDocument/2006/relationships/image" Target="../media/image144.png"/><Relationship Id="rId15" Type="http://schemas.openxmlformats.org/officeDocument/2006/relationships/image" Target="../media/image100.png"/><Relationship Id="rId14" Type="http://schemas.openxmlformats.org/officeDocument/2006/relationships/image" Target="../media/image143.png"/><Relationship Id="rId13" Type="http://schemas.openxmlformats.org/officeDocument/2006/relationships/image" Target="../media/image142.png"/><Relationship Id="rId12" Type="http://schemas.openxmlformats.org/officeDocument/2006/relationships/image" Target="../media/image141.png"/><Relationship Id="rId11" Type="http://schemas.openxmlformats.org/officeDocument/2006/relationships/image" Target="../media/image140.png"/><Relationship Id="rId10" Type="http://schemas.openxmlformats.org/officeDocument/2006/relationships/image" Target="../media/image139.wmf"/><Relationship Id="rId1" Type="http://schemas.openxmlformats.org/officeDocument/2006/relationships/oleObject" Target="../embeddings/oleObject19.bin"/></Relationships>
</file>

<file path=ppt/slides/_rels/slide21.xml.rels><?xml version="1.0" encoding="UTF-8" standalone="yes"?>
<Relationships xmlns="http://schemas.openxmlformats.org/package/2006/relationships"><Relationship Id="rId9" Type="http://schemas.openxmlformats.org/officeDocument/2006/relationships/oleObject" Target="../embeddings/oleObject28.bin"/><Relationship Id="rId8" Type="http://schemas.openxmlformats.org/officeDocument/2006/relationships/image" Target="../media/image147.wmf"/><Relationship Id="rId7" Type="http://schemas.openxmlformats.org/officeDocument/2006/relationships/oleObject" Target="../embeddings/oleObject27.bin"/><Relationship Id="rId6" Type="http://schemas.openxmlformats.org/officeDocument/2006/relationships/image" Target="../media/image146.wmf"/><Relationship Id="rId5" Type="http://schemas.openxmlformats.org/officeDocument/2006/relationships/oleObject" Target="../embeddings/oleObject26.bin"/><Relationship Id="rId4" Type="http://schemas.openxmlformats.org/officeDocument/2006/relationships/image" Target="../media/image145.wmf"/><Relationship Id="rId3" Type="http://schemas.openxmlformats.org/officeDocument/2006/relationships/oleObject" Target="../embeddings/oleObject25.bin"/><Relationship Id="rId2" Type="http://schemas.openxmlformats.org/officeDocument/2006/relationships/image" Target="../media/image87.wmf"/><Relationship Id="rId19" Type="http://schemas.openxmlformats.org/officeDocument/2006/relationships/vmlDrawing" Target="../drawings/vmlDrawing9.vml"/><Relationship Id="rId18" Type="http://schemas.openxmlformats.org/officeDocument/2006/relationships/slideLayout" Target="../slideLayouts/slideLayout2.xml"/><Relationship Id="rId17" Type="http://schemas.openxmlformats.org/officeDocument/2006/relationships/image" Target="../media/image152.wmf"/><Relationship Id="rId16" Type="http://schemas.openxmlformats.org/officeDocument/2006/relationships/oleObject" Target="../embeddings/oleObject31.bin"/><Relationship Id="rId15" Type="http://schemas.openxmlformats.org/officeDocument/2006/relationships/image" Target="../media/image151.wmf"/><Relationship Id="rId14" Type="http://schemas.openxmlformats.org/officeDocument/2006/relationships/oleObject" Target="../embeddings/oleObject30.bin"/><Relationship Id="rId13" Type="http://schemas.openxmlformats.org/officeDocument/2006/relationships/image" Target="../media/image150.png"/><Relationship Id="rId12" Type="http://schemas.openxmlformats.org/officeDocument/2006/relationships/image" Target="../media/image149.wmf"/><Relationship Id="rId11" Type="http://schemas.openxmlformats.org/officeDocument/2006/relationships/oleObject" Target="../embeddings/oleObject29.bin"/><Relationship Id="rId10" Type="http://schemas.openxmlformats.org/officeDocument/2006/relationships/image" Target="../media/image148.wmf"/><Relationship Id="rId1" Type="http://schemas.openxmlformats.org/officeDocument/2006/relationships/oleObject" Target="../embeddings/oleObject24.bin"/></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image" Target="../media/image153.png"/></Relationships>
</file>

<file path=ppt/slides/_rels/slide23.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7.xml"/><Relationship Id="rId2" Type="http://schemas.openxmlformats.org/officeDocument/2006/relationships/image" Target="../media/image156.wmf"/><Relationship Id="rId1" Type="http://schemas.openxmlformats.org/officeDocument/2006/relationships/oleObject" Target="../embeddings/oleObject32.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9" Type="http://schemas.openxmlformats.org/officeDocument/2006/relationships/image" Target="../media/image163.png"/><Relationship Id="rId8" Type="http://schemas.openxmlformats.org/officeDocument/2006/relationships/image" Target="../media/image162.png"/><Relationship Id="rId7" Type="http://schemas.openxmlformats.org/officeDocument/2006/relationships/image" Target="../media/image161.png"/><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wmf"/><Relationship Id="rId3" Type="http://schemas.openxmlformats.org/officeDocument/2006/relationships/oleObject" Target="../embeddings/oleObject34.bin"/><Relationship Id="rId2" Type="http://schemas.openxmlformats.org/officeDocument/2006/relationships/image" Target="../media/image157.wmf"/><Relationship Id="rId15" Type="http://schemas.openxmlformats.org/officeDocument/2006/relationships/vmlDrawing" Target="../drawings/vmlDrawing11.vml"/><Relationship Id="rId14" Type="http://schemas.openxmlformats.org/officeDocument/2006/relationships/slideLayout" Target="../slideLayouts/slideLayout7.xml"/><Relationship Id="rId13" Type="http://schemas.openxmlformats.org/officeDocument/2006/relationships/image" Target="../media/image167.png"/><Relationship Id="rId12" Type="http://schemas.openxmlformats.org/officeDocument/2006/relationships/image" Target="../media/image166.png"/><Relationship Id="rId11" Type="http://schemas.openxmlformats.org/officeDocument/2006/relationships/image" Target="../media/image165.png"/><Relationship Id="rId10" Type="http://schemas.openxmlformats.org/officeDocument/2006/relationships/image" Target="../media/image164.png"/><Relationship Id="rId1" Type="http://schemas.openxmlformats.org/officeDocument/2006/relationships/oleObject" Target="../embeddings/oleObject33.bin"/></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71.wmf"/><Relationship Id="rId7" Type="http://schemas.openxmlformats.org/officeDocument/2006/relationships/oleObject" Target="../embeddings/oleObject38.bin"/><Relationship Id="rId6" Type="http://schemas.openxmlformats.org/officeDocument/2006/relationships/image" Target="../media/image170.wmf"/><Relationship Id="rId5" Type="http://schemas.openxmlformats.org/officeDocument/2006/relationships/oleObject" Target="../embeddings/oleObject37.bin"/><Relationship Id="rId4" Type="http://schemas.openxmlformats.org/officeDocument/2006/relationships/image" Target="../media/image169.wmf"/><Relationship Id="rId3" Type="http://schemas.openxmlformats.org/officeDocument/2006/relationships/oleObject" Target="../embeddings/oleObject36.bin"/><Relationship Id="rId2" Type="http://schemas.openxmlformats.org/officeDocument/2006/relationships/image" Target="../media/image168.wmf"/><Relationship Id="rId11" Type="http://schemas.openxmlformats.org/officeDocument/2006/relationships/notesSlide" Target="../notesSlides/notesSlide3.xml"/><Relationship Id="rId10" Type="http://schemas.openxmlformats.org/officeDocument/2006/relationships/vmlDrawing" Target="../drawings/vmlDrawing12.vml"/><Relationship Id="rId1" Type="http://schemas.openxmlformats.org/officeDocument/2006/relationships/oleObject" Target="../embeddings/oleObject35.bin"/></Relationships>
</file>

<file path=ppt/slides/_rels/slide27.xml.rels><?xml version="1.0" encoding="UTF-8" standalone="yes"?>
<Relationships xmlns="http://schemas.openxmlformats.org/package/2006/relationships"><Relationship Id="rId9" Type="http://schemas.openxmlformats.org/officeDocument/2006/relationships/image" Target="../media/image176.png"/><Relationship Id="rId8" Type="http://schemas.openxmlformats.org/officeDocument/2006/relationships/image" Target="../media/image175.wmf"/><Relationship Id="rId7" Type="http://schemas.openxmlformats.org/officeDocument/2006/relationships/oleObject" Target="../embeddings/oleObject42.bin"/><Relationship Id="rId6" Type="http://schemas.openxmlformats.org/officeDocument/2006/relationships/image" Target="../media/image174.wmf"/><Relationship Id="rId5" Type="http://schemas.openxmlformats.org/officeDocument/2006/relationships/oleObject" Target="../embeddings/oleObject41.bin"/><Relationship Id="rId4" Type="http://schemas.openxmlformats.org/officeDocument/2006/relationships/image" Target="../media/image173.wmf"/><Relationship Id="rId3" Type="http://schemas.openxmlformats.org/officeDocument/2006/relationships/oleObject" Target="../embeddings/oleObject40.bin"/><Relationship Id="rId2" Type="http://schemas.openxmlformats.org/officeDocument/2006/relationships/image" Target="../media/image172.wmf"/><Relationship Id="rId19" Type="http://schemas.openxmlformats.org/officeDocument/2006/relationships/vmlDrawing" Target="../drawings/vmlDrawing13.vml"/><Relationship Id="rId18" Type="http://schemas.openxmlformats.org/officeDocument/2006/relationships/slideLayout" Target="../slideLayouts/slideLayout7.xml"/><Relationship Id="rId17" Type="http://schemas.openxmlformats.org/officeDocument/2006/relationships/image" Target="../media/image180.wmf"/><Relationship Id="rId16" Type="http://schemas.openxmlformats.org/officeDocument/2006/relationships/oleObject" Target="../embeddings/oleObject46.bin"/><Relationship Id="rId15" Type="http://schemas.openxmlformats.org/officeDocument/2006/relationships/image" Target="../media/image179.wmf"/><Relationship Id="rId14" Type="http://schemas.openxmlformats.org/officeDocument/2006/relationships/oleObject" Target="../embeddings/oleObject45.bin"/><Relationship Id="rId13" Type="http://schemas.openxmlformats.org/officeDocument/2006/relationships/image" Target="../media/image178.wmf"/><Relationship Id="rId12" Type="http://schemas.openxmlformats.org/officeDocument/2006/relationships/oleObject" Target="../embeddings/oleObject44.bin"/><Relationship Id="rId11" Type="http://schemas.openxmlformats.org/officeDocument/2006/relationships/image" Target="../media/image177.wmf"/><Relationship Id="rId10" Type="http://schemas.openxmlformats.org/officeDocument/2006/relationships/oleObject" Target="../embeddings/oleObject43.bin"/><Relationship Id="rId1" Type="http://schemas.openxmlformats.org/officeDocument/2006/relationships/oleObject" Target="../embeddings/oleObject39.bin"/></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wmf"/><Relationship Id="rId6" Type="http://schemas.openxmlformats.org/officeDocument/2006/relationships/oleObject" Target="../embeddings/oleObject5.bin"/><Relationship Id="rId5" Type="http://schemas.openxmlformats.org/officeDocument/2006/relationships/image" Target="../media/image7.wmf"/><Relationship Id="rId4" Type="http://schemas.openxmlformats.org/officeDocument/2006/relationships/oleObject" Target="../embeddings/oleObject4.bin"/><Relationship Id="rId3" Type="http://schemas.openxmlformats.org/officeDocument/2006/relationships/image" Target="../media/image6.wmf"/><Relationship Id="rId2" Type="http://schemas.openxmlformats.org/officeDocument/2006/relationships/oleObject" Target="../embeddings/oleObject3.bin"/><Relationship Id="rId12" Type="http://schemas.openxmlformats.org/officeDocument/2006/relationships/notesSlide" Target="../notesSlides/notesSlide1.xml"/><Relationship Id="rId11" Type="http://schemas.openxmlformats.org/officeDocument/2006/relationships/vmlDrawing" Target="../drawings/vmlDrawing2.vml"/><Relationship Id="rId10" Type="http://schemas.openxmlformats.org/officeDocument/2006/relationships/slideLayout" Target="../slideLayouts/slideLayout7.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3.png"/><Relationship Id="rId1" Type="http://schemas.openxmlformats.org/officeDocument/2006/relationships/image" Target="../media/image182.png"/></Relationships>
</file>

<file path=ppt/slides/_rels/slide31.xml.rels><?xml version="1.0" encoding="UTF-8" standalone="yes"?>
<Relationships xmlns="http://schemas.openxmlformats.org/package/2006/relationships"><Relationship Id="rId9" Type="http://schemas.openxmlformats.org/officeDocument/2006/relationships/image" Target="../media/image188.wmf"/><Relationship Id="rId8" Type="http://schemas.openxmlformats.org/officeDocument/2006/relationships/oleObject" Target="../embeddings/oleObject50.bin"/><Relationship Id="rId7" Type="http://schemas.openxmlformats.org/officeDocument/2006/relationships/image" Target="../media/image187.wmf"/><Relationship Id="rId6" Type="http://schemas.openxmlformats.org/officeDocument/2006/relationships/oleObject" Target="../embeddings/oleObject49.bin"/><Relationship Id="rId5" Type="http://schemas.openxmlformats.org/officeDocument/2006/relationships/image" Target="../media/image186.wmf"/><Relationship Id="rId4" Type="http://schemas.openxmlformats.org/officeDocument/2006/relationships/oleObject" Target="../embeddings/oleObject48.bin"/><Relationship Id="rId3" Type="http://schemas.openxmlformats.org/officeDocument/2006/relationships/image" Target="../media/image185.wmf"/><Relationship Id="rId2" Type="http://schemas.openxmlformats.org/officeDocument/2006/relationships/oleObject" Target="../embeddings/oleObject47.bin"/><Relationship Id="rId13" Type="http://schemas.openxmlformats.org/officeDocument/2006/relationships/vmlDrawing" Target="../drawings/vmlDrawing14.vml"/><Relationship Id="rId12" Type="http://schemas.openxmlformats.org/officeDocument/2006/relationships/slideLayout" Target="../slideLayouts/slideLayout2.xml"/><Relationship Id="rId11" Type="http://schemas.openxmlformats.org/officeDocument/2006/relationships/image" Target="../media/image190.png"/><Relationship Id="rId10" Type="http://schemas.openxmlformats.org/officeDocument/2006/relationships/image" Target="../media/image189.png"/><Relationship Id="rId1" Type="http://schemas.openxmlformats.org/officeDocument/2006/relationships/image" Target="../media/image184.emf"/></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1.png"/><Relationship Id="rId2" Type="http://schemas.openxmlformats.org/officeDocument/2006/relationships/image" Target="../media/image182.png"/><Relationship Id="rId1" Type="http://schemas.openxmlformats.org/officeDocument/2006/relationships/image" Target="../media/image184.emf"/></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3.png"/><Relationship Id="rId1" Type="http://schemas.openxmlformats.org/officeDocument/2006/relationships/image" Target="../media/image19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4.png"/><Relationship Id="rId1" Type="http://schemas.openxmlformats.org/officeDocument/2006/relationships/image" Target="../media/image18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6.jpeg"/><Relationship Id="rId1" Type="http://schemas.openxmlformats.org/officeDocument/2006/relationships/image" Target="../media/image195.png"/></Relationships>
</file>

<file path=ppt/slides/_rels/slide36.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7.xml"/><Relationship Id="rId2" Type="http://schemas.openxmlformats.org/officeDocument/2006/relationships/image" Target="../media/image197.wmf"/><Relationship Id="rId1" Type="http://schemas.openxmlformats.org/officeDocument/2006/relationships/oleObject" Target="../embeddings/oleObject51.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9.emf"/><Relationship Id="rId1" Type="http://schemas.openxmlformats.org/officeDocument/2006/relationships/image" Target="../media/image198.emf"/></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40.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2.xml"/><Relationship Id="rId2" Type="http://schemas.openxmlformats.org/officeDocument/2006/relationships/image" Target="../media/image201.png"/><Relationship Id="rId1" Type="http://schemas.openxmlformats.org/officeDocument/2006/relationships/oleObject" Target="../embeddings/oleObject52.bin"/></Relationships>
</file>

<file path=ppt/slides/_rels/slide41.xml.rels><?xml version="1.0" encoding="UTF-8" standalone="yes"?>
<Relationships xmlns="http://schemas.openxmlformats.org/package/2006/relationships"><Relationship Id="rId9" Type="http://schemas.openxmlformats.org/officeDocument/2006/relationships/oleObject" Target="../embeddings/oleObject57.bin"/><Relationship Id="rId8" Type="http://schemas.openxmlformats.org/officeDocument/2006/relationships/image" Target="../media/image205.wmf"/><Relationship Id="rId7" Type="http://schemas.openxmlformats.org/officeDocument/2006/relationships/oleObject" Target="../embeddings/oleObject56.bin"/><Relationship Id="rId6" Type="http://schemas.openxmlformats.org/officeDocument/2006/relationships/image" Target="../media/image204.wmf"/><Relationship Id="rId5" Type="http://schemas.openxmlformats.org/officeDocument/2006/relationships/oleObject" Target="../embeddings/oleObject55.bin"/><Relationship Id="rId4" Type="http://schemas.openxmlformats.org/officeDocument/2006/relationships/image" Target="../media/image203.wmf"/><Relationship Id="rId3" Type="http://schemas.openxmlformats.org/officeDocument/2006/relationships/oleObject" Target="../embeddings/oleObject54.bin"/><Relationship Id="rId2" Type="http://schemas.openxmlformats.org/officeDocument/2006/relationships/image" Target="../media/image202.wmf"/><Relationship Id="rId16" Type="http://schemas.openxmlformats.org/officeDocument/2006/relationships/vmlDrawing" Target="../drawings/vmlDrawing17.vml"/><Relationship Id="rId15" Type="http://schemas.openxmlformats.org/officeDocument/2006/relationships/slideLayout" Target="../slideLayouts/slideLayout2.xml"/><Relationship Id="rId14" Type="http://schemas.openxmlformats.org/officeDocument/2006/relationships/oleObject" Target="../embeddings/oleObject60.bin"/><Relationship Id="rId13" Type="http://schemas.openxmlformats.org/officeDocument/2006/relationships/image" Target="../media/image207.wmf"/><Relationship Id="rId12" Type="http://schemas.openxmlformats.org/officeDocument/2006/relationships/oleObject" Target="../embeddings/oleObject59.bin"/><Relationship Id="rId11" Type="http://schemas.openxmlformats.org/officeDocument/2006/relationships/image" Target="../media/image206.wmf"/><Relationship Id="rId10" Type="http://schemas.openxmlformats.org/officeDocument/2006/relationships/oleObject" Target="../embeddings/oleObject58.bin"/><Relationship Id="rId1" Type="http://schemas.openxmlformats.org/officeDocument/2006/relationships/oleObject" Target="../embeddings/oleObject53.bin"/></Relationships>
</file>

<file path=ppt/slides/_rels/slide42.xml.rels><?xml version="1.0" encoding="UTF-8" standalone="yes"?>
<Relationships xmlns="http://schemas.openxmlformats.org/package/2006/relationships"><Relationship Id="rId9" Type="http://schemas.openxmlformats.org/officeDocument/2006/relationships/oleObject" Target="../embeddings/oleObject66.bin"/><Relationship Id="rId8" Type="http://schemas.openxmlformats.org/officeDocument/2006/relationships/image" Target="../media/image209.wmf"/><Relationship Id="rId7" Type="http://schemas.openxmlformats.org/officeDocument/2006/relationships/oleObject" Target="../embeddings/oleObject65.bin"/><Relationship Id="rId6" Type="http://schemas.openxmlformats.org/officeDocument/2006/relationships/image" Target="../media/image206.wmf"/><Relationship Id="rId5" Type="http://schemas.openxmlformats.org/officeDocument/2006/relationships/oleObject" Target="../embeddings/oleObject64.bin"/><Relationship Id="rId4" Type="http://schemas.openxmlformats.org/officeDocument/2006/relationships/oleObject" Target="../embeddings/oleObject63.bin"/><Relationship Id="rId3" Type="http://schemas.openxmlformats.org/officeDocument/2006/relationships/oleObject" Target="../embeddings/oleObject62.bin"/><Relationship Id="rId2" Type="http://schemas.openxmlformats.org/officeDocument/2006/relationships/image" Target="../media/image208.wmf"/><Relationship Id="rId16" Type="http://schemas.openxmlformats.org/officeDocument/2006/relationships/vmlDrawing" Target="../drawings/vmlDrawing18.vml"/><Relationship Id="rId15" Type="http://schemas.openxmlformats.org/officeDocument/2006/relationships/slideLayout" Target="../slideLayouts/slideLayout2.xml"/><Relationship Id="rId14" Type="http://schemas.openxmlformats.org/officeDocument/2006/relationships/image" Target="../media/image202.wmf"/><Relationship Id="rId13" Type="http://schemas.openxmlformats.org/officeDocument/2006/relationships/oleObject" Target="../embeddings/oleObject68.bin"/><Relationship Id="rId12" Type="http://schemas.openxmlformats.org/officeDocument/2006/relationships/image" Target="../media/image210.wmf"/><Relationship Id="rId11" Type="http://schemas.openxmlformats.org/officeDocument/2006/relationships/oleObject" Target="../embeddings/oleObject67.bin"/><Relationship Id="rId10" Type="http://schemas.openxmlformats.org/officeDocument/2006/relationships/image" Target="../media/image204.wmf"/><Relationship Id="rId1" Type="http://schemas.openxmlformats.org/officeDocument/2006/relationships/oleObject" Target="../embeddings/oleObject61.bin"/></Relationships>
</file>

<file path=ppt/slides/_rels/slide43.xml.rels><?xml version="1.0" encoding="UTF-8" standalone="yes"?>
<Relationships xmlns="http://schemas.openxmlformats.org/package/2006/relationships"><Relationship Id="rId9" Type="http://schemas.openxmlformats.org/officeDocument/2006/relationships/image" Target="../media/image216.png"/><Relationship Id="rId8" Type="http://schemas.openxmlformats.org/officeDocument/2006/relationships/image" Target="../media/image215.png"/><Relationship Id="rId7" Type="http://schemas.openxmlformats.org/officeDocument/2006/relationships/image" Target="../media/image214.wmf"/><Relationship Id="rId6" Type="http://schemas.openxmlformats.org/officeDocument/2006/relationships/oleObject" Target="../embeddings/oleObject71.bin"/><Relationship Id="rId5" Type="http://schemas.openxmlformats.org/officeDocument/2006/relationships/image" Target="../media/image213.wmf"/><Relationship Id="rId4" Type="http://schemas.openxmlformats.org/officeDocument/2006/relationships/oleObject" Target="../embeddings/oleObject70.bin"/><Relationship Id="rId3" Type="http://schemas.openxmlformats.org/officeDocument/2006/relationships/image" Target="../media/image212.wmf"/><Relationship Id="rId2" Type="http://schemas.openxmlformats.org/officeDocument/2006/relationships/oleObject" Target="../embeddings/oleObject69.bin"/><Relationship Id="rId11" Type="http://schemas.openxmlformats.org/officeDocument/2006/relationships/vmlDrawing" Target="../drawings/vmlDrawing19.vml"/><Relationship Id="rId10" Type="http://schemas.openxmlformats.org/officeDocument/2006/relationships/slideLayout" Target="../slideLayouts/slideLayout2.xml"/><Relationship Id="rId1" Type="http://schemas.openxmlformats.org/officeDocument/2006/relationships/image" Target="../media/image211.png"/></Relationships>
</file>

<file path=ppt/slides/_rels/slide4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vmlDrawing" Target="../drawings/vmlDrawing20.vml"/><Relationship Id="rId7" Type="http://schemas.openxmlformats.org/officeDocument/2006/relationships/slideLayout" Target="../slideLayouts/slideLayout2.xml"/><Relationship Id="rId6" Type="http://schemas.openxmlformats.org/officeDocument/2006/relationships/image" Target="../media/image219.wmf"/><Relationship Id="rId5" Type="http://schemas.openxmlformats.org/officeDocument/2006/relationships/oleObject" Target="../embeddings/oleObject74.bin"/><Relationship Id="rId4" Type="http://schemas.openxmlformats.org/officeDocument/2006/relationships/image" Target="../media/image218.wmf"/><Relationship Id="rId3" Type="http://schemas.openxmlformats.org/officeDocument/2006/relationships/oleObject" Target="../embeddings/oleObject73.bin"/><Relationship Id="rId2" Type="http://schemas.openxmlformats.org/officeDocument/2006/relationships/image" Target="../media/image217.wmf"/><Relationship Id="rId1" Type="http://schemas.openxmlformats.org/officeDocument/2006/relationships/oleObject" Target="../embeddings/oleObject72.bin"/></Relationships>
</file>

<file path=ppt/slides/_rels/slide45.xml.rels><?xml version="1.0" encoding="UTF-8" standalone="yes"?>
<Relationships xmlns="http://schemas.openxmlformats.org/package/2006/relationships"><Relationship Id="rId6" Type="http://schemas.openxmlformats.org/officeDocument/2006/relationships/vmlDrawing" Target="../drawings/vmlDrawing21.vml"/><Relationship Id="rId5" Type="http://schemas.openxmlformats.org/officeDocument/2006/relationships/slideLayout" Target="../slideLayouts/slideLayout2.xml"/><Relationship Id="rId4" Type="http://schemas.openxmlformats.org/officeDocument/2006/relationships/image" Target="../media/image196.jpeg"/><Relationship Id="rId3" Type="http://schemas.openxmlformats.org/officeDocument/2006/relationships/image" Target="../media/image182.png"/><Relationship Id="rId2" Type="http://schemas.openxmlformats.org/officeDocument/2006/relationships/image" Target="../media/image220.wmf"/><Relationship Id="rId1" Type="http://schemas.openxmlformats.org/officeDocument/2006/relationships/oleObject" Target="../embeddings/oleObject75.bin"/></Relationships>
</file>

<file path=ppt/slides/_rels/slide46.xml.rels><?xml version="1.0" encoding="UTF-8" standalone="yes"?>
<Relationships xmlns="http://schemas.openxmlformats.org/package/2006/relationships"><Relationship Id="rId4" Type="http://schemas.openxmlformats.org/officeDocument/2006/relationships/vmlDrawing" Target="../drawings/vmlDrawing22.vml"/><Relationship Id="rId3" Type="http://schemas.openxmlformats.org/officeDocument/2006/relationships/slideLayout" Target="../slideLayouts/slideLayout2.xml"/><Relationship Id="rId2" Type="http://schemas.openxmlformats.org/officeDocument/2006/relationships/image" Target="../media/image221.wmf"/><Relationship Id="rId1" Type="http://schemas.openxmlformats.org/officeDocument/2006/relationships/oleObject" Target="../embeddings/oleObject76.bin"/></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2.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4.png"/><Relationship Id="rId1" Type="http://schemas.openxmlformats.org/officeDocument/2006/relationships/image" Target="../media/image223.png"/></Relationships>
</file>

<file path=ppt/slides/_rels/slide49.xml.rels><?xml version="1.0" encoding="UTF-8" standalone="yes"?>
<Relationships xmlns="http://schemas.openxmlformats.org/package/2006/relationships"><Relationship Id="rId5" Type="http://schemas.openxmlformats.org/officeDocument/2006/relationships/vmlDrawing" Target="../drawings/vmlDrawing23.vml"/><Relationship Id="rId4" Type="http://schemas.openxmlformats.org/officeDocument/2006/relationships/slideLayout" Target="../slideLayouts/slideLayout12.xml"/><Relationship Id="rId3" Type="http://schemas.openxmlformats.org/officeDocument/2006/relationships/oleObject" Target="../embeddings/oleObject78.bin"/><Relationship Id="rId2" Type="http://schemas.openxmlformats.org/officeDocument/2006/relationships/image" Target="../media/image225.wmf"/><Relationship Id="rId1" Type="http://schemas.openxmlformats.org/officeDocument/2006/relationships/oleObject" Target="../embeddings/oleObject77.bin"/></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50.xml.rels><?xml version="1.0" encoding="UTF-8" standalone="yes"?>
<Relationships xmlns="http://schemas.openxmlformats.org/package/2006/relationships"><Relationship Id="rId9" Type="http://schemas.openxmlformats.org/officeDocument/2006/relationships/oleObject" Target="../embeddings/oleObject83.bin"/><Relationship Id="rId8" Type="http://schemas.openxmlformats.org/officeDocument/2006/relationships/image" Target="../media/image229.wmf"/><Relationship Id="rId7" Type="http://schemas.openxmlformats.org/officeDocument/2006/relationships/oleObject" Target="../embeddings/oleObject82.bin"/><Relationship Id="rId6" Type="http://schemas.openxmlformats.org/officeDocument/2006/relationships/image" Target="../media/image228.wmf"/><Relationship Id="rId5" Type="http://schemas.openxmlformats.org/officeDocument/2006/relationships/oleObject" Target="../embeddings/oleObject81.bin"/><Relationship Id="rId4" Type="http://schemas.openxmlformats.org/officeDocument/2006/relationships/image" Target="../media/image227.wmf"/><Relationship Id="rId3" Type="http://schemas.openxmlformats.org/officeDocument/2006/relationships/oleObject" Target="../embeddings/oleObject80.bin"/><Relationship Id="rId2" Type="http://schemas.openxmlformats.org/officeDocument/2006/relationships/image" Target="../media/image226.wmf"/><Relationship Id="rId18" Type="http://schemas.openxmlformats.org/officeDocument/2006/relationships/vmlDrawing" Target="../drawings/vmlDrawing24.vml"/><Relationship Id="rId17" Type="http://schemas.openxmlformats.org/officeDocument/2006/relationships/slideLayout" Target="../slideLayouts/slideLayout2.xml"/><Relationship Id="rId16" Type="http://schemas.openxmlformats.org/officeDocument/2006/relationships/image" Target="../media/image233.wmf"/><Relationship Id="rId15" Type="http://schemas.openxmlformats.org/officeDocument/2006/relationships/oleObject" Target="../embeddings/oleObject86.bin"/><Relationship Id="rId14" Type="http://schemas.openxmlformats.org/officeDocument/2006/relationships/image" Target="../media/image232.wmf"/><Relationship Id="rId13" Type="http://schemas.openxmlformats.org/officeDocument/2006/relationships/oleObject" Target="../embeddings/oleObject85.bin"/><Relationship Id="rId12" Type="http://schemas.openxmlformats.org/officeDocument/2006/relationships/image" Target="../media/image231.wmf"/><Relationship Id="rId11" Type="http://schemas.openxmlformats.org/officeDocument/2006/relationships/oleObject" Target="../embeddings/oleObject84.bin"/><Relationship Id="rId10" Type="http://schemas.openxmlformats.org/officeDocument/2006/relationships/image" Target="../media/image230.wmf"/><Relationship Id="rId1" Type="http://schemas.openxmlformats.org/officeDocument/2006/relationships/oleObject" Target="../embeddings/oleObject79.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38.png"/><Relationship Id="rId4" Type="http://schemas.openxmlformats.org/officeDocument/2006/relationships/image" Target="../media/image237.png"/><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image" Target="../media/image234.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1.png"/></Relationships>
</file>

<file path=ppt/slides/_rels/slide54.xml.rels><?xml version="1.0" encoding="UTF-8" standalone="yes"?>
<Relationships xmlns="http://schemas.openxmlformats.org/package/2006/relationships"><Relationship Id="rId8" Type="http://schemas.openxmlformats.org/officeDocument/2006/relationships/vmlDrawing" Target="../drawings/vmlDrawing25.vml"/><Relationship Id="rId7" Type="http://schemas.openxmlformats.org/officeDocument/2006/relationships/slideLayout" Target="../slideLayouts/slideLayout2.xml"/><Relationship Id="rId6" Type="http://schemas.openxmlformats.org/officeDocument/2006/relationships/image" Target="../media/image241.wmf"/><Relationship Id="rId5" Type="http://schemas.openxmlformats.org/officeDocument/2006/relationships/oleObject" Target="../embeddings/oleObject89.bin"/><Relationship Id="rId4" Type="http://schemas.openxmlformats.org/officeDocument/2006/relationships/image" Target="../media/image240.wmf"/><Relationship Id="rId3" Type="http://schemas.openxmlformats.org/officeDocument/2006/relationships/oleObject" Target="../embeddings/oleObject88.bin"/><Relationship Id="rId2" Type="http://schemas.openxmlformats.org/officeDocument/2006/relationships/image" Target="../media/image239.wmf"/><Relationship Id="rId1" Type="http://schemas.openxmlformats.org/officeDocument/2006/relationships/oleObject" Target="../embeddings/oleObject87.bin"/></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3.png"/><Relationship Id="rId3" Type="http://schemas.openxmlformats.org/officeDocument/2006/relationships/image" Target="../media/image238.png"/><Relationship Id="rId2" Type="http://schemas.openxmlformats.org/officeDocument/2006/relationships/image" Target="../media/image234.png"/><Relationship Id="rId1" Type="http://schemas.openxmlformats.org/officeDocument/2006/relationships/image" Target="../media/image242.png"/></Relationships>
</file>

<file path=ppt/slides/_rels/slide56.xml.rels><?xml version="1.0" encoding="UTF-8" standalone="yes"?>
<Relationships xmlns="http://schemas.openxmlformats.org/package/2006/relationships"><Relationship Id="rId7" Type="http://schemas.openxmlformats.org/officeDocument/2006/relationships/vmlDrawing" Target="../drawings/vmlDrawing26.vml"/><Relationship Id="rId6" Type="http://schemas.openxmlformats.org/officeDocument/2006/relationships/slideLayout" Target="../slideLayouts/slideLayout7.xml"/><Relationship Id="rId5" Type="http://schemas.openxmlformats.org/officeDocument/2006/relationships/image" Target="../media/image247.png"/><Relationship Id="rId4" Type="http://schemas.openxmlformats.org/officeDocument/2006/relationships/image" Target="../media/image246.png"/><Relationship Id="rId3" Type="http://schemas.openxmlformats.org/officeDocument/2006/relationships/image" Target="../media/image245.png"/><Relationship Id="rId2" Type="http://schemas.openxmlformats.org/officeDocument/2006/relationships/image" Target="../media/image244.wmf"/><Relationship Id="rId1" Type="http://schemas.openxmlformats.org/officeDocument/2006/relationships/oleObject" Target="../embeddings/oleObject90.bin"/></Relationships>
</file>

<file path=ppt/slides/_rels/slide57.xml.rels><?xml version="1.0" encoding="UTF-8" standalone="yes"?>
<Relationships xmlns="http://schemas.openxmlformats.org/package/2006/relationships"><Relationship Id="rId7" Type="http://schemas.openxmlformats.org/officeDocument/2006/relationships/vmlDrawing" Target="../drawings/vmlDrawing27.vml"/><Relationship Id="rId6" Type="http://schemas.openxmlformats.org/officeDocument/2006/relationships/slideLayout" Target="../slideLayouts/slideLayout4.xml"/><Relationship Id="rId5" Type="http://schemas.openxmlformats.org/officeDocument/2006/relationships/image" Target="../media/image249.wmf"/><Relationship Id="rId4" Type="http://schemas.openxmlformats.org/officeDocument/2006/relationships/oleObject" Target="../embeddings/oleObject92.bin"/><Relationship Id="rId3" Type="http://schemas.openxmlformats.org/officeDocument/2006/relationships/image" Target="../media/image234.png"/><Relationship Id="rId2" Type="http://schemas.openxmlformats.org/officeDocument/2006/relationships/image" Target="../media/image248.wmf"/><Relationship Id="rId1" Type="http://schemas.openxmlformats.org/officeDocument/2006/relationships/oleObject" Target="../embeddings/oleObject91.bin"/></Relationships>
</file>

<file path=ppt/slides/_rels/slide5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54.png"/><Relationship Id="rId7" Type="http://schemas.openxmlformats.org/officeDocument/2006/relationships/image" Target="../media/image253.png"/><Relationship Id="rId6" Type="http://schemas.openxmlformats.org/officeDocument/2006/relationships/image" Target="../media/image252.wmf"/><Relationship Id="rId5" Type="http://schemas.openxmlformats.org/officeDocument/2006/relationships/oleObject" Target="../embeddings/oleObject95.bin"/><Relationship Id="rId4" Type="http://schemas.openxmlformats.org/officeDocument/2006/relationships/image" Target="../media/image251.wmf"/><Relationship Id="rId3" Type="http://schemas.openxmlformats.org/officeDocument/2006/relationships/oleObject" Target="../embeddings/oleObject94.bin"/><Relationship Id="rId2" Type="http://schemas.openxmlformats.org/officeDocument/2006/relationships/image" Target="../media/image250.wmf"/><Relationship Id="rId10" Type="http://schemas.openxmlformats.org/officeDocument/2006/relationships/vmlDrawing" Target="../drawings/vmlDrawing28.vml"/><Relationship Id="rId1" Type="http://schemas.openxmlformats.org/officeDocument/2006/relationships/oleObject" Target="../embeddings/oleObject93.bin"/></Relationships>
</file>

<file path=ppt/slides/_rels/slide59.xml.rels><?xml version="1.0" encoding="UTF-8" standalone="yes"?>
<Relationships xmlns="http://schemas.openxmlformats.org/package/2006/relationships"><Relationship Id="rId9" Type="http://schemas.openxmlformats.org/officeDocument/2006/relationships/image" Target="../media/image258.wmf"/><Relationship Id="rId8" Type="http://schemas.openxmlformats.org/officeDocument/2006/relationships/oleObject" Target="../embeddings/oleObject99.bin"/><Relationship Id="rId7" Type="http://schemas.openxmlformats.org/officeDocument/2006/relationships/image" Target="../media/image257.wmf"/><Relationship Id="rId6" Type="http://schemas.openxmlformats.org/officeDocument/2006/relationships/oleObject" Target="../embeddings/oleObject98.bin"/><Relationship Id="rId5" Type="http://schemas.openxmlformats.org/officeDocument/2006/relationships/image" Target="../media/image256.wmf"/><Relationship Id="rId4" Type="http://schemas.openxmlformats.org/officeDocument/2006/relationships/oleObject" Target="../embeddings/oleObject97.bin"/><Relationship Id="rId3" Type="http://schemas.openxmlformats.org/officeDocument/2006/relationships/image" Target="../media/image255.wmf"/><Relationship Id="rId2" Type="http://schemas.openxmlformats.org/officeDocument/2006/relationships/oleObject" Target="../embeddings/oleObject96.bin"/><Relationship Id="rId13" Type="http://schemas.openxmlformats.org/officeDocument/2006/relationships/vmlDrawing" Target="../drawings/vmlDrawing29.vml"/><Relationship Id="rId12" Type="http://schemas.openxmlformats.org/officeDocument/2006/relationships/slideLayout" Target="../slideLayouts/slideLayout7.xml"/><Relationship Id="rId11" Type="http://schemas.openxmlformats.org/officeDocument/2006/relationships/image" Target="../media/image259.wmf"/><Relationship Id="rId10" Type="http://schemas.openxmlformats.org/officeDocument/2006/relationships/oleObject" Target="../embeddings/oleObject100.bin"/><Relationship Id="rId1" Type="http://schemas.openxmlformats.org/officeDocument/2006/relationships/image" Target="../media/image2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9" Type="http://schemas.openxmlformats.org/officeDocument/2006/relationships/oleObject" Target="../embeddings/oleObject105.bin"/><Relationship Id="rId8" Type="http://schemas.openxmlformats.org/officeDocument/2006/relationships/image" Target="../media/image263.wmf"/><Relationship Id="rId7" Type="http://schemas.openxmlformats.org/officeDocument/2006/relationships/oleObject" Target="../embeddings/oleObject104.bin"/><Relationship Id="rId6" Type="http://schemas.openxmlformats.org/officeDocument/2006/relationships/image" Target="../media/image262.wmf"/><Relationship Id="rId5" Type="http://schemas.openxmlformats.org/officeDocument/2006/relationships/oleObject" Target="../embeddings/oleObject103.bin"/><Relationship Id="rId4" Type="http://schemas.openxmlformats.org/officeDocument/2006/relationships/image" Target="../media/image261.wmf"/><Relationship Id="rId3" Type="http://schemas.openxmlformats.org/officeDocument/2006/relationships/oleObject" Target="../embeddings/oleObject102.bin"/><Relationship Id="rId2" Type="http://schemas.openxmlformats.org/officeDocument/2006/relationships/image" Target="../media/image260.wmf"/><Relationship Id="rId16" Type="http://schemas.openxmlformats.org/officeDocument/2006/relationships/vmlDrawing" Target="../drawings/vmlDrawing30.vml"/><Relationship Id="rId15" Type="http://schemas.openxmlformats.org/officeDocument/2006/relationships/slideLayout" Target="../slideLayouts/slideLayout4.xml"/><Relationship Id="rId14" Type="http://schemas.openxmlformats.org/officeDocument/2006/relationships/image" Target="../media/image266.wmf"/><Relationship Id="rId13" Type="http://schemas.openxmlformats.org/officeDocument/2006/relationships/oleObject" Target="../embeddings/oleObject107.bin"/><Relationship Id="rId12" Type="http://schemas.openxmlformats.org/officeDocument/2006/relationships/image" Target="../media/image265.wmf"/><Relationship Id="rId11" Type="http://schemas.openxmlformats.org/officeDocument/2006/relationships/oleObject" Target="../embeddings/oleObject106.bin"/><Relationship Id="rId10" Type="http://schemas.openxmlformats.org/officeDocument/2006/relationships/image" Target="../media/image264.wmf"/><Relationship Id="rId1" Type="http://schemas.openxmlformats.org/officeDocument/2006/relationships/oleObject" Target="../embeddings/oleObject101.bin"/></Relationships>
</file>

<file path=ppt/slides/_rels/slide6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54.png"/><Relationship Id="rId5" Type="http://schemas.openxmlformats.org/officeDocument/2006/relationships/image" Target="../media/image270.png"/><Relationship Id="rId4" Type="http://schemas.openxmlformats.org/officeDocument/2006/relationships/image" Target="../media/image269.png"/><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image" Target="../media/image234.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2.png"/><Relationship Id="rId1" Type="http://schemas.openxmlformats.org/officeDocument/2006/relationships/image" Target="../media/image271.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image" Target="../media/image274.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image" Target="../media/image27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4" Type="http://schemas.openxmlformats.org/officeDocument/2006/relationships/vmlDrawing" Target="../drawings/vmlDrawing31.vml"/><Relationship Id="rId3" Type="http://schemas.openxmlformats.org/officeDocument/2006/relationships/slideLayout" Target="../slideLayouts/slideLayout2.xml"/><Relationship Id="rId2" Type="http://schemas.openxmlformats.org/officeDocument/2006/relationships/image" Target="../media/image280.wmf"/><Relationship Id="rId1" Type="http://schemas.openxmlformats.org/officeDocument/2006/relationships/oleObject" Target="../embeddings/oleObject108.bin"/></Relationships>
</file>

<file path=ppt/slides/_rels/slide69.xml.rels><?xml version="1.0" encoding="UTF-8" standalone="yes"?>
<Relationships xmlns="http://schemas.openxmlformats.org/package/2006/relationships"><Relationship Id="rId4" Type="http://schemas.openxmlformats.org/officeDocument/2006/relationships/vmlDrawing" Target="../drawings/vmlDrawing32.vml"/><Relationship Id="rId3" Type="http://schemas.openxmlformats.org/officeDocument/2006/relationships/slideLayout" Target="../slideLayouts/slideLayout2.xml"/><Relationship Id="rId2" Type="http://schemas.openxmlformats.org/officeDocument/2006/relationships/image" Target="../media/image281.wmf"/><Relationship Id="rId1" Type="http://schemas.openxmlformats.org/officeDocument/2006/relationships/oleObject" Target="../embeddings/oleObject109.bin"/></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70.xml.rels><?xml version="1.0" encoding="UTF-8" standalone="yes"?>
<Relationships xmlns="http://schemas.openxmlformats.org/package/2006/relationships"><Relationship Id="rId8" Type="http://schemas.openxmlformats.org/officeDocument/2006/relationships/vmlDrawing" Target="../drawings/vmlDrawing33.vml"/><Relationship Id="rId7" Type="http://schemas.openxmlformats.org/officeDocument/2006/relationships/slideLayout" Target="../slideLayouts/slideLayout12.xml"/><Relationship Id="rId6" Type="http://schemas.openxmlformats.org/officeDocument/2006/relationships/image" Target="../media/image281.wmf"/><Relationship Id="rId5" Type="http://schemas.openxmlformats.org/officeDocument/2006/relationships/oleObject" Target="../embeddings/oleObject112.bin"/><Relationship Id="rId4" Type="http://schemas.openxmlformats.org/officeDocument/2006/relationships/image" Target="../media/image283.wmf"/><Relationship Id="rId3" Type="http://schemas.openxmlformats.org/officeDocument/2006/relationships/oleObject" Target="../embeddings/oleObject111.bin"/><Relationship Id="rId2" Type="http://schemas.openxmlformats.org/officeDocument/2006/relationships/image" Target="../media/image282.wmf"/><Relationship Id="rId1" Type="http://schemas.openxmlformats.org/officeDocument/2006/relationships/oleObject" Target="../embeddings/oleObject110.bin"/></Relationships>
</file>

<file path=ppt/slides/_rels/slide71.xml.rels><?xml version="1.0" encoding="UTF-8" standalone="yes"?>
<Relationships xmlns="http://schemas.openxmlformats.org/package/2006/relationships"><Relationship Id="rId9" Type="http://schemas.openxmlformats.org/officeDocument/2006/relationships/image" Target="../media/image292.png"/><Relationship Id="rId8" Type="http://schemas.openxmlformats.org/officeDocument/2006/relationships/image" Target="../media/image291.png"/><Relationship Id="rId7" Type="http://schemas.openxmlformats.org/officeDocument/2006/relationships/image" Target="../media/image290.png"/><Relationship Id="rId6" Type="http://schemas.openxmlformats.org/officeDocument/2006/relationships/image" Target="../media/image289.png"/><Relationship Id="rId5" Type="http://schemas.openxmlformats.org/officeDocument/2006/relationships/image" Target="../media/image288.png"/><Relationship Id="rId4" Type="http://schemas.openxmlformats.org/officeDocument/2006/relationships/image" Target="../media/image287.png"/><Relationship Id="rId3" Type="http://schemas.openxmlformats.org/officeDocument/2006/relationships/image" Target="../media/image286.png"/><Relationship Id="rId2" Type="http://schemas.openxmlformats.org/officeDocument/2006/relationships/image" Target="../media/image285.png"/><Relationship Id="rId12" Type="http://schemas.openxmlformats.org/officeDocument/2006/relationships/notesSlide" Target="../notesSlides/notesSlide5.xml"/><Relationship Id="rId11" Type="http://schemas.openxmlformats.org/officeDocument/2006/relationships/slideLayout" Target="../slideLayouts/slideLayout2.xml"/><Relationship Id="rId10" Type="http://schemas.openxmlformats.org/officeDocument/2006/relationships/image" Target="../media/image293.png"/><Relationship Id="rId1" Type="http://schemas.openxmlformats.org/officeDocument/2006/relationships/image" Target="../media/image28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4" Type="http://schemas.openxmlformats.org/officeDocument/2006/relationships/slideLayout" Target="../slideLayouts/slideLayout7.xml"/><Relationship Id="rId13" Type="http://schemas.openxmlformats.org/officeDocument/2006/relationships/image" Target="../media/image27.png"/><Relationship Id="rId12" Type="http://schemas.openxmlformats.org/officeDocument/2006/relationships/image" Target="../media/image26.png"/><Relationship Id="rId11" Type="http://schemas.openxmlformats.org/officeDocument/2006/relationships/image" Target="../media/image25.png"/><Relationship Id="rId10" Type="http://schemas.openxmlformats.org/officeDocument/2006/relationships/image" Target="../media/image24.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1303272" y="1199700"/>
            <a:ext cx="8351837"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65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45000"/>
              </a:spcBef>
              <a:buClrTx/>
              <a:buSzTx/>
              <a:buFont typeface="Arial" panose="020B0604020202020204" pitchFamily="34" charset="0"/>
              <a:buNone/>
            </a:pPr>
            <a:r>
              <a:rPr lang="zh-CN" altLang="en-US" sz="4400" b="1" dirty="0">
                <a:solidFill>
                  <a:srgbClr val="FF0000"/>
                </a:solidFill>
                <a:latin typeface="黑体" panose="02010609060101010101" pitchFamily="49" charset="-122"/>
                <a:ea typeface="黑体" panose="02010609060101010101" pitchFamily="49" charset="-122"/>
              </a:rPr>
              <a:t>场效应晶体管</a:t>
            </a:r>
            <a:endParaRPr lang="zh-CN" altLang="en-US" sz="4400" b="1" dirty="0">
              <a:solidFill>
                <a:srgbClr val="FF0000"/>
              </a:solidFill>
              <a:latin typeface="黑体" panose="02010609060101010101" pitchFamily="49" charset="-122"/>
              <a:ea typeface="黑体" panose="02010609060101010101" pitchFamily="49" charset="-122"/>
            </a:endParaRPr>
          </a:p>
        </p:txBody>
      </p:sp>
      <p:sp>
        <p:nvSpPr>
          <p:cNvPr id="4099" name="Text Box 3"/>
          <p:cNvSpPr txBox="1">
            <a:spLocks noChangeArrowheads="1"/>
          </p:cNvSpPr>
          <p:nvPr/>
        </p:nvSpPr>
        <p:spPr bwMode="auto">
          <a:xfrm>
            <a:off x="1425124" y="3204587"/>
            <a:ext cx="86741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65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 typeface="Arial" panose="020B0604020202020204" pitchFamily="34" charset="0"/>
              <a:buNone/>
            </a:pPr>
            <a:r>
              <a:rPr lang="en-US" altLang="zh-CN" sz="4400" b="1" dirty="0">
                <a:solidFill>
                  <a:srgbClr val="FF0000"/>
                </a:solidFill>
                <a:latin typeface="Times New Roman" panose="02020603050405020304" pitchFamily="18" charset="0"/>
                <a:cs typeface="Times New Roman" panose="02020603050405020304" pitchFamily="18" charset="0"/>
              </a:rPr>
              <a:t>Field Effect Transistor</a:t>
            </a:r>
            <a:endParaRPr lang="en-US" altLang="zh-CN" sz="4400" b="1" dirty="0">
              <a:solidFill>
                <a:srgbClr val="FF0000"/>
              </a:solidFill>
              <a:latin typeface="Times New Roman" panose="02020603050405020304" pitchFamily="18" charset="0"/>
              <a:cs typeface="Times New Roman" panose="02020603050405020304" pitchFamily="18" charset="0"/>
            </a:endParaRPr>
          </a:p>
        </p:txBody>
      </p:sp>
      <p:sp>
        <p:nvSpPr>
          <p:cNvPr id="4100" name="Rectangle 4"/>
          <p:cNvSpPr>
            <a:spLocks noChangeArrowheads="1"/>
          </p:cNvSpPr>
          <p:nvPr/>
        </p:nvSpPr>
        <p:spPr bwMode="auto">
          <a:xfrm flipH="1" flipV="1">
            <a:off x="1524000" y="1"/>
            <a:ext cx="1379538" cy="1323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65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quarter" idx="10"/>
          </p:nvPr>
        </p:nvSpPr>
        <p:spPr/>
        <p:txBody>
          <a:bodyPr/>
          <a:lstStyle/>
          <a:p>
            <a:pPr>
              <a:defRPr/>
            </a:pPr>
            <a:fld id="{0C3534A4-35AB-4667-A843-B0109AF4934D}" type="datetime1">
              <a:rPr lang="zh-CN" altLang="en-US"/>
            </a:fld>
            <a:endParaRPr lang="en-US"/>
          </a:p>
        </p:txBody>
      </p:sp>
      <p:sp>
        <p:nvSpPr>
          <p:cNvPr id="717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nSpc>
                <a:spcPct val="100000"/>
              </a:lnSpc>
              <a:spcBef>
                <a:spcPct val="0"/>
              </a:spcBef>
              <a:buFont typeface="Arial" panose="020B0604020202020204" pitchFamily="34" charset="0"/>
              <a:buNone/>
            </a:pPr>
            <a:fld id="{447CE027-8304-4F6A-90AC-324A0FFED271}" type="slidenum">
              <a:rPr lang="zh-CN" altLang="en-US" sz="900">
                <a:latin typeface="Garamond" panose="02020404030301010803" pitchFamily="18" charset="0"/>
              </a:rPr>
            </a:fld>
            <a:endParaRPr lang="en-US" altLang="zh-CN" sz="900">
              <a:latin typeface="Garamond" panose="02020404030301010803" pitchFamily="18" charset="0"/>
            </a:endParaRPr>
          </a:p>
        </p:txBody>
      </p:sp>
      <p:sp>
        <p:nvSpPr>
          <p:cNvPr id="7172" name="Text Box 2"/>
          <p:cNvSpPr txBox="1">
            <a:spLocks noChangeArrowheads="1"/>
          </p:cNvSpPr>
          <p:nvPr/>
        </p:nvSpPr>
        <p:spPr bwMode="auto">
          <a:xfrm>
            <a:off x="1774825" y="908050"/>
            <a:ext cx="8642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just" eaLnBrk="1" hangingPunct="1">
              <a:lnSpc>
                <a:spcPct val="100000"/>
              </a:lnSpc>
              <a:spcBef>
                <a:spcPct val="50000"/>
              </a:spcBef>
              <a:buFont typeface="Wingdings" panose="05000000000000000000" pitchFamily="2" charset="2"/>
              <a:buChar char="Ø"/>
            </a:pPr>
            <a:endParaRPr lang="zh-CN" altLang="en-US" sz="3200">
              <a:solidFill>
                <a:schemeClr val="tx2"/>
              </a:solidFill>
              <a:latin typeface="Comic Sans MS" panose="030F0702030302020204" pitchFamily="66" charset="0"/>
              <a:ea typeface="Dotum" panose="020B0600000101010101" pitchFamily="34" charset="-127"/>
            </a:endParaRPr>
          </a:p>
        </p:txBody>
      </p:sp>
      <p:sp>
        <p:nvSpPr>
          <p:cNvPr id="7173" name="Rectangle 3"/>
          <p:cNvSpPr>
            <a:spLocks noChangeArrowheads="1"/>
          </p:cNvSpPr>
          <p:nvPr/>
        </p:nvSpPr>
        <p:spPr bwMode="auto">
          <a:xfrm>
            <a:off x="2424114" y="75989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zh-CN" altLang="en-US" sz="1800">
              <a:latin typeface="Arial" panose="020B0604020202020204" pitchFamily="34" charset="0"/>
            </a:endParaRPr>
          </a:p>
        </p:txBody>
      </p:sp>
      <p:pic>
        <p:nvPicPr>
          <p:cNvPr id="717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07839" y="831047"/>
            <a:ext cx="10665316" cy="5512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Text Box 6"/>
          <p:cNvSpPr txBox="1">
            <a:spLocks noChangeArrowheads="1"/>
          </p:cNvSpPr>
          <p:nvPr/>
        </p:nvSpPr>
        <p:spPr bwMode="auto">
          <a:xfrm>
            <a:off x="2424114" y="6185826"/>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dirty="0">
                <a:latin typeface="Arial" panose="020B0604020202020204" pitchFamily="34" charset="0"/>
              </a:rPr>
              <a:t>积累</a:t>
            </a:r>
            <a:endParaRPr lang="zh-CN" altLang="en-US" sz="2400" dirty="0">
              <a:latin typeface="Arial" panose="020B0604020202020204" pitchFamily="34" charset="0"/>
            </a:endParaRPr>
          </a:p>
        </p:txBody>
      </p:sp>
      <p:sp>
        <p:nvSpPr>
          <p:cNvPr id="7177" name="Text Box 7"/>
          <p:cNvSpPr txBox="1">
            <a:spLocks noChangeArrowheads="1"/>
          </p:cNvSpPr>
          <p:nvPr/>
        </p:nvSpPr>
        <p:spPr bwMode="auto">
          <a:xfrm>
            <a:off x="6173274" y="6160408"/>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dirty="0">
                <a:latin typeface="Arial" panose="020B0604020202020204" pitchFamily="34" charset="0"/>
              </a:rPr>
              <a:t>耗尽</a:t>
            </a:r>
            <a:endParaRPr lang="zh-CN" altLang="en-US" sz="2400" dirty="0">
              <a:latin typeface="Arial" panose="020B0604020202020204" pitchFamily="34" charset="0"/>
            </a:endParaRPr>
          </a:p>
        </p:txBody>
      </p:sp>
      <p:sp>
        <p:nvSpPr>
          <p:cNvPr id="7178" name="Text Box 8"/>
          <p:cNvSpPr txBox="1">
            <a:spLocks noChangeArrowheads="1"/>
          </p:cNvSpPr>
          <p:nvPr/>
        </p:nvSpPr>
        <p:spPr bwMode="auto">
          <a:xfrm>
            <a:off x="9715106" y="5954993"/>
            <a:ext cx="22875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dirty="0">
                <a:latin typeface="Arial" panose="020B0604020202020204" pitchFamily="34" charset="0"/>
              </a:rPr>
              <a:t>反型</a:t>
            </a:r>
            <a:endParaRPr lang="zh-CN" altLang="en-US" sz="2400" dirty="0">
              <a:latin typeface="Arial" panose="020B0604020202020204" pitchFamily="34" charset="0"/>
            </a:endParaRPr>
          </a:p>
        </p:txBody>
      </p:sp>
      <p:sp>
        <p:nvSpPr>
          <p:cNvPr id="11" name="Text Box 4"/>
          <p:cNvSpPr txBox="1">
            <a:spLocks noChangeArrowheads="1"/>
          </p:cNvSpPr>
          <p:nvPr/>
        </p:nvSpPr>
        <p:spPr bwMode="auto">
          <a:xfrm>
            <a:off x="0" y="58443"/>
            <a:ext cx="84613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defTabSz="685800">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spcBef>
                <a:spcPct val="0"/>
              </a:spcBef>
              <a:buFont typeface="Arial" panose="020B0604020202020204" pitchFamily="34" charset="0"/>
              <a:buNone/>
            </a:pPr>
            <a:r>
              <a:rPr lang="zh-CN" altLang="en-US" sz="4000" b="1" dirty="0">
                <a:solidFill>
                  <a:srgbClr val="3607E5"/>
                </a:solidFill>
                <a:latin typeface="黑体" panose="02010609060101010101" pitchFamily="49" charset="-122"/>
                <a:ea typeface="黑体" panose="02010609060101010101" pitchFamily="49" charset="-122"/>
              </a:rPr>
              <a:t>半导体表面状态</a:t>
            </a:r>
            <a:endParaRPr lang="zh-CN" altLang="en-US" sz="4000" b="1" dirty="0">
              <a:solidFill>
                <a:srgbClr val="3607E5"/>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7AAF5FA-363C-4DAE-B84A-ED49A3A10B46}" type="slidenum">
              <a:rPr lang="zh-CN" altLang="en-US" smtClean="0"/>
            </a:fld>
            <a:endParaRPr lang="zh-CN" altLang="en-US"/>
          </a:p>
        </p:txBody>
      </p:sp>
      <p:grpSp>
        <p:nvGrpSpPr>
          <p:cNvPr id="3" name="组合 2"/>
          <p:cNvGrpSpPr/>
          <p:nvPr/>
        </p:nvGrpSpPr>
        <p:grpSpPr>
          <a:xfrm>
            <a:off x="0" y="1501775"/>
            <a:ext cx="4108450" cy="2113063"/>
            <a:chOff x="1673225" y="573088"/>
            <a:chExt cx="7370714" cy="2594230"/>
          </a:xfrm>
        </p:grpSpPr>
        <p:sp>
          <p:nvSpPr>
            <p:cNvPr id="4" name="Text Box 5"/>
            <p:cNvSpPr txBox="1">
              <a:spLocks noChangeArrowheads="1"/>
            </p:cNvSpPr>
            <p:nvPr/>
          </p:nvSpPr>
          <p:spPr bwMode="auto">
            <a:xfrm>
              <a:off x="1885936" y="573088"/>
              <a:ext cx="1257205" cy="640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800">
                  <a:latin typeface="Arial" panose="020B0604020202020204" pitchFamily="34" charset="0"/>
                </a:rPr>
                <a:t>Ec</a:t>
              </a:r>
              <a:endParaRPr lang="en-US" altLang="zh-CN" sz="2800">
                <a:latin typeface="Arial" panose="020B0604020202020204" pitchFamily="34" charset="0"/>
              </a:endParaRPr>
            </a:p>
          </p:txBody>
        </p:sp>
        <p:sp>
          <p:nvSpPr>
            <p:cNvPr id="5" name="Text Box 6"/>
            <p:cNvSpPr txBox="1">
              <a:spLocks noChangeArrowheads="1"/>
            </p:cNvSpPr>
            <p:nvPr/>
          </p:nvSpPr>
          <p:spPr bwMode="auto">
            <a:xfrm>
              <a:off x="1673225" y="2526490"/>
              <a:ext cx="1319413" cy="640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800">
                  <a:latin typeface="Arial" panose="020B0604020202020204" pitchFamily="34" charset="0"/>
                </a:rPr>
                <a:t>Ev</a:t>
              </a:r>
              <a:endParaRPr lang="en-US" altLang="zh-CN" sz="2800">
                <a:latin typeface="Arial" panose="020B0604020202020204" pitchFamily="34" charset="0"/>
              </a:endParaRPr>
            </a:p>
          </p:txBody>
        </p:sp>
        <p:grpSp>
          <p:nvGrpSpPr>
            <p:cNvPr id="6" name="组合 4"/>
            <p:cNvGrpSpPr/>
            <p:nvPr/>
          </p:nvGrpSpPr>
          <p:grpSpPr bwMode="auto">
            <a:xfrm>
              <a:off x="2862263" y="788988"/>
              <a:ext cx="6181676" cy="1954212"/>
              <a:chOff x="1946847" y="467367"/>
              <a:chExt cx="6181676" cy="1954213"/>
            </a:xfrm>
          </p:grpSpPr>
          <p:sp>
            <p:nvSpPr>
              <p:cNvPr id="16" name="Line 2"/>
              <p:cNvSpPr>
                <a:spLocks noChangeShapeType="1"/>
              </p:cNvSpPr>
              <p:nvPr/>
            </p:nvSpPr>
            <p:spPr bwMode="auto">
              <a:xfrm>
                <a:off x="1946847" y="467367"/>
                <a:ext cx="4537075"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 name="Line 3"/>
              <p:cNvSpPr>
                <a:spLocks noChangeShapeType="1"/>
              </p:cNvSpPr>
              <p:nvPr/>
            </p:nvSpPr>
            <p:spPr bwMode="auto">
              <a:xfrm>
                <a:off x="2018284" y="2412055"/>
                <a:ext cx="446405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 name="Line 4"/>
              <p:cNvSpPr>
                <a:spLocks noChangeShapeType="1"/>
              </p:cNvSpPr>
              <p:nvPr/>
            </p:nvSpPr>
            <p:spPr bwMode="auto">
              <a:xfrm>
                <a:off x="7193534" y="476892"/>
                <a:ext cx="0" cy="1944688"/>
              </a:xfrm>
              <a:prstGeom prst="line">
                <a:avLst/>
              </a:prstGeom>
              <a:noFill/>
              <a:ln w="38100">
                <a:solidFill>
                  <a:srgbClr val="3616F4"/>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 name="Text Box 7"/>
              <p:cNvSpPr txBox="1">
                <a:spLocks noChangeArrowheads="1"/>
              </p:cNvSpPr>
              <p:nvPr/>
            </p:nvSpPr>
            <p:spPr bwMode="auto">
              <a:xfrm>
                <a:off x="6049569" y="1136116"/>
                <a:ext cx="2078954" cy="640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800" dirty="0" err="1">
                    <a:latin typeface="Arial" panose="020B0604020202020204" pitchFamily="34" charset="0"/>
                  </a:rPr>
                  <a:t>Eg</a:t>
                </a:r>
                <a:endParaRPr lang="en-US" altLang="zh-CN" sz="2800" dirty="0">
                  <a:latin typeface="Arial" panose="020B0604020202020204" pitchFamily="34" charset="0"/>
                </a:endParaRPr>
              </a:p>
            </p:txBody>
          </p:sp>
          <p:sp>
            <p:nvSpPr>
              <p:cNvPr id="20" name="Line 9"/>
              <p:cNvSpPr>
                <a:spLocks noChangeShapeType="1"/>
              </p:cNvSpPr>
              <p:nvPr/>
            </p:nvSpPr>
            <p:spPr bwMode="auto">
              <a:xfrm>
                <a:off x="6518847" y="476892"/>
                <a:ext cx="13049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10"/>
              <p:cNvSpPr>
                <a:spLocks noChangeShapeType="1"/>
              </p:cNvSpPr>
              <p:nvPr/>
            </p:nvSpPr>
            <p:spPr bwMode="auto">
              <a:xfrm>
                <a:off x="6563297" y="2413642"/>
                <a:ext cx="148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7" name="组合 6"/>
            <p:cNvGrpSpPr/>
            <p:nvPr/>
          </p:nvGrpSpPr>
          <p:grpSpPr bwMode="auto">
            <a:xfrm>
              <a:off x="1757850" y="1519238"/>
              <a:ext cx="5595450" cy="640828"/>
              <a:chOff x="842434" y="1197617"/>
              <a:chExt cx="5595450" cy="640828"/>
            </a:xfrm>
          </p:grpSpPr>
          <p:sp>
            <p:nvSpPr>
              <p:cNvPr id="14" name="Line 8"/>
              <p:cNvSpPr>
                <a:spLocks noChangeShapeType="1"/>
              </p:cNvSpPr>
              <p:nvPr/>
            </p:nvSpPr>
            <p:spPr bwMode="auto">
              <a:xfrm>
                <a:off x="1973834" y="1467492"/>
                <a:ext cx="4464050" cy="0"/>
              </a:xfrm>
              <a:prstGeom prst="line">
                <a:avLst/>
              </a:prstGeom>
              <a:noFill/>
              <a:ln w="57150">
                <a:solidFill>
                  <a:srgbClr val="05FB51"/>
                </a:solidFill>
                <a:prstDash val="dashDot"/>
                <a:round/>
              </a:ln>
              <a:extLst>
                <a:ext uri="{909E8E84-426E-40DD-AFC4-6F175D3DCCD1}">
                  <a14:hiddenFill xmlns:a14="http://schemas.microsoft.com/office/drawing/2010/main">
                    <a:noFill/>
                  </a14:hiddenFill>
                </a:ext>
              </a:extLst>
            </p:spPr>
            <p:txBody>
              <a:bodyPr wrap="none"/>
              <a:lstStyle/>
              <a:p>
                <a:endParaRPr lang="zh-CN" altLang="en-US"/>
              </a:p>
            </p:txBody>
          </p:sp>
          <p:sp>
            <p:nvSpPr>
              <p:cNvPr id="15" name="Text Box 13"/>
              <p:cNvSpPr txBox="1">
                <a:spLocks noChangeArrowheads="1"/>
              </p:cNvSpPr>
              <p:nvPr/>
            </p:nvSpPr>
            <p:spPr bwMode="auto">
              <a:xfrm>
                <a:off x="842434" y="1197617"/>
                <a:ext cx="1385284" cy="640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800">
                    <a:latin typeface="Arial" panose="020B0604020202020204" pitchFamily="34" charset="0"/>
                  </a:rPr>
                  <a:t>E</a:t>
                </a:r>
                <a:r>
                  <a:rPr lang="zh-CN" altLang="en-US" sz="1600">
                    <a:latin typeface="Arial" panose="020B0604020202020204" pitchFamily="34" charset="0"/>
                  </a:rPr>
                  <a:t>i</a:t>
                </a:r>
                <a:endParaRPr lang="zh-CN" altLang="en-US" sz="1600">
                  <a:latin typeface="Arial" panose="020B0604020202020204" pitchFamily="34" charset="0"/>
                </a:endParaRPr>
              </a:p>
            </p:txBody>
          </p:sp>
        </p:grpSp>
        <p:grpSp>
          <p:nvGrpSpPr>
            <p:cNvPr id="9" name="组合 8"/>
            <p:cNvGrpSpPr/>
            <p:nvPr/>
          </p:nvGrpSpPr>
          <p:grpSpPr bwMode="auto">
            <a:xfrm>
              <a:off x="1673225" y="2058988"/>
              <a:ext cx="5724525" cy="640828"/>
              <a:chOff x="757809" y="1737367"/>
              <a:chExt cx="5724525" cy="640828"/>
            </a:xfrm>
          </p:grpSpPr>
          <p:sp>
            <p:nvSpPr>
              <p:cNvPr id="10" name="Line 12"/>
              <p:cNvSpPr>
                <a:spLocks noChangeShapeType="1"/>
              </p:cNvSpPr>
              <p:nvPr/>
            </p:nvSpPr>
            <p:spPr bwMode="auto">
              <a:xfrm>
                <a:off x="2018284" y="2097730"/>
                <a:ext cx="4464050" cy="0"/>
              </a:xfrm>
              <a:prstGeom prst="line">
                <a:avLst/>
              </a:prstGeom>
              <a:noFill/>
              <a:ln w="57150">
                <a:solidFill>
                  <a:srgbClr val="3607E5"/>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11" name="Text Box 15"/>
              <p:cNvSpPr txBox="1">
                <a:spLocks noChangeArrowheads="1"/>
              </p:cNvSpPr>
              <p:nvPr/>
            </p:nvSpPr>
            <p:spPr bwMode="auto">
              <a:xfrm>
                <a:off x="757809" y="1737367"/>
                <a:ext cx="1260215" cy="640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800">
                    <a:latin typeface="Arial" panose="020B0604020202020204" pitchFamily="34" charset="0"/>
                  </a:rPr>
                  <a:t>E</a:t>
                </a:r>
                <a:r>
                  <a:rPr lang="zh-CN" altLang="en-US" sz="1600">
                    <a:latin typeface="Arial" panose="020B0604020202020204" pitchFamily="34" charset="0"/>
                  </a:rPr>
                  <a:t>Fp</a:t>
                </a:r>
                <a:endParaRPr lang="zh-CN" altLang="en-US" sz="1600">
                  <a:latin typeface="Arial" panose="020B0604020202020204" pitchFamily="34" charset="0"/>
                </a:endParaRPr>
              </a:p>
            </p:txBody>
          </p:sp>
        </p:grpSp>
      </p:grpSp>
      <p:grpSp>
        <p:nvGrpSpPr>
          <p:cNvPr id="22" name="组合 21"/>
          <p:cNvGrpSpPr/>
          <p:nvPr/>
        </p:nvGrpSpPr>
        <p:grpSpPr>
          <a:xfrm>
            <a:off x="5546326" y="-11430"/>
            <a:ext cx="2852248" cy="4211839"/>
            <a:chOff x="2192338" y="53975"/>
            <a:chExt cx="4316412" cy="4211638"/>
          </a:xfrm>
        </p:grpSpPr>
        <p:pic>
          <p:nvPicPr>
            <p:cNvPr id="23" name="图片 9"/>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270125" y="223838"/>
              <a:ext cx="42386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2338" y="2046288"/>
              <a:ext cx="421005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 name="直接箭头连接符 26"/>
            <p:cNvCxnSpPr/>
            <p:nvPr/>
          </p:nvCxnSpPr>
          <p:spPr>
            <a:xfrm>
              <a:off x="3311525" y="252413"/>
              <a:ext cx="1646238" cy="0"/>
            </a:xfrm>
            <a:prstGeom prst="straightConnector1">
              <a:avLst/>
            </a:prstGeom>
            <a:noFill/>
            <a:ln w="38100" cap="flat" cmpd="sng" algn="ctr">
              <a:solidFill>
                <a:srgbClr val="418AB3"/>
              </a:solidFill>
              <a:prstDash val="solid"/>
              <a:miter lim="800000"/>
              <a:tailEnd type="triangle"/>
            </a:ln>
            <a:effectLst/>
          </p:spPr>
        </p:cxnSp>
        <p:sp>
          <p:nvSpPr>
            <p:cNvPr id="28" name="文本框 5"/>
            <p:cNvSpPr txBox="1">
              <a:spLocks noChangeArrowheads="1"/>
            </p:cNvSpPr>
            <p:nvPr/>
          </p:nvSpPr>
          <p:spPr bwMode="auto">
            <a:xfrm>
              <a:off x="5067300" y="53975"/>
              <a:ext cx="388938" cy="460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E</a:t>
              </a: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9" name="文本框 28"/>
          <p:cNvSpPr txBox="1"/>
          <p:nvPr/>
        </p:nvSpPr>
        <p:spPr>
          <a:xfrm>
            <a:off x="7593965" y="1266190"/>
            <a:ext cx="399415" cy="645160"/>
          </a:xfrm>
          <a:prstGeom prst="rect">
            <a:avLst/>
          </a:prstGeom>
          <a:noFill/>
        </p:spPr>
        <p:txBody>
          <a:bodyPr wrap="square" rtlCol="0">
            <a:spAutoFit/>
          </a:bodyPr>
          <a:lstStyle/>
          <a:p>
            <a:r>
              <a:rPr lang="en-US" altLang="zh-CN" sz="3600" i="1" dirty="0">
                <a:latin typeface="Times New Roman" panose="02020603050405020304" pitchFamily="18" charset="0"/>
                <a:cs typeface="Times New Roman" panose="02020603050405020304" pitchFamily="18" charset="0"/>
              </a:rPr>
              <a:t>x</a:t>
            </a:r>
            <a:endParaRPr lang="zh-CN" altLang="en-US" sz="3600" i="1" dirty="0">
              <a:latin typeface="Times New Roman" panose="02020603050405020304" pitchFamily="18" charset="0"/>
              <a:cs typeface="Times New Roman" panose="02020603050405020304" pitchFamily="18" charset="0"/>
            </a:endParaRPr>
          </a:p>
        </p:txBody>
      </p:sp>
      <p:graphicFrame>
        <p:nvGraphicFramePr>
          <p:cNvPr id="41" name="对象 40"/>
          <p:cNvGraphicFramePr/>
          <p:nvPr/>
        </p:nvGraphicFramePr>
        <p:xfrm>
          <a:off x="9855200" y="71120"/>
          <a:ext cx="2040255" cy="1639570"/>
        </p:xfrm>
        <a:graphic>
          <a:graphicData uri="http://schemas.openxmlformats.org/presentationml/2006/ole">
            <mc:AlternateContent xmlns:mc="http://schemas.openxmlformats.org/markup-compatibility/2006">
              <mc:Choice xmlns:v="urn:schemas-microsoft-com:vml" Requires="v">
                <p:oleObj spid="_x0000_s42" name="" r:id="rId3" imgW="2082800" imgH="1638300" progId="Paint.Picture">
                  <p:embed/>
                </p:oleObj>
              </mc:Choice>
              <mc:Fallback>
                <p:oleObj name="" r:id="rId3" imgW="2082800" imgH="1638300" progId="Paint.Picture">
                  <p:embed/>
                  <p:pic>
                    <p:nvPicPr>
                      <p:cNvPr id="0" name="图片 41"/>
                      <p:cNvPicPr/>
                      <p:nvPr/>
                    </p:nvPicPr>
                    <p:blipFill>
                      <a:blip r:embed="rId4"/>
                      <a:stretch>
                        <a:fillRect/>
                      </a:stretch>
                    </p:blipFill>
                    <p:spPr>
                      <a:xfrm>
                        <a:off x="9855200" y="71120"/>
                        <a:ext cx="2040255" cy="1639570"/>
                      </a:xfrm>
                      <a:prstGeom prst="rect">
                        <a:avLst/>
                      </a:prstGeom>
                    </p:spPr>
                  </p:pic>
                </p:oleObj>
              </mc:Fallback>
            </mc:AlternateContent>
          </a:graphicData>
        </a:graphic>
      </p:graphicFrame>
      <p:cxnSp>
        <p:nvCxnSpPr>
          <p:cNvPr id="43" name="直接箭头连接符 42"/>
          <p:cNvCxnSpPr/>
          <p:nvPr/>
        </p:nvCxnSpPr>
        <p:spPr>
          <a:xfrm flipH="1">
            <a:off x="10021570" y="121920"/>
            <a:ext cx="1137920" cy="0"/>
          </a:xfrm>
          <a:prstGeom prst="straightConnector1">
            <a:avLst/>
          </a:prstGeom>
          <a:noFill/>
          <a:ln w="38100" cap="flat" cmpd="sng" algn="ctr">
            <a:solidFill>
              <a:srgbClr val="418AB3"/>
            </a:solidFill>
            <a:prstDash val="solid"/>
            <a:miter lim="800000"/>
            <a:tailEnd type="triangle"/>
          </a:ln>
          <a:effectLst/>
        </p:spPr>
      </p:cxnSp>
      <p:sp>
        <p:nvSpPr>
          <p:cNvPr id="44" name="文本框 43"/>
          <p:cNvSpPr txBox="1"/>
          <p:nvPr/>
        </p:nvSpPr>
        <p:spPr>
          <a:xfrm>
            <a:off x="11253470" y="13335"/>
            <a:ext cx="729615" cy="460375"/>
          </a:xfrm>
          <a:prstGeom prst="rect">
            <a:avLst/>
          </a:prstGeom>
          <a:noFill/>
        </p:spPr>
        <p:txBody>
          <a:bodyPr wrap="square" rtlCol="0" anchor="t">
            <a:spAutoFit/>
          </a:bodyPr>
          <a:p>
            <a:r>
              <a:rPr lang="en-US" altLang="zh-CN" sz="2400" b="1" kern="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E</a:t>
            </a:r>
            <a:endParaRPr lang="zh-CN" altLang="en-US" sz="2400"/>
          </a:p>
        </p:txBody>
      </p:sp>
      <p:sp>
        <p:nvSpPr>
          <p:cNvPr id="45" name="文本框 6"/>
          <p:cNvSpPr txBox="1">
            <a:spLocks noChangeArrowheads="1"/>
          </p:cNvSpPr>
          <p:nvPr/>
        </p:nvSpPr>
        <p:spPr bwMode="auto">
          <a:xfrm>
            <a:off x="212725" y="4268470"/>
            <a:ext cx="302323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以半导体体内为零电势</a:t>
            </a:r>
            <a:endParaRPr kumimoji="0" lang="zh-CN" altLang="en-US" sz="20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endParaRPr>
          </a:p>
        </p:txBody>
      </p:sp>
      <p:sp>
        <p:nvSpPr>
          <p:cNvPr id="47" name="十角星 46"/>
          <p:cNvSpPr/>
          <p:nvPr/>
        </p:nvSpPr>
        <p:spPr>
          <a:xfrm>
            <a:off x="4002405" y="67945"/>
            <a:ext cx="75565" cy="6768465"/>
          </a:xfrm>
          <a:prstGeom prst="star1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8" name="十角星 47"/>
          <p:cNvSpPr/>
          <p:nvPr/>
        </p:nvSpPr>
        <p:spPr>
          <a:xfrm>
            <a:off x="8576310" y="49530"/>
            <a:ext cx="76200" cy="6671945"/>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49" name="文本框 48"/>
              <p:cNvSpPr txBox="1"/>
              <p:nvPr/>
            </p:nvSpPr>
            <p:spPr>
              <a:xfrm>
                <a:off x="4173791" y="254"/>
                <a:ext cx="1246505" cy="52197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sz="2800" b="1" i="1">
                              <a:solidFill>
                                <a:srgbClr val="00B050"/>
                              </a:solidFill>
                              <a:latin typeface="Cambria Math" panose="02040503050406030204" pitchFamily="18" charset="0"/>
                              <a:cs typeface="Cambria Math" panose="02040503050406030204" pitchFamily="18" charset="0"/>
                            </a:rPr>
                          </m:ctrlPr>
                        </m:sSubPr>
                        <m:e>
                          <m:r>
                            <a:rPr lang="en-US" altLang="zh-CN" sz="2800" b="1" i="1">
                              <a:solidFill>
                                <a:srgbClr val="00B050"/>
                              </a:solidFill>
                              <a:latin typeface="Cambria Math" panose="02040503050406030204" pitchFamily="18" charset="0"/>
                              <a:cs typeface="Cambria Math" panose="02040503050406030204" pitchFamily="18" charset="0"/>
                            </a:rPr>
                            <m:t>𝑽</m:t>
                          </m:r>
                        </m:e>
                        <m:sub>
                          <m:r>
                            <a:rPr lang="en-US" altLang="zh-CN" sz="2800" b="1" i="1">
                              <a:solidFill>
                                <a:srgbClr val="00B050"/>
                              </a:solidFill>
                              <a:latin typeface="Cambria Math" panose="02040503050406030204" pitchFamily="18" charset="0"/>
                              <a:cs typeface="Cambria Math" panose="02040503050406030204" pitchFamily="18" charset="0"/>
                            </a:rPr>
                            <m:t>𝑮</m:t>
                          </m:r>
                        </m:sub>
                      </m:sSub>
                      <m:r>
                        <a:rPr lang="en-US" altLang="zh-CN" sz="2800" b="1" i="1">
                          <a:solidFill>
                            <a:srgbClr val="00B050"/>
                          </a:solidFill>
                          <a:latin typeface="Cambria Math" panose="02040503050406030204" pitchFamily="18" charset="0"/>
                          <a:cs typeface="Cambria Math" panose="02040503050406030204" pitchFamily="18" charset="0"/>
                        </a:rPr>
                        <m:t>&gt;</m:t>
                      </m:r>
                      <m:r>
                        <a:rPr lang="en-US" altLang="zh-CN" sz="2800" b="1" i="1">
                          <a:solidFill>
                            <a:srgbClr val="00B050"/>
                          </a:solidFill>
                          <a:latin typeface="Cambria Math" panose="02040503050406030204" pitchFamily="18" charset="0"/>
                          <a:ea typeface="MS Mincho" charset="0"/>
                          <a:cs typeface="Cambria Math" panose="02040503050406030204" pitchFamily="18" charset="0"/>
                        </a:rPr>
                        <m:t>𝟎</m:t>
                      </m:r>
                    </m:oMath>
                  </m:oMathPara>
                </a14:m>
                <a:endParaRPr lang="en-US" altLang="zh-CN" sz="2800" b="1" i="1">
                  <a:solidFill>
                    <a:srgbClr val="00B050"/>
                  </a:solidFill>
                  <a:latin typeface="Cambria Math" panose="02040503050406030204" pitchFamily="18" charset="0"/>
                  <a:ea typeface="MS Mincho" charset="0"/>
                  <a:cs typeface="Cambria Math" panose="02040503050406030204" pitchFamily="18" charset="0"/>
                </a:endParaRPr>
              </a:p>
            </p:txBody>
          </p:sp>
        </mc:Choice>
        <mc:Fallback>
          <p:sp>
            <p:nvSpPr>
              <p:cNvPr id="49" name="文本框 48"/>
              <p:cNvSpPr txBox="1">
                <a:spLocks noRot="1" noChangeAspect="1" noMove="1" noResize="1" noEditPoints="1" noAdjustHandles="1" noChangeArrowheads="1" noChangeShapeType="1" noTextEdit="1"/>
              </p:cNvSpPr>
              <p:nvPr/>
            </p:nvSpPr>
            <p:spPr>
              <a:xfrm>
                <a:off x="4173791" y="254"/>
                <a:ext cx="1246505" cy="521970"/>
              </a:xfrm>
              <a:prstGeom prst="rect">
                <a:avLst/>
              </a:prstGeom>
              <a:blipFill rotWithShape="1">
                <a:blip r:embed="rId5"/>
                <a:stretch>
                  <a:fillRect l="-46" t="-49" r="-2858" b="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文本框 49"/>
              <p:cNvSpPr txBox="1"/>
              <p:nvPr/>
            </p:nvSpPr>
            <p:spPr>
              <a:xfrm>
                <a:off x="8652446" y="49784"/>
                <a:ext cx="1275080" cy="52197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sz="2800" b="1" i="1">
                              <a:solidFill>
                                <a:srgbClr val="00B050"/>
                              </a:solidFill>
                              <a:latin typeface="Cambria Math" panose="02040503050406030204" pitchFamily="18" charset="0"/>
                              <a:cs typeface="Cambria Math" panose="02040503050406030204" pitchFamily="18" charset="0"/>
                            </a:rPr>
                          </m:ctrlPr>
                        </m:sSubPr>
                        <m:e>
                          <m:r>
                            <a:rPr lang="en-US" altLang="zh-CN" sz="2800" b="1" i="1">
                              <a:solidFill>
                                <a:srgbClr val="00B050"/>
                              </a:solidFill>
                              <a:latin typeface="Cambria Math" panose="02040503050406030204" pitchFamily="18" charset="0"/>
                              <a:cs typeface="Cambria Math" panose="02040503050406030204" pitchFamily="18" charset="0"/>
                            </a:rPr>
                            <m:t>𝑽</m:t>
                          </m:r>
                        </m:e>
                        <m:sub>
                          <m:r>
                            <a:rPr lang="en-US" altLang="zh-CN" sz="2800" b="1" i="1">
                              <a:solidFill>
                                <a:srgbClr val="00B050"/>
                              </a:solidFill>
                              <a:latin typeface="Cambria Math" panose="02040503050406030204" pitchFamily="18" charset="0"/>
                              <a:cs typeface="Cambria Math" panose="02040503050406030204" pitchFamily="18" charset="0"/>
                            </a:rPr>
                            <m:t>𝑮</m:t>
                          </m:r>
                        </m:sub>
                      </m:sSub>
                      <m:r>
                        <a:rPr lang="en-US" altLang="zh-CN" sz="2800" b="1" i="1">
                          <a:solidFill>
                            <a:srgbClr val="00B050"/>
                          </a:solidFill>
                          <a:latin typeface="Cambria Math" panose="02040503050406030204" pitchFamily="18" charset="0"/>
                          <a:cs typeface="Cambria Math" panose="02040503050406030204" pitchFamily="18" charset="0"/>
                        </a:rPr>
                        <m:t>&lt;</m:t>
                      </m:r>
                      <m:r>
                        <a:rPr lang="en-US" altLang="zh-CN" sz="2800" b="1" i="1">
                          <a:solidFill>
                            <a:srgbClr val="00B050"/>
                          </a:solidFill>
                          <a:latin typeface="Cambria Math" panose="02040503050406030204" pitchFamily="18" charset="0"/>
                          <a:ea typeface="MS Mincho" charset="0"/>
                          <a:cs typeface="Cambria Math" panose="02040503050406030204" pitchFamily="18" charset="0"/>
                        </a:rPr>
                        <m:t>𝟎</m:t>
                      </m:r>
                    </m:oMath>
                  </m:oMathPara>
                </a14:m>
                <a:endParaRPr lang="en-US" altLang="zh-CN" sz="2800" b="1" i="1">
                  <a:solidFill>
                    <a:srgbClr val="00B050"/>
                  </a:solidFill>
                  <a:latin typeface="Cambria Math" panose="02040503050406030204" pitchFamily="18" charset="0"/>
                  <a:ea typeface="MS Mincho" charset="0"/>
                  <a:cs typeface="Cambria Math" panose="02040503050406030204" pitchFamily="18" charset="0"/>
                </a:endParaRPr>
              </a:p>
            </p:txBody>
          </p:sp>
        </mc:Choice>
        <mc:Fallback>
          <p:sp>
            <p:nvSpPr>
              <p:cNvPr id="50" name="文本框 49"/>
              <p:cNvSpPr txBox="1">
                <a:spLocks noRot="1" noChangeAspect="1" noMove="1" noResize="1" noEditPoints="1" noAdjustHandles="1" noChangeArrowheads="1" noChangeShapeType="1" noTextEdit="1"/>
              </p:cNvSpPr>
              <p:nvPr/>
            </p:nvSpPr>
            <p:spPr>
              <a:xfrm>
                <a:off x="8652446" y="49784"/>
                <a:ext cx="1275080" cy="521970"/>
              </a:xfrm>
              <a:prstGeom prst="rect">
                <a:avLst/>
              </a:prstGeom>
              <a:blipFill rotWithShape="1">
                <a:blip r:embed="rId6"/>
                <a:stretch>
                  <a:fillRect l="-45" t="-49" r="-553" b="49"/>
                </a:stretch>
              </a:blipFill>
            </p:spPr>
            <p:txBody>
              <a:bodyPr/>
              <a:lstStyle/>
              <a:p>
                <a:r>
                  <a:rPr lang="zh-CN" altLang="en-US">
                    <a:noFill/>
                  </a:rPr>
                  <a:t> </a:t>
                </a:r>
              </a:p>
            </p:txBody>
          </p:sp>
        </mc:Fallback>
      </mc:AlternateContent>
      <p:graphicFrame>
        <p:nvGraphicFramePr>
          <p:cNvPr id="51" name="对象 50"/>
          <p:cNvGraphicFramePr/>
          <p:nvPr/>
        </p:nvGraphicFramePr>
        <p:xfrm>
          <a:off x="4379595" y="4402455"/>
          <a:ext cx="3613785" cy="2197100"/>
        </p:xfrm>
        <a:graphic>
          <a:graphicData uri="http://schemas.openxmlformats.org/presentationml/2006/ole">
            <mc:AlternateContent xmlns:mc="http://schemas.openxmlformats.org/markup-compatibility/2006">
              <mc:Choice xmlns:v="urn:schemas-microsoft-com:vml" Requires="v">
                <p:oleObj spid="_x0000_s52" name="" r:id="rId7" imgW="2089150" imgH="1854200" progId="Paint.Picture">
                  <p:embed/>
                </p:oleObj>
              </mc:Choice>
              <mc:Fallback>
                <p:oleObj name="" r:id="rId7" imgW="2089150" imgH="1854200" progId="Paint.Picture">
                  <p:embed/>
                  <p:pic>
                    <p:nvPicPr>
                      <p:cNvPr id="0" name="图片 51"/>
                      <p:cNvPicPr/>
                      <p:nvPr/>
                    </p:nvPicPr>
                    <p:blipFill>
                      <a:blip r:embed="rId8"/>
                      <a:stretch>
                        <a:fillRect/>
                      </a:stretch>
                    </p:blipFill>
                    <p:spPr>
                      <a:xfrm>
                        <a:off x="4379595" y="4402455"/>
                        <a:ext cx="3613785" cy="2197100"/>
                      </a:xfrm>
                      <a:prstGeom prst="rect">
                        <a:avLst/>
                      </a:prstGeom>
                    </p:spPr>
                  </p:pic>
                </p:oleObj>
              </mc:Fallback>
            </mc:AlternateContent>
          </a:graphicData>
        </a:graphic>
      </p:graphicFrame>
      <p:graphicFrame>
        <p:nvGraphicFramePr>
          <p:cNvPr id="53" name="对象 52"/>
          <p:cNvGraphicFramePr/>
          <p:nvPr/>
        </p:nvGraphicFramePr>
        <p:xfrm>
          <a:off x="9266555" y="4516120"/>
          <a:ext cx="2657475" cy="1969135"/>
        </p:xfrm>
        <a:graphic>
          <a:graphicData uri="http://schemas.openxmlformats.org/presentationml/2006/ole">
            <mc:AlternateContent xmlns:mc="http://schemas.openxmlformats.org/markup-compatibility/2006">
              <mc:Choice xmlns:v="urn:schemas-microsoft-com:vml" Requires="v">
                <p:oleObj spid="_x0000_s54" name="" r:id="rId9" imgW="2247900" imgH="1758950" progId="Paint.Picture">
                  <p:embed/>
                </p:oleObj>
              </mc:Choice>
              <mc:Fallback>
                <p:oleObj name="" r:id="rId9" imgW="2247900" imgH="1758950" progId="Paint.Picture">
                  <p:embed/>
                  <p:pic>
                    <p:nvPicPr>
                      <p:cNvPr id="0" name="图片 53"/>
                      <p:cNvPicPr/>
                      <p:nvPr/>
                    </p:nvPicPr>
                    <p:blipFill>
                      <a:blip r:embed="rId10"/>
                      <a:stretch>
                        <a:fillRect/>
                      </a:stretch>
                    </p:blipFill>
                    <p:spPr>
                      <a:xfrm>
                        <a:off x="9266555" y="4516120"/>
                        <a:ext cx="2657475" cy="1969135"/>
                      </a:xfrm>
                      <a:prstGeom prst="rect">
                        <a:avLst/>
                      </a:prstGeom>
                    </p:spPr>
                  </p:pic>
                </p:oleObj>
              </mc:Fallback>
            </mc:AlternateContent>
          </a:graphicData>
        </a:graphic>
      </p:graphicFrame>
      <p:graphicFrame>
        <p:nvGraphicFramePr>
          <p:cNvPr id="55" name="对象 54"/>
          <p:cNvGraphicFramePr/>
          <p:nvPr/>
        </p:nvGraphicFramePr>
        <p:xfrm>
          <a:off x="9954895" y="1981200"/>
          <a:ext cx="2237105" cy="1753870"/>
        </p:xfrm>
        <a:graphic>
          <a:graphicData uri="http://schemas.openxmlformats.org/presentationml/2006/ole">
            <mc:AlternateContent xmlns:mc="http://schemas.openxmlformats.org/markup-compatibility/2006">
              <mc:Choice xmlns:v="urn:schemas-microsoft-com:vml" Requires="v">
                <p:oleObj spid="_x0000_s56" name="" r:id="rId11" imgW="2235200" imgH="1752600" progId="Paint.Picture">
                  <p:embed/>
                </p:oleObj>
              </mc:Choice>
              <mc:Fallback>
                <p:oleObj name="" r:id="rId11" imgW="2235200" imgH="1752600" progId="Paint.Picture">
                  <p:embed/>
                  <p:pic>
                    <p:nvPicPr>
                      <p:cNvPr id="0" name="图片 55"/>
                      <p:cNvPicPr/>
                      <p:nvPr/>
                    </p:nvPicPr>
                    <p:blipFill>
                      <a:blip r:embed="rId12"/>
                      <a:stretch>
                        <a:fillRect/>
                      </a:stretch>
                    </p:blipFill>
                    <p:spPr>
                      <a:xfrm>
                        <a:off x="9954895" y="1981200"/>
                        <a:ext cx="2237105" cy="175387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57" name="文本框 56"/>
              <p:cNvSpPr txBox="1"/>
              <p:nvPr/>
            </p:nvSpPr>
            <p:spPr>
              <a:xfrm>
                <a:off x="6374066" y="5901309"/>
                <a:ext cx="1248410" cy="52197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sz="2800" b="1" i="1">
                              <a:solidFill>
                                <a:srgbClr val="00B050"/>
                              </a:solidFill>
                              <a:latin typeface="Cambria Math" panose="02040503050406030204" pitchFamily="18" charset="0"/>
                              <a:cs typeface="Cambria Math" panose="02040503050406030204" pitchFamily="18" charset="0"/>
                            </a:rPr>
                          </m:ctrlPr>
                        </m:sSubPr>
                        <m:e>
                          <m:r>
                            <a:rPr lang="en-US" altLang="zh-CN" sz="2800" b="1" i="1">
                              <a:solidFill>
                                <a:srgbClr val="00B050"/>
                              </a:solidFill>
                              <a:latin typeface="Cambria Math" panose="02040503050406030204" pitchFamily="18" charset="0"/>
                              <a:cs typeface="Cambria Math" panose="02040503050406030204" pitchFamily="18" charset="0"/>
                            </a:rPr>
                            <m:t>𝑽</m:t>
                          </m:r>
                        </m:e>
                        <m:sub>
                          <m:r>
                            <a:rPr lang="en-US" altLang="zh-CN" sz="2800" b="1" i="1">
                              <a:solidFill>
                                <a:srgbClr val="00B050"/>
                              </a:solidFill>
                              <a:latin typeface="Cambria Math" panose="02040503050406030204" pitchFamily="18" charset="0"/>
                              <a:cs typeface="Cambria Math" panose="02040503050406030204" pitchFamily="18" charset="0"/>
                            </a:rPr>
                            <m:t>𝑺</m:t>
                          </m:r>
                        </m:sub>
                      </m:sSub>
                      <m:r>
                        <a:rPr lang="en-US" altLang="zh-CN" sz="2800" b="1" i="1">
                          <a:solidFill>
                            <a:srgbClr val="00B050"/>
                          </a:solidFill>
                          <a:latin typeface="Cambria Math" panose="02040503050406030204" pitchFamily="18" charset="0"/>
                          <a:cs typeface="Cambria Math" panose="02040503050406030204" pitchFamily="18" charset="0"/>
                        </a:rPr>
                        <m:t>&gt;</m:t>
                      </m:r>
                      <m:r>
                        <a:rPr lang="en-US" altLang="zh-CN" sz="2800" b="1" i="1">
                          <a:solidFill>
                            <a:srgbClr val="00B050"/>
                          </a:solidFill>
                          <a:latin typeface="Cambria Math" panose="02040503050406030204" pitchFamily="18" charset="0"/>
                          <a:ea typeface="MS Mincho" charset="0"/>
                          <a:cs typeface="Cambria Math" panose="02040503050406030204" pitchFamily="18" charset="0"/>
                        </a:rPr>
                        <m:t>𝟎</m:t>
                      </m:r>
                    </m:oMath>
                  </m:oMathPara>
                </a14:m>
                <a:endParaRPr lang="en-US" altLang="zh-CN" sz="2800" b="1" i="1">
                  <a:solidFill>
                    <a:srgbClr val="00B050"/>
                  </a:solidFill>
                  <a:latin typeface="Cambria Math" panose="02040503050406030204" pitchFamily="18" charset="0"/>
                  <a:ea typeface="MS Mincho" charset="0"/>
                  <a:cs typeface="Cambria Math" panose="02040503050406030204" pitchFamily="18" charset="0"/>
                </a:endParaRPr>
              </a:p>
            </p:txBody>
          </p:sp>
        </mc:Choice>
        <mc:Fallback>
          <p:sp>
            <p:nvSpPr>
              <p:cNvPr id="57" name="文本框 56"/>
              <p:cNvSpPr txBox="1">
                <a:spLocks noRot="1" noChangeAspect="1" noMove="1" noResize="1" noEditPoints="1" noAdjustHandles="1" noChangeArrowheads="1" noChangeShapeType="1" noTextEdit="1"/>
              </p:cNvSpPr>
              <p:nvPr/>
            </p:nvSpPr>
            <p:spPr>
              <a:xfrm>
                <a:off x="6374066" y="5901309"/>
                <a:ext cx="1248410" cy="521970"/>
              </a:xfrm>
              <a:prstGeom prst="rect">
                <a:avLst/>
              </a:prstGeom>
              <a:blipFill rotWithShape="1">
                <a:blip r:embed="rId13"/>
                <a:stretch>
                  <a:fillRect l="-46" t="-49" r="-565" b="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文本框 57"/>
              <p:cNvSpPr txBox="1"/>
              <p:nvPr/>
            </p:nvSpPr>
            <p:spPr>
              <a:xfrm>
                <a:off x="10944161" y="4667504"/>
                <a:ext cx="1248410" cy="52197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sz="2800" b="1" i="1">
                              <a:solidFill>
                                <a:srgbClr val="00B050"/>
                              </a:solidFill>
                              <a:latin typeface="Cambria Math" panose="02040503050406030204" pitchFamily="18" charset="0"/>
                              <a:cs typeface="Cambria Math" panose="02040503050406030204" pitchFamily="18" charset="0"/>
                            </a:rPr>
                          </m:ctrlPr>
                        </m:sSubPr>
                        <m:e>
                          <m:r>
                            <a:rPr lang="en-US" altLang="zh-CN" sz="2800" b="1" i="1">
                              <a:solidFill>
                                <a:srgbClr val="00B050"/>
                              </a:solidFill>
                              <a:latin typeface="Cambria Math" panose="02040503050406030204" pitchFamily="18" charset="0"/>
                              <a:cs typeface="Cambria Math" panose="02040503050406030204" pitchFamily="18" charset="0"/>
                            </a:rPr>
                            <m:t>𝑽</m:t>
                          </m:r>
                        </m:e>
                        <m:sub>
                          <m:r>
                            <a:rPr lang="en-US" altLang="zh-CN" sz="2800" b="1" i="1">
                              <a:solidFill>
                                <a:srgbClr val="00B050"/>
                              </a:solidFill>
                              <a:latin typeface="Cambria Math" panose="02040503050406030204" pitchFamily="18" charset="0"/>
                              <a:cs typeface="Cambria Math" panose="02040503050406030204" pitchFamily="18" charset="0"/>
                            </a:rPr>
                            <m:t>𝑺</m:t>
                          </m:r>
                        </m:sub>
                      </m:sSub>
                      <m:r>
                        <a:rPr lang="en-US" altLang="zh-CN" sz="2800" b="1" i="1">
                          <a:solidFill>
                            <a:srgbClr val="00B050"/>
                          </a:solidFill>
                          <a:latin typeface="Cambria Math" panose="02040503050406030204" pitchFamily="18" charset="0"/>
                          <a:cs typeface="Cambria Math" panose="02040503050406030204" pitchFamily="18" charset="0"/>
                        </a:rPr>
                        <m:t>&lt;</m:t>
                      </m:r>
                      <m:r>
                        <a:rPr lang="en-US" altLang="zh-CN" sz="2800" b="1" i="1">
                          <a:solidFill>
                            <a:srgbClr val="00B050"/>
                          </a:solidFill>
                          <a:latin typeface="Cambria Math" panose="02040503050406030204" pitchFamily="18" charset="0"/>
                          <a:ea typeface="MS Mincho" charset="0"/>
                          <a:cs typeface="Cambria Math" panose="02040503050406030204" pitchFamily="18" charset="0"/>
                        </a:rPr>
                        <m:t>𝟎</m:t>
                      </m:r>
                    </m:oMath>
                  </m:oMathPara>
                </a14:m>
                <a:endParaRPr lang="en-US" altLang="zh-CN" sz="2800" b="1" i="1">
                  <a:solidFill>
                    <a:srgbClr val="00B050"/>
                  </a:solidFill>
                  <a:latin typeface="Cambria Math" panose="02040503050406030204" pitchFamily="18" charset="0"/>
                  <a:ea typeface="MS Mincho" charset="0"/>
                  <a:cs typeface="Cambria Math" panose="02040503050406030204" pitchFamily="18" charset="0"/>
                </a:endParaRPr>
              </a:p>
            </p:txBody>
          </p:sp>
        </mc:Choice>
        <mc:Fallback>
          <p:sp>
            <p:nvSpPr>
              <p:cNvPr id="58" name="文本框 57"/>
              <p:cNvSpPr txBox="1">
                <a:spLocks noRot="1" noChangeAspect="1" noMove="1" noResize="1" noEditPoints="1" noAdjustHandles="1" noChangeArrowheads="1" noChangeShapeType="1" noTextEdit="1"/>
              </p:cNvSpPr>
              <p:nvPr/>
            </p:nvSpPr>
            <p:spPr>
              <a:xfrm>
                <a:off x="10944161" y="4667504"/>
                <a:ext cx="1248410" cy="521970"/>
              </a:xfrm>
              <a:prstGeom prst="rect">
                <a:avLst/>
              </a:prstGeom>
              <a:blipFill rotWithShape="1">
                <a:blip r:embed="rId14"/>
                <a:stretch>
                  <a:fillRect l="-46" t="-49" r="-565" b="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文本框 58"/>
              <p:cNvSpPr txBox="1"/>
              <p:nvPr/>
            </p:nvSpPr>
            <p:spPr>
              <a:xfrm>
                <a:off x="212661" y="157099"/>
                <a:ext cx="1274445" cy="52197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sz="2800" b="1" i="1">
                              <a:solidFill>
                                <a:srgbClr val="00B050"/>
                              </a:solidFill>
                              <a:latin typeface="Cambria Math" panose="02040503050406030204" pitchFamily="18" charset="0"/>
                              <a:cs typeface="Cambria Math" panose="02040503050406030204" pitchFamily="18" charset="0"/>
                            </a:rPr>
                          </m:ctrlPr>
                        </m:sSubPr>
                        <m:e>
                          <m:r>
                            <a:rPr lang="en-US" altLang="zh-CN" sz="2800" b="1" i="1">
                              <a:solidFill>
                                <a:srgbClr val="00B050"/>
                              </a:solidFill>
                              <a:latin typeface="Cambria Math" panose="02040503050406030204" pitchFamily="18" charset="0"/>
                              <a:cs typeface="Cambria Math" panose="02040503050406030204" pitchFamily="18" charset="0"/>
                            </a:rPr>
                            <m:t>𝑽</m:t>
                          </m:r>
                        </m:e>
                        <m:sub>
                          <m:r>
                            <a:rPr lang="en-US" altLang="zh-CN" sz="2800" b="1" i="1">
                              <a:solidFill>
                                <a:srgbClr val="00B050"/>
                              </a:solidFill>
                              <a:latin typeface="Cambria Math" panose="02040503050406030204" pitchFamily="18" charset="0"/>
                              <a:cs typeface="Cambria Math" panose="02040503050406030204" pitchFamily="18" charset="0"/>
                            </a:rPr>
                            <m:t>𝑮</m:t>
                          </m:r>
                        </m:sub>
                      </m:sSub>
                      <m:r>
                        <a:rPr lang="en-US" altLang="zh-CN" sz="2800" b="1" i="1">
                          <a:solidFill>
                            <a:srgbClr val="00B050"/>
                          </a:solidFill>
                          <a:latin typeface="Cambria Math" panose="02040503050406030204" pitchFamily="18" charset="0"/>
                          <a:cs typeface="Cambria Math" panose="02040503050406030204" pitchFamily="18" charset="0"/>
                        </a:rPr>
                        <m:t>=</m:t>
                      </m:r>
                      <m:r>
                        <a:rPr lang="en-US" altLang="zh-CN" sz="2800" b="1" i="1">
                          <a:solidFill>
                            <a:srgbClr val="00B050"/>
                          </a:solidFill>
                          <a:latin typeface="Cambria Math" panose="02040503050406030204" pitchFamily="18" charset="0"/>
                          <a:ea typeface="MS Mincho" charset="0"/>
                          <a:cs typeface="Cambria Math" panose="02040503050406030204" pitchFamily="18" charset="0"/>
                        </a:rPr>
                        <m:t>𝟎</m:t>
                      </m:r>
                    </m:oMath>
                  </m:oMathPara>
                </a14:m>
                <a:endParaRPr lang="en-US" altLang="zh-CN" sz="2800" b="1" i="1">
                  <a:solidFill>
                    <a:srgbClr val="00B050"/>
                  </a:solidFill>
                  <a:latin typeface="Cambria Math" panose="02040503050406030204" pitchFamily="18" charset="0"/>
                  <a:ea typeface="MS Mincho" charset="0"/>
                  <a:cs typeface="Cambria Math" panose="02040503050406030204" pitchFamily="18" charset="0"/>
                </a:endParaRPr>
              </a:p>
            </p:txBody>
          </p:sp>
        </mc:Choice>
        <mc:Fallback>
          <p:sp>
            <p:nvSpPr>
              <p:cNvPr id="59" name="文本框 58"/>
              <p:cNvSpPr txBox="1">
                <a:spLocks noRot="1" noChangeAspect="1" noMove="1" noResize="1" noEditPoints="1" noAdjustHandles="1" noChangeArrowheads="1" noChangeShapeType="1" noTextEdit="1"/>
              </p:cNvSpPr>
              <p:nvPr/>
            </p:nvSpPr>
            <p:spPr>
              <a:xfrm>
                <a:off x="212661" y="157099"/>
                <a:ext cx="1274445" cy="521970"/>
              </a:xfrm>
              <a:prstGeom prst="rect">
                <a:avLst/>
              </a:prstGeom>
              <a:blipFill rotWithShape="1">
                <a:blip r:embed="rId15"/>
                <a:stretch>
                  <a:fillRect l="-45" t="-49" r="-553" b="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文本框 59"/>
              <p:cNvSpPr txBox="1"/>
              <p:nvPr/>
            </p:nvSpPr>
            <p:spPr>
              <a:xfrm>
                <a:off x="1701101" y="882269"/>
                <a:ext cx="1247775" cy="52197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sz="2800" b="1" i="1">
                              <a:solidFill>
                                <a:srgbClr val="00B050"/>
                              </a:solidFill>
                              <a:latin typeface="Cambria Math" panose="02040503050406030204" pitchFamily="18" charset="0"/>
                              <a:cs typeface="Cambria Math" panose="02040503050406030204" pitchFamily="18" charset="0"/>
                            </a:rPr>
                          </m:ctrlPr>
                        </m:sSubPr>
                        <m:e>
                          <m:r>
                            <a:rPr lang="en-US" altLang="zh-CN" sz="2800" b="1" i="1">
                              <a:solidFill>
                                <a:srgbClr val="00B050"/>
                              </a:solidFill>
                              <a:latin typeface="Cambria Math" panose="02040503050406030204" pitchFamily="18" charset="0"/>
                              <a:cs typeface="Cambria Math" panose="02040503050406030204" pitchFamily="18" charset="0"/>
                            </a:rPr>
                            <m:t>𝑽</m:t>
                          </m:r>
                        </m:e>
                        <m:sub>
                          <m:r>
                            <a:rPr lang="en-US" altLang="zh-CN" sz="2800" b="1" i="1">
                              <a:solidFill>
                                <a:srgbClr val="00B050"/>
                              </a:solidFill>
                              <a:latin typeface="Cambria Math" panose="02040503050406030204" pitchFamily="18" charset="0"/>
                              <a:cs typeface="Cambria Math" panose="02040503050406030204" pitchFamily="18" charset="0"/>
                            </a:rPr>
                            <m:t>𝑺</m:t>
                          </m:r>
                        </m:sub>
                      </m:sSub>
                      <m:r>
                        <a:rPr lang="en-US" altLang="zh-CN" sz="2800" b="1" i="1">
                          <a:solidFill>
                            <a:srgbClr val="00B050"/>
                          </a:solidFill>
                          <a:latin typeface="Cambria Math" panose="02040503050406030204" pitchFamily="18" charset="0"/>
                          <a:cs typeface="Cambria Math" panose="02040503050406030204" pitchFamily="18" charset="0"/>
                        </a:rPr>
                        <m:t>=</m:t>
                      </m:r>
                      <m:r>
                        <a:rPr lang="en-US" altLang="zh-CN" sz="2800" b="1" i="1">
                          <a:solidFill>
                            <a:srgbClr val="00B050"/>
                          </a:solidFill>
                          <a:latin typeface="Cambria Math" panose="02040503050406030204" pitchFamily="18" charset="0"/>
                          <a:ea typeface="MS Mincho" charset="0"/>
                          <a:cs typeface="Cambria Math" panose="02040503050406030204" pitchFamily="18" charset="0"/>
                        </a:rPr>
                        <m:t>𝟎</m:t>
                      </m:r>
                    </m:oMath>
                  </m:oMathPara>
                </a14:m>
                <a:endParaRPr lang="en-US" altLang="zh-CN" sz="2800" b="1" i="1">
                  <a:solidFill>
                    <a:srgbClr val="00B050"/>
                  </a:solidFill>
                  <a:latin typeface="Cambria Math" panose="02040503050406030204" pitchFamily="18" charset="0"/>
                  <a:ea typeface="MS Mincho" charset="0"/>
                  <a:cs typeface="Cambria Math" panose="02040503050406030204" pitchFamily="18" charset="0"/>
                </a:endParaRPr>
              </a:p>
            </p:txBody>
          </p:sp>
        </mc:Choice>
        <mc:Fallback>
          <p:sp>
            <p:nvSpPr>
              <p:cNvPr id="60" name="文本框 59"/>
              <p:cNvSpPr txBox="1">
                <a:spLocks noRot="1" noChangeAspect="1" noMove="1" noResize="1" noEditPoints="1" noAdjustHandles="1" noChangeArrowheads="1" noChangeShapeType="1" noTextEdit="1"/>
              </p:cNvSpPr>
              <p:nvPr/>
            </p:nvSpPr>
            <p:spPr>
              <a:xfrm>
                <a:off x="1701101" y="882269"/>
                <a:ext cx="1247775" cy="521970"/>
              </a:xfrm>
              <a:prstGeom prst="rect">
                <a:avLst/>
              </a:prstGeom>
              <a:blipFill rotWithShape="1">
                <a:blip r:embed="rId16"/>
                <a:stretch>
                  <a:fillRect l="-46" t="-49" r="-565" b="49"/>
                </a:stretch>
              </a:blipFill>
            </p:spPr>
            <p:txBody>
              <a:bodyPr/>
              <a:lstStyle/>
              <a:p>
                <a:r>
                  <a:rPr lang="zh-CN" altLang="en-US">
                    <a:noFill/>
                  </a:rPr>
                  <a:t> </a:t>
                </a:r>
              </a:p>
            </p:txBody>
          </p:sp>
        </mc:Fallback>
      </mc:AlternateContent>
      <p:cxnSp>
        <p:nvCxnSpPr>
          <p:cNvPr id="61" name="直接连接符 60"/>
          <p:cNvCxnSpPr/>
          <p:nvPr/>
        </p:nvCxnSpPr>
        <p:spPr>
          <a:xfrm>
            <a:off x="4701540" y="6508750"/>
            <a:ext cx="22396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H="1">
            <a:off x="6274435" y="5851525"/>
            <a:ext cx="10160" cy="63690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9399905" y="4627245"/>
            <a:ext cx="1751965" cy="10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10827385" y="4617085"/>
            <a:ext cx="10160" cy="60769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7AAF5FA-363C-4DAE-B84A-ED49A3A10B46}" type="slidenum">
              <a:rPr lang="zh-CN" altLang="en-US" smtClean="0"/>
            </a:fld>
            <a:endParaRPr lang="zh-CN" altLang="en-US"/>
          </a:p>
        </p:txBody>
      </p:sp>
      <p:grpSp>
        <p:nvGrpSpPr>
          <p:cNvPr id="12" name="组合 11"/>
          <p:cNvGrpSpPr/>
          <p:nvPr/>
        </p:nvGrpSpPr>
        <p:grpSpPr>
          <a:xfrm>
            <a:off x="7942006" y="885662"/>
            <a:ext cx="3511232" cy="3104999"/>
            <a:chOff x="6651828" y="885662"/>
            <a:chExt cx="3511232" cy="3104999"/>
          </a:xfrm>
        </p:grpSpPr>
        <p:sp>
          <p:nvSpPr>
            <p:cNvPr id="23" name="Line 3"/>
            <p:cNvSpPr>
              <a:spLocks noChangeShapeType="1"/>
            </p:cNvSpPr>
            <p:nvPr/>
          </p:nvSpPr>
          <p:spPr bwMode="auto">
            <a:xfrm>
              <a:off x="7576978" y="2496965"/>
              <a:ext cx="2445752" cy="0"/>
            </a:xfrm>
            <a:prstGeom prst="line">
              <a:avLst/>
            </a:prstGeom>
            <a:noFill/>
            <a:ln w="19050">
              <a:solidFill>
                <a:schemeClr val="tx1"/>
              </a:solidFill>
              <a:round/>
              <a:tailEnd type="stealth" w="med" len="lg"/>
            </a:ln>
            <a:extLst>
              <a:ext uri="{909E8E84-426E-40DD-AFC4-6F175D3DCCD1}">
                <a14:hiddenFill xmlns:a14="http://schemas.microsoft.com/office/drawing/2010/main">
                  <a:noFill/>
                </a14:hiddenFill>
              </a:ext>
            </a:extLst>
          </p:spPr>
          <p:txBody>
            <a:bodyPr>
              <a:spAutoFit/>
            </a:bodyPr>
            <a:lstStyle/>
            <a:p>
              <a:endParaRPr lang="zh-CN" altLang="en-US" sz="2400"/>
            </a:p>
          </p:txBody>
        </p:sp>
        <p:sp>
          <p:nvSpPr>
            <p:cNvPr id="24" name="Rectangle 4"/>
            <p:cNvSpPr>
              <a:spLocks noChangeArrowheads="1"/>
            </p:cNvSpPr>
            <p:nvPr/>
          </p:nvSpPr>
          <p:spPr bwMode="auto">
            <a:xfrm>
              <a:off x="9224478" y="1496545"/>
              <a:ext cx="126503" cy="995923"/>
            </a:xfrm>
            <a:prstGeom prst="rect">
              <a:avLst/>
            </a:prstGeom>
            <a:solidFill>
              <a:schemeClr val="tx1"/>
            </a:solidFill>
            <a:ln w="9525">
              <a:solidFill>
                <a:schemeClr val="tx1"/>
              </a:solidFill>
              <a:miter lim="800000"/>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25" name="Rectangle 5"/>
            <p:cNvSpPr>
              <a:spLocks noChangeArrowheads="1"/>
            </p:cNvSpPr>
            <p:nvPr/>
          </p:nvSpPr>
          <p:spPr bwMode="auto">
            <a:xfrm>
              <a:off x="8082996" y="2487026"/>
              <a:ext cx="84758" cy="974450"/>
            </a:xfrm>
            <a:prstGeom prst="rect">
              <a:avLst/>
            </a:prstGeom>
            <a:solidFill>
              <a:schemeClr val="tx1"/>
            </a:solidFill>
            <a:ln w="9525">
              <a:solidFill>
                <a:schemeClr val="tx1"/>
              </a:solidFill>
              <a:miter lim="800000"/>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30" name="Text Box 10"/>
            <p:cNvSpPr txBox="1">
              <a:spLocks noChangeArrowheads="1"/>
            </p:cNvSpPr>
            <p:nvPr/>
          </p:nvSpPr>
          <p:spPr bwMode="auto">
            <a:xfrm>
              <a:off x="6651828" y="885662"/>
              <a:ext cx="23498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 typeface="Wingdings" panose="05000000000000000000" pitchFamily="2" charset="2"/>
                <a:buNone/>
              </a:pPr>
              <a:r>
                <a:rPr lang="en-US" altLang="zh-CN" sz="2400" dirty="0">
                  <a:latin typeface="+mn-ea"/>
                  <a:ea typeface="+mn-ea"/>
                </a:rPr>
                <a:t>(b)</a:t>
              </a:r>
              <a:r>
                <a:rPr lang="zh-CN" altLang="en-US" sz="2400" dirty="0">
                  <a:latin typeface="+mn-ea"/>
                  <a:ea typeface="+mn-ea"/>
                </a:rPr>
                <a:t>电荷分布</a:t>
              </a:r>
              <a:endParaRPr lang="en-US" altLang="zh-CN" sz="2400" dirty="0">
                <a:latin typeface="+mn-ea"/>
                <a:ea typeface="+mn-ea"/>
              </a:endParaRPr>
            </a:p>
          </p:txBody>
        </p:sp>
        <mc:AlternateContent xmlns:mc="http://schemas.openxmlformats.org/markup-compatibility/2006">
          <mc:Choice xmlns:a14="http://schemas.microsoft.com/office/drawing/2010/main" Requires="a14">
            <p:sp>
              <p:nvSpPr>
                <p:cNvPr id="8" name="文本框 7"/>
                <p:cNvSpPr txBox="1"/>
                <p:nvPr/>
              </p:nvSpPr>
              <p:spPr>
                <a:xfrm>
                  <a:off x="9355885" y="957103"/>
                  <a:ext cx="408125"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𝑄</m:t>
                            </m:r>
                          </m:e>
                          <m:sub>
                            <m:r>
                              <a:rPr lang="en-US" altLang="zh-CN" sz="2400" b="0" i="1" smtClean="0">
                                <a:latin typeface="Cambria Math" panose="02040503050406030204" pitchFamily="18" charset="0"/>
                              </a:rPr>
                              <m:t>𝑆</m:t>
                            </m:r>
                          </m:sub>
                        </m:sSub>
                      </m:oMath>
                    </m:oMathPara>
                  </a14:m>
                  <a:endParaRPr lang="zh-CN" altLang="en-US" sz="2400" dirty="0"/>
                </a:p>
              </p:txBody>
            </p:sp>
          </mc:Choice>
          <mc:Fallback>
            <p:sp>
              <p:nvSpPr>
                <p:cNvPr id="8" name="文本框 7"/>
                <p:cNvSpPr txBox="1">
                  <a:spLocks noRot="1" noChangeAspect="1" noMove="1" noResize="1" noEditPoints="1" noAdjustHandles="1" noChangeArrowheads="1" noChangeShapeType="1" noTextEdit="1"/>
                </p:cNvSpPr>
                <p:nvPr/>
              </p:nvSpPr>
              <p:spPr>
                <a:xfrm>
                  <a:off x="9355885" y="957103"/>
                  <a:ext cx="408125" cy="369332"/>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文本框 41"/>
                <p:cNvSpPr txBox="1"/>
                <p:nvPr/>
              </p:nvSpPr>
              <p:spPr>
                <a:xfrm>
                  <a:off x="7684801" y="3621329"/>
                  <a:ext cx="48295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𝑄</m:t>
                            </m:r>
                          </m:e>
                          <m:sub>
                            <m:r>
                              <a:rPr lang="en-US" altLang="zh-CN" sz="2400" b="0" i="1" smtClean="0">
                                <a:latin typeface="Cambria Math" panose="02040503050406030204" pitchFamily="18" charset="0"/>
                              </a:rPr>
                              <m:t>𝑀</m:t>
                            </m:r>
                          </m:sub>
                        </m:sSub>
                      </m:oMath>
                    </m:oMathPara>
                  </a14:m>
                  <a:endParaRPr lang="zh-CN" altLang="en-US" sz="2400" dirty="0"/>
                </a:p>
              </p:txBody>
            </p:sp>
          </mc:Choice>
          <mc:Fallback>
            <p:sp>
              <p:nvSpPr>
                <p:cNvPr id="42" name="文本框 41"/>
                <p:cNvSpPr txBox="1">
                  <a:spLocks noRot="1" noChangeAspect="1" noMove="1" noResize="1" noEditPoints="1" noAdjustHandles="1" noChangeArrowheads="1" noChangeShapeType="1" noTextEdit="1"/>
                </p:cNvSpPr>
                <p:nvPr/>
              </p:nvSpPr>
              <p:spPr>
                <a:xfrm>
                  <a:off x="7684801" y="3621329"/>
                  <a:ext cx="482953" cy="369332"/>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9921327" y="2510594"/>
                  <a:ext cx="24173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oMath>
                    </m:oMathPara>
                  </a14:m>
                  <a:endParaRPr lang="zh-CN" altLang="en-US" sz="2400" dirty="0"/>
                </a:p>
              </p:txBody>
            </p:sp>
          </mc:Choice>
          <mc:Fallback>
            <p:sp>
              <p:nvSpPr>
                <p:cNvPr id="10" name="文本框 9"/>
                <p:cNvSpPr txBox="1">
                  <a:spLocks noRot="1" noChangeAspect="1" noMove="1" noResize="1" noEditPoints="1" noAdjustHandles="1" noChangeArrowheads="1" noChangeShapeType="1" noTextEdit="1"/>
                </p:cNvSpPr>
                <p:nvPr/>
              </p:nvSpPr>
              <p:spPr>
                <a:xfrm>
                  <a:off x="9921327" y="2510594"/>
                  <a:ext cx="241733" cy="369332"/>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7809546" y="1955373"/>
                  <a:ext cx="655821"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i="1">
                                <a:latin typeface="Cambria Math" panose="02040503050406030204" pitchFamily="18" charset="0"/>
                              </a:rPr>
                              <m:t>𝑜𝑥</m:t>
                            </m:r>
                          </m:sub>
                        </m:sSub>
                      </m:oMath>
                    </m:oMathPara>
                  </a14:m>
                  <a:endParaRPr lang="zh-CN" altLang="en-US" sz="2400" dirty="0"/>
                </a:p>
              </p:txBody>
            </p:sp>
          </mc:Choice>
          <mc:Fallback>
            <p:sp>
              <p:nvSpPr>
                <p:cNvPr id="6" name="矩形 5"/>
                <p:cNvSpPr>
                  <a:spLocks noRot="1" noChangeAspect="1" noMove="1" noResize="1" noEditPoints="1" noAdjustHandles="1" noChangeArrowheads="1" noChangeShapeType="1" noTextEdit="1"/>
                </p:cNvSpPr>
                <p:nvPr/>
              </p:nvSpPr>
              <p:spPr>
                <a:xfrm>
                  <a:off x="7809546" y="1955373"/>
                  <a:ext cx="655821" cy="461665"/>
                </a:xfrm>
                <a:prstGeom prst="rect">
                  <a:avLst/>
                </a:prstGeom>
                <a:blipFill rotWithShape="1">
                  <a:blip r:embed="rId4"/>
                </a:blipFill>
              </p:spPr>
              <p:txBody>
                <a:bodyPr/>
                <a:lstStyle/>
                <a:p>
                  <a:r>
                    <a:rPr lang="zh-CN" altLang="en-US">
                      <a:noFill/>
                    </a:rPr>
                    <a:t> </a:t>
                  </a:r>
                </a:p>
              </p:txBody>
            </p:sp>
          </mc:Fallback>
        </mc:AlternateContent>
      </p:grpSp>
      <p:grpSp>
        <p:nvGrpSpPr>
          <p:cNvPr id="14" name="组合 13"/>
          <p:cNvGrpSpPr/>
          <p:nvPr/>
        </p:nvGrpSpPr>
        <p:grpSpPr>
          <a:xfrm>
            <a:off x="2975807" y="1106496"/>
            <a:ext cx="4758168" cy="5346695"/>
            <a:chOff x="1153856" y="1281543"/>
            <a:chExt cx="5174661" cy="4667250"/>
          </a:xfrm>
        </p:grpSpPr>
        <p:pic>
          <p:nvPicPr>
            <p:cNvPr id="3" name="图片 2"/>
            <p:cNvPicPr>
              <a:picLocks noChangeAspect="1"/>
            </p:cNvPicPr>
            <p:nvPr/>
          </p:nvPicPr>
          <p:blipFill>
            <a:blip r:embed="rId5"/>
            <a:stretch>
              <a:fillRect/>
            </a:stretch>
          </p:blipFill>
          <p:spPr>
            <a:xfrm>
              <a:off x="1266134" y="1281543"/>
              <a:ext cx="4419600" cy="4667250"/>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5648884" y="3372380"/>
                  <a:ext cx="531363" cy="3223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𝐶</m:t>
                            </m:r>
                          </m:sub>
                        </m:sSub>
                      </m:oMath>
                    </m:oMathPara>
                  </a14:m>
                  <a:endParaRPr lang="zh-CN" altLang="en-US" sz="2400" dirty="0">
                    <a:latin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5648884" y="3372380"/>
                  <a:ext cx="531363" cy="322398"/>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文本框 36"/>
                <p:cNvSpPr txBox="1"/>
                <p:nvPr/>
              </p:nvSpPr>
              <p:spPr>
                <a:xfrm>
                  <a:off x="5628356" y="3720088"/>
                  <a:ext cx="466233" cy="3223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𝑖</m:t>
                            </m:r>
                          </m:sub>
                        </m:sSub>
                      </m:oMath>
                    </m:oMathPara>
                  </a14:m>
                  <a:endParaRPr lang="zh-CN" altLang="en-US" sz="2400" dirty="0">
                    <a:latin typeface="+mn-ea"/>
                  </a:endParaRPr>
                </a:p>
              </p:txBody>
            </p:sp>
          </mc:Choice>
          <mc:Fallback>
            <p:sp>
              <p:nvSpPr>
                <p:cNvPr id="37" name="文本框 36"/>
                <p:cNvSpPr txBox="1">
                  <a:spLocks noRot="1" noChangeAspect="1" noMove="1" noResize="1" noEditPoints="1" noAdjustHandles="1" noChangeArrowheads="1" noChangeShapeType="1" noTextEdit="1"/>
                </p:cNvSpPr>
                <p:nvPr/>
              </p:nvSpPr>
              <p:spPr>
                <a:xfrm>
                  <a:off x="5628356" y="3720088"/>
                  <a:ext cx="466233" cy="322398"/>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文本框 37"/>
                <p:cNvSpPr txBox="1"/>
                <p:nvPr/>
              </p:nvSpPr>
              <p:spPr>
                <a:xfrm>
                  <a:off x="5638303" y="3925645"/>
                  <a:ext cx="690214" cy="3223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𝐹𝑃</m:t>
                            </m:r>
                          </m:sub>
                        </m:sSub>
                      </m:oMath>
                    </m:oMathPara>
                  </a14:m>
                  <a:endParaRPr lang="zh-CN" altLang="en-US" sz="2400" dirty="0">
                    <a:latin typeface="+mn-ea"/>
                  </a:endParaRPr>
                </a:p>
              </p:txBody>
            </p:sp>
          </mc:Choice>
          <mc:Fallback>
            <p:sp>
              <p:nvSpPr>
                <p:cNvPr id="38" name="文本框 37"/>
                <p:cNvSpPr txBox="1">
                  <a:spLocks noRot="1" noChangeAspect="1" noMove="1" noResize="1" noEditPoints="1" noAdjustHandles="1" noChangeArrowheads="1" noChangeShapeType="1" noTextEdit="1"/>
                </p:cNvSpPr>
                <p:nvPr/>
              </p:nvSpPr>
              <p:spPr>
                <a:xfrm>
                  <a:off x="5638303" y="3925645"/>
                  <a:ext cx="690214" cy="322398"/>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本框 38"/>
                <p:cNvSpPr txBox="1"/>
                <p:nvPr/>
              </p:nvSpPr>
              <p:spPr>
                <a:xfrm>
                  <a:off x="5637179" y="4155696"/>
                  <a:ext cx="538476" cy="3223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𝑉</m:t>
                            </m:r>
                          </m:sub>
                        </m:sSub>
                      </m:oMath>
                    </m:oMathPara>
                  </a14:m>
                  <a:endParaRPr lang="zh-CN" altLang="en-US" sz="2400" dirty="0">
                    <a:latin typeface="+mn-ea"/>
                  </a:endParaRPr>
                </a:p>
              </p:txBody>
            </p:sp>
          </mc:Choice>
          <mc:Fallback>
            <p:sp>
              <p:nvSpPr>
                <p:cNvPr id="39" name="文本框 38"/>
                <p:cNvSpPr txBox="1">
                  <a:spLocks noRot="1" noChangeAspect="1" noMove="1" noResize="1" noEditPoints="1" noAdjustHandles="1" noChangeArrowheads="1" noChangeShapeType="1" noTextEdit="1"/>
                </p:cNvSpPr>
                <p:nvPr/>
              </p:nvSpPr>
              <p:spPr>
                <a:xfrm>
                  <a:off x="5637179" y="4155696"/>
                  <a:ext cx="538476" cy="322398"/>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文本框 39"/>
                <p:cNvSpPr txBox="1"/>
                <p:nvPr/>
              </p:nvSpPr>
              <p:spPr>
                <a:xfrm>
                  <a:off x="1179823" y="2732437"/>
                  <a:ext cx="746209" cy="3223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𝐹𝑀</m:t>
                            </m:r>
                          </m:sub>
                        </m:sSub>
                      </m:oMath>
                    </m:oMathPara>
                  </a14:m>
                  <a:endParaRPr lang="zh-CN" altLang="en-US" sz="2400" dirty="0">
                    <a:latin typeface="+mn-ea"/>
                  </a:endParaRPr>
                </a:p>
              </p:txBody>
            </p:sp>
          </mc:Choice>
          <mc:Fallback>
            <p:sp>
              <p:nvSpPr>
                <p:cNvPr id="40" name="文本框 39"/>
                <p:cNvSpPr txBox="1">
                  <a:spLocks noRot="1" noChangeAspect="1" noMove="1" noResize="1" noEditPoints="1" noAdjustHandles="1" noChangeArrowheads="1" noChangeShapeType="1" noTextEdit="1"/>
                </p:cNvSpPr>
                <p:nvPr/>
              </p:nvSpPr>
              <p:spPr>
                <a:xfrm>
                  <a:off x="1179823" y="2732437"/>
                  <a:ext cx="746209" cy="322398"/>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文本框 40"/>
                <p:cNvSpPr txBox="1"/>
                <p:nvPr/>
              </p:nvSpPr>
              <p:spPr>
                <a:xfrm>
                  <a:off x="1238049" y="3423371"/>
                  <a:ext cx="1085738" cy="34865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𝑔</m:t>
                            </m:r>
                          </m:sub>
                        </m:sSub>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0</m:t>
                        </m:r>
                      </m:oMath>
                    </m:oMathPara>
                  </a14:m>
                  <a:endParaRPr lang="zh-CN" altLang="en-US" sz="2400" dirty="0">
                    <a:latin typeface="+mn-ea"/>
                  </a:endParaRPr>
                </a:p>
              </p:txBody>
            </p:sp>
          </mc:Choice>
          <mc:Fallback>
            <p:sp>
              <p:nvSpPr>
                <p:cNvPr id="41" name="文本框 40"/>
                <p:cNvSpPr txBox="1">
                  <a:spLocks noRot="1" noChangeAspect="1" noMove="1" noResize="1" noEditPoints="1" noAdjustHandles="1" noChangeArrowheads="1" noChangeShapeType="1" noTextEdit="1"/>
                </p:cNvSpPr>
                <p:nvPr/>
              </p:nvSpPr>
              <p:spPr>
                <a:xfrm>
                  <a:off x="1238049" y="3423371"/>
                  <a:ext cx="1085738" cy="348650"/>
                </a:xfrm>
                <a:prstGeom prst="rect">
                  <a:avLst/>
                </a:prstGeom>
                <a:blipFill rotWithShape="1">
                  <a:blip r:embed="rId11"/>
                </a:blipFill>
              </p:spPr>
              <p:txBody>
                <a:bodyPr/>
                <a:lstStyle/>
                <a:p>
                  <a:r>
                    <a:rPr lang="zh-CN" altLang="en-US">
                      <a:noFill/>
                    </a:rPr>
                    <a:t> </a:t>
                  </a:r>
                </a:p>
              </p:txBody>
            </p:sp>
          </mc:Fallback>
        </mc:AlternateContent>
        <p:sp>
          <p:nvSpPr>
            <p:cNvPr id="7" name="文本框 6"/>
            <p:cNvSpPr txBox="1"/>
            <p:nvPr/>
          </p:nvSpPr>
          <p:spPr>
            <a:xfrm>
              <a:off x="3555729" y="1485382"/>
              <a:ext cx="1642554" cy="402998"/>
            </a:xfrm>
            <a:prstGeom prst="rect">
              <a:avLst/>
            </a:prstGeom>
            <a:noFill/>
          </p:spPr>
          <p:txBody>
            <a:bodyPr wrap="none" rtlCol="0">
              <a:spAutoFit/>
            </a:bodyPr>
            <a:lstStyle/>
            <a:p>
              <a:r>
                <a:rPr lang="en-US" altLang="zh-CN" sz="2400" dirty="0"/>
                <a:t>(a) </a:t>
              </a:r>
              <a:r>
                <a:rPr lang="zh-CN" altLang="en-US" sz="2400" dirty="0"/>
                <a:t>能带图</a:t>
              </a:r>
              <a:endParaRPr lang="zh-CN" altLang="en-US" sz="2400" dirty="0"/>
            </a:p>
          </p:txBody>
        </p:sp>
        <p:sp>
          <p:nvSpPr>
            <p:cNvPr id="9" name="文本框 8"/>
            <p:cNvSpPr txBox="1"/>
            <p:nvPr/>
          </p:nvSpPr>
          <p:spPr>
            <a:xfrm>
              <a:off x="1153856" y="1300716"/>
              <a:ext cx="1204981" cy="402998"/>
            </a:xfrm>
            <a:prstGeom prst="rect">
              <a:avLst/>
            </a:prstGeom>
            <a:noFill/>
          </p:spPr>
          <p:txBody>
            <a:bodyPr wrap="none" rtlCol="0">
              <a:spAutoFit/>
            </a:bodyPr>
            <a:lstStyle/>
            <a:p>
              <a:r>
                <a:rPr lang="zh-CN" altLang="en-US" sz="2400" dirty="0"/>
                <a:t>积累态</a:t>
              </a:r>
              <a:endParaRPr lang="zh-CN" altLang="en-US" sz="2400" dirty="0"/>
            </a:p>
          </p:txBody>
        </p:sp>
      </p:grpSp>
      <p:grpSp>
        <p:nvGrpSpPr>
          <p:cNvPr id="13" name="组合 12"/>
          <p:cNvGrpSpPr/>
          <p:nvPr/>
        </p:nvGrpSpPr>
        <p:grpSpPr>
          <a:xfrm>
            <a:off x="8118987" y="4325038"/>
            <a:ext cx="3804443" cy="2366888"/>
            <a:chOff x="6833712" y="4395403"/>
            <a:chExt cx="3804443" cy="2366888"/>
          </a:xfrm>
        </p:grpSpPr>
        <p:sp>
          <p:nvSpPr>
            <p:cNvPr id="31" name="Line 11"/>
            <p:cNvSpPr>
              <a:spLocks noChangeShapeType="1"/>
            </p:cNvSpPr>
            <p:nvPr/>
          </p:nvSpPr>
          <p:spPr bwMode="auto">
            <a:xfrm flipV="1">
              <a:off x="7029772" y="6253898"/>
              <a:ext cx="3512705" cy="32895"/>
            </a:xfrm>
            <a:prstGeom prst="line">
              <a:avLst/>
            </a:prstGeom>
            <a:noFill/>
            <a:ln w="19050">
              <a:solidFill>
                <a:schemeClr val="tx1"/>
              </a:solidFill>
              <a:round/>
              <a:tailEnd type="stealth" w="med" len="lg"/>
            </a:ln>
            <a:extLst>
              <a:ext uri="{909E8E84-426E-40DD-AFC4-6F175D3DCCD1}">
                <a14:hiddenFill xmlns:a14="http://schemas.microsoft.com/office/drawing/2010/main">
                  <a:noFill/>
                </a14:hiddenFill>
              </a:ext>
            </a:extLst>
          </p:spPr>
          <p:txBody>
            <a:bodyPr>
              <a:spAutoFit/>
            </a:bodyPr>
            <a:lstStyle/>
            <a:p>
              <a:endParaRPr lang="zh-CN" altLang="en-US" sz="2400">
                <a:ln>
                  <a:solidFill>
                    <a:sysClr val="windowText" lastClr="000000"/>
                  </a:solidFill>
                </a:ln>
              </a:endParaRPr>
            </a:p>
          </p:txBody>
        </p:sp>
        <p:sp>
          <p:nvSpPr>
            <p:cNvPr id="32" name="Line 12"/>
            <p:cNvSpPr>
              <a:spLocks noChangeShapeType="1"/>
            </p:cNvSpPr>
            <p:nvPr/>
          </p:nvSpPr>
          <p:spPr bwMode="auto">
            <a:xfrm flipV="1">
              <a:off x="9355885" y="4789170"/>
              <a:ext cx="0" cy="1461265"/>
            </a:xfrm>
            <a:prstGeom prst="line">
              <a:avLst/>
            </a:prstGeom>
            <a:noFill/>
            <a:ln w="28575">
              <a:solidFill>
                <a:schemeClr val="tx1"/>
              </a:solidFill>
              <a:round/>
              <a:tailEnd type="stealth" w="med" len="lg"/>
            </a:ln>
            <a:extLst>
              <a:ext uri="{909E8E84-426E-40DD-AFC4-6F175D3DCCD1}">
                <a14:hiddenFill xmlns:a14="http://schemas.microsoft.com/office/drawing/2010/main">
                  <a:noFill/>
                </a14:hiddenFill>
              </a:ext>
            </a:extLst>
          </p:spPr>
          <p:txBody>
            <a:bodyPr>
              <a:spAutoFit/>
            </a:bodyPr>
            <a:lstStyle/>
            <a:p>
              <a:endParaRPr lang="zh-CN" altLang="en-US" sz="2400">
                <a:ln>
                  <a:solidFill>
                    <a:sysClr val="windowText" lastClr="000000"/>
                  </a:solidFill>
                </a:ln>
              </a:endParaRPr>
            </a:p>
          </p:txBody>
        </p:sp>
        <p:sp>
          <p:nvSpPr>
            <p:cNvPr id="33" name="Line 13"/>
            <p:cNvSpPr>
              <a:spLocks noChangeShapeType="1"/>
            </p:cNvSpPr>
            <p:nvPr/>
          </p:nvSpPr>
          <p:spPr bwMode="auto">
            <a:xfrm flipV="1">
              <a:off x="8132028" y="4955380"/>
              <a:ext cx="0" cy="1314099"/>
            </a:xfrm>
            <a:prstGeom prst="line">
              <a:avLst/>
            </a:prstGeom>
            <a:noFill/>
            <a:ln w="28575">
              <a:solidFill>
                <a:schemeClr val="tx1"/>
              </a:solidFill>
              <a:prstDash val="dash"/>
              <a:round/>
            </a:ln>
            <a:extLst>
              <a:ext uri="{909E8E84-426E-40DD-AFC4-6F175D3DCCD1}">
                <a14:hiddenFill xmlns:a14="http://schemas.microsoft.com/office/drawing/2010/main">
                  <a:noFill/>
                </a14:hiddenFill>
              </a:ext>
            </a:extLst>
          </p:spPr>
          <p:txBody>
            <a:bodyPr>
              <a:spAutoFit/>
            </a:bodyPr>
            <a:lstStyle/>
            <a:p>
              <a:endParaRPr lang="zh-CN" altLang="en-US" sz="2400">
                <a:ln>
                  <a:solidFill>
                    <a:sysClr val="windowText" lastClr="000000"/>
                  </a:solidFill>
                </a:ln>
              </a:endParaRPr>
            </a:p>
          </p:txBody>
        </p:sp>
        <p:sp>
          <p:nvSpPr>
            <p:cNvPr id="34" name="Line 14"/>
            <p:cNvSpPr>
              <a:spLocks noChangeShapeType="1"/>
            </p:cNvSpPr>
            <p:nvPr/>
          </p:nvSpPr>
          <p:spPr bwMode="auto">
            <a:xfrm flipH="1">
              <a:off x="8132025" y="5249492"/>
              <a:ext cx="1223859" cy="27380"/>
            </a:xfrm>
            <a:prstGeom prst="line">
              <a:avLst/>
            </a:prstGeom>
            <a:noFill/>
            <a:ln w="38100">
              <a:solidFill>
                <a:schemeClr val="tx1"/>
              </a:solidFill>
              <a:round/>
              <a:tailEnd type="stealth" w="med" len="lg"/>
            </a:ln>
            <a:extLst>
              <a:ext uri="{909E8E84-426E-40DD-AFC4-6F175D3DCCD1}">
                <a14:hiddenFill xmlns:a14="http://schemas.microsoft.com/office/drawing/2010/main">
                  <a:noFill/>
                </a14:hiddenFill>
              </a:ext>
            </a:extLst>
          </p:spPr>
          <p:txBody>
            <a:bodyPr wrap="square">
              <a:spAutoFit/>
            </a:bodyPr>
            <a:lstStyle/>
            <a:p>
              <a:endParaRPr lang="zh-CN" altLang="en-US" sz="2400">
                <a:ln>
                  <a:solidFill>
                    <a:sysClr val="windowText" lastClr="000000"/>
                  </a:solidFill>
                </a:ln>
              </a:endParaRPr>
            </a:p>
          </p:txBody>
        </p:sp>
        <p:sp>
          <p:nvSpPr>
            <p:cNvPr id="36" name="Text Box 17"/>
            <p:cNvSpPr txBox="1">
              <a:spLocks noChangeArrowheads="1"/>
            </p:cNvSpPr>
            <p:nvPr/>
          </p:nvSpPr>
          <p:spPr bwMode="auto">
            <a:xfrm>
              <a:off x="6833712" y="4395403"/>
              <a:ext cx="21679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 typeface="Wingdings" panose="05000000000000000000" pitchFamily="2" charset="2"/>
                <a:buNone/>
              </a:pPr>
              <a:r>
                <a:rPr lang="en-US" altLang="zh-CN" sz="2400" dirty="0">
                  <a:latin typeface="+mn-ea"/>
                  <a:ea typeface="+mn-ea"/>
                </a:rPr>
                <a:t>(c)</a:t>
              </a:r>
              <a:r>
                <a:rPr lang="zh-CN" altLang="en-US" sz="2400" dirty="0">
                  <a:latin typeface="+mn-ea"/>
                  <a:ea typeface="+mn-ea"/>
                </a:rPr>
                <a:t>电场</a:t>
              </a:r>
              <a:endParaRPr lang="en-US" altLang="zh-CN" sz="2400" dirty="0">
                <a:latin typeface="+mn-ea"/>
                <a:ea typeface="+mn-ea"/>
              </a:endParaRPr>
            </a:p>
          </p:txBody>
        </p:sp>
        <mc:AlternateContent xmlns:mc="http://schemas.openxmlformats.org/markup-compatibility/2006">
          <mc:Choice xmlns:a14="http://schemas.microsoft.com/office/drawing/2010/main" Requires="a14">
            <p:sp>
              <p:nvSpPr>
                <p:cNvPr id="11" name="文本框 10"/>
                <p:cNvSpPr txBox="1"/>
                <p:nvPr/>
              </p:nvSpPr>
              <p:spPr>
                <a:xfrm>
                  <a:off x="9446851" y="4660615"/>
                  <a:ext cx="24525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pitchFamily="18" charset="0"/>
                          </a:rPr>
                          <m:t>E</m:t>
                        </m:r>
                      </m:oMath>
                    </m:oMathPara>
                  </a14:m>
                  <a:endParaRPr lang="zh-CN" altLang="en-US" sz="2400" dirty="0"/>
                </a:p>
              </p:txBody>
            </p:sp>
          </mc:Choice>
          <mc:Fallback>
            <p:sp>
              <p:nvSpPr>
                <p:cNvPr id="11" name="文本框 10"/>
                <p:cNvSpPr txBox="1">
                  <a:spLocks noRot="1" noChangeAspect="1" noMove="1" noResize="1" noEditPoints="1" noAdjustHandles="1" noChangeArrowheads="1" noChangeShapeType="1" noTextEdit="1"/>
                </p:cNvSpPr>
                <p:nvPr/>
              </p:nvSpPr>
              <p:spPr>
                <a:xfrm>
                  <a:off x="9446851" y="4660615"/>
                  <a:ext cx="245259" cy="369332"/>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文本框 42"/>
                <p:cNvSpPr txBox="1"/>
                <p:nvPr/>
              </p:nvSpPr>
              <p:spPr>
                <a:xfrm>
                  <a:off x="10396422" y="6250435"/>
                  <a:ext cx="24173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oMath>
                    </m:oMathPara>
                  </a14:m>
                  <a:endParaRPr lang="zh-CN" altLang="en-US" sz="2400" dirty="0"/>
                </a:p>
              </p:txBody>
            </p:sp>
          </mc:Choice>
          <mc:Fallback>
            <p:sp>
              <p:nvSpPr>
                <p:cNvPr id="43" name="文本框 42"/>
                <p:cNvSpPr txBox="1">
                  <a:spLocks noRot="1" noChangeAspect="1" noMove="1" noResize="1" noEditPoints="1" noAdjustHandles="1" noChangeArrowheads="1" noChangeShapeType="1" noTextEdit="1"/>
                </p:cNvSpPr>
                <p:nvPr/>
              </p:nvSpPr>
              <p:spPr>
                <a:xfrm>
                  <a:off x="10396422" y="6250435"/>
                  <a:ext cx="241733" cy="369332"/>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7883463" y="6300626"/>
                  <a:ext cx="655821"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i="1">
                                <a:latin typeface="Cambria Math" panose="02040503050406030204" pitchFamily="18" charset="0"/>
                              </a:rPr>
                              <m:t>𝑜𝑥</m:t>
                            </m:r>
                          </m:sub>
                        </m:sSub>
                      </m:oMath>
                    </m:oMathPara>
                  </a14:m>
                  <a:endParaRPr lang="zh-CN" altLang="en-US" sz="2400" dirty="0"/>
                </a:p>
              </p:txBody>
            </p:sp>
          </mc:Choice>
          <mc:Fallback>
            <p:sp>
              <p:nvSpPr>
                <p:cNvPr id="4" name="矩形 3"/>
                <p:cNvSpPr>
                  <a:spLocks noRot="1" noChangeAspect="1" noMove="1" noResize="1" noEditPoints="1" noAdjustHandles="1" noChangeArrowheads="1" noChangeShapeType="1" noTextEdit="1"/>
                </p:cNvSpPr>
                <p:nvPr/>
              </p:nvSpPr>
              <p:spPr>
                <a:xfrm>
                  <a:off x="7883463" y="6300626"/>
                  <a:ext cx="655821" cy="461665"/>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矩形 34"/>
                <p:cNvSpPr/>
                <p:nvPr/>
              </p:nvSpPr>
              <p:spPr>
                <a:xfrm>
                  <a:off x="8289586" y="4750798"/>
                  <a:ext cx="758606"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m:rPr>
                                <m:sty m:val="p"/>
                              </m:rPr>
                              <a:rPr lang="en-US" altLang="zh-CN" sz="2400">
                                <a:latin typeface="Cambria Math" panose="02040503050406030204" pitchFamily="18" charset="0"/>
                              </a:rPr>
                              <m:t>E</m:t>
                            </m:r>
                          </m:e>
                          <m:sub>
                            <m:r>
                              <a:rPr lang="en-US" altLang="zh-CN" sz="2400" i="1">
                                <a:latin typeface="Cambria Math" panose="02040503050406030204" pitchFamily="18" charset="0"/>
                              </a:rPr>
                              <m:t>𝑂𝑋</m:t>
                            </m:r>
                          </m:sub>
                        </m:sSub>
                      </m:oMath>
                    </m:oMathPara>
                  </a14:m>
                  <a:endParaRPr lang="zh-CN" altLang="en-US" sz="2400" dirty="0"/>
                </a:p>
              </p:txBody>
            </p:sp>
          </mc:Choice>
          <mc:Fallback>
            <p:sp>
              <p:nvSpPr>
                <p:cNvPr id="35" name="矩形 34"/>
                <p:cNvSpPr>
                  <a:spLocks noRot="1" noChangeAspect="1" noMove="1" noResize="1" noEditPoints="1" noAdjustHandles="1" noChangeArrowheads="1" noChangeShapeType="1" noTextEdit="1"/>
                </p:cNvSpPr>
                <p:nvPr/>
              </p:nvSpPr>
              <p:spPr>
                <a:xfrm>
                  <a:off x="8289586" y="4750798"/>
                  <a:ext cx="758606" cy="461665"/>
                </a:xfrm>
                <a:prstGeom prst="rect">
                  <a:avLst/>
                </a:prstGeom>
                <a:blipFill rotWithShape="1">
                  <a:blip r:embed="rId13"/>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5" name="矩形 14"/>
              <p:cNvSpPr/>
              <p:nvPr/>
            </p:nvSpPr>
            <p:spPr>
              <a:xfrm>
                <a:off x="-11787" y="103212"/>
                <a:ext cx="4090785" cy="691408"/>
              </a:xfrm>
              <a:prstGeom prst="rect">
                <a:avLst/>
              </a:prstGeom>
            </p:spPr>
            <p:txBody>
              <a:bodyPr wrap="square">
                <a:spAutoFit/>
              </a:bodyPr>
              <a:lstStyle/>
              <a:p>
                <a:r>
                  <a:rPr lang="zh-CN" altLang="en-US" sz="3600" b="1" dirty="0">
                    <a:solidFill>
                      <a:srgbClr val="0000FF"/>
                    </a:solidFill>
                    <a:latin typeface="+mn-ea"/>
                  </a:rPr>
                  <a:t>积累态</a:t>
                </a:r>
                <a14:m>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𝑉</m:t>
                        </m:r>
                      </m:e>
                      <m:sub>
                        <m:r>
                          <a:rPr lang="en-US" altLang="zh-CN" sz="3600" i="1">
                            <a:latin typeface="Cambria Math" panose="02040503050406030204" pitchFamily="18" charset="0"/>
                          </a:rPr>
                          <m:t>𝑔</m:t>
                        </m:r>
                      </m:sub>
                    </m:sSub>
                    <m:r>
                      <a:rPr lang="en-US" altLang="zh-CN" sz="3600" i="1">
                        <a:latin typeface="Cambria Math" panose="02040503050406030204" pitchFamily="18" charset="0"/>
                      </a:rPr>
                      <m:t>&lt;</m:t>
                    </m:r>
                    <m:r>
                      <a:rPr lang="en-US" altLang="zh-CN" sz="3600" i="1">
                        <a:latin typeface="Cambria Math" panose="02040503050406030204" pitchFamily="18" charset="0"/>
                      </a:rPr>
                      <m:t>0</m:t>
                    </m:r>
                  </m:oMath>
                </a14:m>
                <a:endParaRPr lang="zh-CN" altLang="en-US" sz="3600" b="1" dirty="0">
                  <a:solidFill>
                    <a:srgbClr val="0000FF"/>
                  </a:solidFill>
                </a:endParaRPr>
              </a:p>
            </p:txBody>
          </p:sp>
        </mc:Choice>
        <mc:Fallback>
          <p:sp>
            <p:nvSpPr>
              <p:cNvPr id="15" name="矩形 14"/>
              <p:cNvSpPr>
                <a:spLocks noRot="1" noChangeAspect="1" noMove="1" noResize="1" noEditPoints="1" noAdjustHandles="1" noChangeArrowheads="1" noChangeShapeType="1" noTextEdit="1"/>
              </p:cNvSpPr>
              <p:nvPr/>
            </p:nvSpPr>
            <p:spPr>
              <a:xfrm>
                <a:off x="-11787" y="103212"/>
                <a:ext cx="4090785" cy="691408"/>
              </a:xfrm>
              <a:prstGeom prst="rect">
                <a:avLst/>
              </a:prstGeom>
              <a:blipFill rotWithShape="1">
                <a:blip r:embed="rId14"/>
                <a:stretch>
                  <a:fillRect l="9" t="-49" r="10" b="34"/>
                </a:stretch>
              </a:blipFill>
            </p:spPr>
            <p:txBody>
              <a:bodyPr/>
              <a:lstStyle/>
              <a:p>
                <a:r>
                  <a:rPr lang="zh-CN" altLang="en-US">
                    <a:noFill/>
                  </a:rPr>
                  <a:t> </a:t>
                </a:r>
              </a:p>
            </p:txBody>
          </p:sp>
        </mc:Fallback>
      </mc:AlternateContent>
      <p:pic>
        <p:nvPicPr>
          <p:cNvPr id="16" name="图片 15"/>
          <p:cNvPicPr>
            <a:picLocks noChangeAspect="1"/>
          </p:cNvPicPr>
          <p:nvPr/>
        </p:nvPicPr>
        <p:blipFill>
          <a:blip r:embed="rId15"/>
          <a:stretch>
            <a:fillRect/>
          </a:stretch>
        </p:blipFill>
        <p:spPr>
          <a:xfrm>
            <a:off x="275569" y="1747391"/>
            <a:ext cx="2058888" cy="4239844"/>
          </a:xfrm>
          <a:prstGeom prst="rect">
            <a:avLst/>
          </a:prstGeom>
        </p:spPr>
      </p:pic>
      <mc:AlternateContent xmlns:mc="http://schemas.openxmlformats.org/markup-compatibility/2006">
        <mc:Choice xmlns:a14="http://schemas.microsoft.com/office/drawing/2010/main" Requires="a14">
          <p:sp>
            <p:nvSpPr>
              <p:cNvPr id="17" name="文本框 16"/>
              <p:cNvSpPr txBox="1"/>
              <p:nvPr/>
            </p:nvSpPr>
            <p:spPr>
              <a:xfrm>
                <a:off x="3748341" y="218694"/>
                <a:ext cx="2521585" cy="46037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sz="2400" b="1" i="1">
                              <a:solidFill>
                                <a:srgbClr val="FF0000"/>
                              </a:solidFill>
                              <a:latin typeface="Cambria Math" panose="02040503050406030204" pitchFamily="18" charset="0"/>
                              <a:cs typeface="Cambria Math" panose="02040503050406030204" pitchFamily="18" charset="0"/>
                            </a:rPr>
                          </m:ctrlPr>
                        </m:sSubPr>
                        <m:e>
                          <m:r>
                            <a:rPr lang="en-US" altLang="zh-CN" sz="2400" b="1" i="1">
                              <a:solidFill>
                                <a:srgbClr val="FF0000"/>
                              </a:solidFill>
                              <a:latin typeface="Cambria Math" panose="02040503050406030204" pitchFamily="18" charset="0"/>
                              <a:cs typeface="Cambria Math" panose="02040503050406030204" pitchFamily="18" charset="0"/>
                            </a:rPr>
                            <m:t>𝑽</m:t>
                          </m:r>
                        </m:e>
                        <m:sub>
                          <m:r>
                            <a:rPr lang="en-US" altLang="zh-CN" sz="2400" b="1" i="1">
                              <a:solidFill>
                                <a:srgbClr val="FF0000"/>
                              </a:solidFill>
                              <a:latin typeface="Cambria Math" panose="02040503050406030204" pitchFamily="18" charset="0"/>
                              <a:cs typeface="Cambria Math" panose="02040503050406030204" pitchFamily="18" charset="0"/>
                            </a:rPr>
                            <m:t>𝑺</m:t>
                          </m:r>
                        </m:sub>
                      </m:sSub>
                      <m:r>
                        <a:rPr lang="en-US" altLang="zh-CN" sz="2400" b="1" i="1">
                          <a:solidFill>
                            <a:srgbClr val="FF0000"/>
                          </a:solidFill>
                          <a:latin typeface="Cambria Math" panose="02040503050406030204" pitchFamily="18" charset="0"/>
                          <a:cs typeface="Cambria Math" panose="02040503050406030204" pitchFamily="18" charset="0"/>
                        </a:rPr>
                        <m:t>≈</m:t>
                      </m:r>
                      <m:r>
                        <a:rPr lang="en-US" altLang="zh-CN" sz="2400" b="1" i="1">
                          <a:solidFill>
                            <a:srgbClr val="FF0000"/>
                          </a:solidFill>
                          <a:latin typeface="Cambria Math" panose="02040503050406030204" pitchFamily="18" charset="0"/>
                          <a:cs typeface="Cambria Math" panose="02040503050406030204" pitchFamily="18" charset="0"/>
                        </a:rPr>
                        <m:t>𝟎</m:t>
                      </m:r>
                      <m:r>
                        <a:rPr lang="en-US" altLang="zh-CN" sz="2400" b="1" i="1">
                          <a:solidFill>
                            <a:srgbClr val="FF0000"/>
                          </a:solidFill>
                          <a:latin typeface="Cambria Math" panose="02040503050406030204" pitchFamily="18" charset="0"/>
                          <a:cs typeface="Cambria Math" panose="02040503050406030204" pitchFamily="18" charset="0"/>
                        </a:rPr>
                        <m:t>, </m:t>
                      </m:r>
                      <m:sSub>
                        <m:sSubPr>
                          <m:ctrlPr>
                            <a:rPr lang="en-US" altLang="zh-CN" sz="2400" b="1" i="1">
                              <a:solidFill>
                                <a:srgbClr val="FF0000"/>
                              </a:solidFill>
                              <a:latin typeface="Cambria Math" panose="02040503050406030204" pitchFamily="18" charset="0"/>
                              <a:cs typeface="Cambria Math" panose="02040503050406030204" pitchFamily="18" charset="0"/>
                            </a:rPr>
                          </m:ctrlPr>
                        </m:sSubPr>
                        <m:e>
                          <m:r>
                            <a:rPr lang="en-US" altLang="zh-CN" sz="2400" b="1" i="1">
                              <a:solidFill>
                                <a:srgbClr val="FF0000"/>
                              </a:solidFill>
                              <a:latin typeface="Cambria Math" panose="02040503050406030204" pitchFamily="18" charset="0"/>
                              <a:cs typeface="Cambria Math" panose="02040503050406030204" pitchFamily="18" charset="0"/>
                            </a:rPr>
                            <m:t>𝑽</m:t>
                          </m:r>
                        </m:e>
                        <m:sub>
                          <m:r>
                            <a:rPr lang="en-US" altLang="zh-CN" sz="2400" b="1" i="1">
                              <a:solidFill>
                                <a:srgbClr val="FF0000"/>
                              </a:solidFill>
                              <a:latin typeface="Cambria Math" panose="02040503050406030204" pitchFamily="18" charset="0"/>
                              <a:cs typeface="Cambria Math" panose="02040503050406030204" pitchFamily="18" charset="0"/>
                            </a:rPr>
                            <m:t>𝑶𝑿</m:t>
                          </m:r>
                        </m:sub>
                      </m:sSub>
                      <m:r>
                        <a:rPr lang="en-US" altLang="zh-CN" sz="2400" b="1" i="1">
                          <a:solidFill>
                            <a:srgbClr val="FF0000"/>
                          </a:solidFill>
                          <a:latin typeface="Cambria Math" panose="02040503050406030204" pitchFamily="18" charset="0"/>
                          <a:cs typeface="Cambria Math" panose="02040503050406030204" pitchFamily="18" charset="0"/>
                        </a:rPr>
                        <m:t>≈</m:t>
                      </m:r>
                      <m:sSub>
                        <m:sSubPr>
                          <m:ctrlPr>
                            <a:rPr lang="en-US" altLang="zh-CN" sz="2400" b="1" i="1">
                              <a:solidFill>
                                <a:srgbClr val="FF0000"/>
                              </a:solidFill>
                              <a:latin typeface="Cambria Math" panose="02040503050406030204" pitchFamily="18" charset="0"/>
                              <a:cs typeface="Cambria Math" panose="02040503050406030204" pitchFamily="18" charset="0"/>
                            </a:rPr>
                          </m:ctrlPr>
                        </m:sSubPr>
                        <m:e>
                          <m:r>
                            <a:rPr lang="en-US" altLang="zh-CN" sz="2400" b="1" i="1">
                              <a:solidFill>
                                <a:srgbClr val="FF0000"/>
                              </a:solidFill>
                              <a:latin typeface="Cambria Math" panose="02040503050406030204" pitchFamily="18" charset="0"/>
                              <a:cs typeface="Cambria Math" panose="02040503050406030204" pitchFamily="18" charset="0"/>
                            </a:rPr>
                            <m:t>𝑽</m:t>
                          </m:r>
                        </m:e>
                        <m:sub>
                          <m:r>
                            <a:rPr lang="en-US" altLang="zh-CN" sz="2400" b="1" i="1">
                              <a:solidFill>
                                <a:srgbClr val="FF0000"/>
                              </a:solidFill>
                              <a:latin typeface="Cambria Math" panose="02040503050406030204" pitchFamily="18" charset="0"/>
                              <a:cs typeface="Cambria Math" panose="02040503050406030204" pitchFamily="18" charset="0"/>
                            </a:rPr>
                            <m:t>𝑮</m:t>
                          </m:r>
                        </m:sub>
                      </m:sSub>
                    </m:oMath>
                  </m:oMathPara>
                </a14:m>
                <a:endParaRPr lang="en-US" altLang="zh-CN" sz="2400" b="1" i="1">
                  <a:solidFill>
                    <a:srgbClr val="FF0000"/>
                  </a:solidFill>
                  <a:latin typeface="Cambria Math" panose="02040503050406030204" pitchFamily="18" charset="0"/>
                  <a:cs typeface="Cambria Math" panose="02040503050406030204" pitchFamily="18" charset="0"/>
                </a:endParaRPr>
              </a:p>
            </p:txBody>
          </p:sp>
        </mc:Choice>
        <mc:Fallback>
          <p:sp>
            <p:nvSpPr>
              <p:cNvPr id="17" name="文本框 16"/>
              <p:cNvSpPr txBox="1">
                <a:spLocks noRot="1" noChangeAspect="1" noMove="1" noResize="1" noEditPoints="1" noAdjustHandles="1" noChangeArrowheads="1" noChangeShapeType="1" noTextEdit="1"/>
              </p:cNvSpPr>
              <p:nvPr/>
            </p:nvSpPr>
            <p:spPr>
              <a:xfrm>
                <a:off x="3748341" y="218694"/>
                <a:ext cx="2521585" cy="460375"/>
              </a:xfrm>
              <a:prstGeom prst="rect">
                <a:avLst/>
              </a:prstGeom>
              <a:blipFill rotWithShape="1">
                <a:blip r:embed="rId16"/>
                <a:stretch>
                  <a:fillRect l="-23" t="-55" r="23" b="55"/>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7AAF5FA-363C-4DAE-B84A-ED49A3A10B46}" type="slidenum">
              <a:rPr lang="zh-CN" altLang="en-US" smtClean="0">
                <a:solidFill>
                  <a:prstClr val="black">
                    <a:tint val="75000"/>
                  </a:prstClr>
                </a:solidFill>
              </a:rPr>
            </a:fld>
            <a:endParaRPr lang="zh-CN" altLang="en-US">
              <a:solidFill>
                <a:prstClr val="black">
                  <a:tint val="75000"/>
                </a:prstClr>
              </a:solidFill>
            </a:endParaRPr>
          </a:p>
        </p:txBody>
      </p:sp>
      <p:grpSp>
        <p:nvGrpSpPr>
          <p:cNvPr id="31" name="组合 30"/>
          <p:cNvGrpSpPr/>
          <p:nvPr/>
        </p:nvGrpSpPr>
        <p:grpSpPr>
          <a:xfrm>
            <a:off x="744794" y="1010265"/>
            <a:ext cx="11090787" cy="5711210"/>
            <a:chOff x="1819275" y="739267"/>
            <a:chExt cx="7162816" cy="4866521"/>
          </a:xfrm>
        </p:grpSpPr>
        <p:pic>
          <p:nvPicPr>
            <p:cNvPr id="3" name="图片 2"/>
            <p:cNvPicPr>
              <a:picLocks noChangeAspect="1"/>
            </p:cNvPicPr>
            <p:nvPr/>
          </p:nvPicPr>
          <p:blipFill>
            <a:blip r:embed="rId1"/>
            <a:stretch>
              <a:fillRect/>
            </a:stretch>
          </p:blipFill>
          <p:spPr>
            <a:xfrm>
              <a:off x="1819275" y="976638"/>
              <a:ext cx="6791325" cy="4629150"/>
            </a:xfrm>
            <a:prstGeom prst="rect">
              <a:avLst/>
            </a:prstGeom>
          </p:spPr>
        </p:pic>
        <p:grpSp>
          <p:nvGrpSpPr>
            <p:cNvPr id="4" name="组合 3"/>
            <p:cNvGrpSpPr/>
            <p:nvPr/>
          </p:nvGrpSpPr>
          <p:grpSpPr>
            <a:xfrm>
              <a:off x="2369205" y="739267"/>
              <a:ext cx="6612886" cy="4214591"/>
              <a:chOff x="2168789" y="1240308"/>
              <a:chExt cx="6612886" cy="4214591"/>
            </a:xfrm>
          </p:grpSpPr>
          <p:grpSp>
            <p:nvGrpSpPr>
              <p:cNvPr id="5" name="组合 4"/>
              <p:cNvGrpSpPr/>
              <p:nvPr/>
            </p:nvGrpSpPr>
            <p:grpSpPr>
              <a:xfrm>
                <a:off x="2168789" y="1240308"/>
                <a:ext cx="6612886" cy="4214591"/>
                <a:chOff x="2168789" y="1240308"/>
                <a:chExt cx="6612886" cy="4214591"/>
              </a:xfrm>
            </p:grpSpPr>
            <p:sp>
              <p:nvSpPr>
                <p:cNvPr id="7" name="文本框 6"/>
                <p:cNvSpPr txBox="1"/>
                <p:nvPr/>
              </p:nvSpPr>
              <p:spPr>
                <a:xfrm>
                  <a:off x="2220662" y="5085567"/>
                  <a:ext cx="646331" cy="369332"/>
                </a:xfrm>
                <a:prstGeom prst="rect">
                  <a:avLst/>
                </a:prstGeom>
                <a:noFill/>
              </p:spPr>
              <p:txBody>
                <a:bodyPr wrap="none" rtlCol="0">
                  <a:spAutoFit/>
                </a:bodyPr>
                <a:lstStyle/>
                <a:p>
                  <a:r>
                    <a:rPr lang="zh-CN" altLang="en-US" dirty="0">
                      <a:solidFill>
                        <a:prstClr val="black"/>
                      </a:solidFill>
                    </a:rPr>
                    <a:t>金属</a:t>
                  </a:r>
                  <a:endParaRPr lang="zh-CN" altLang="en-US" dirty="0">
                    <a:solidFill>
                      <a:prstClr val="black"/>
                    </a:solidFill>
                  </a:endParaRPr>
                </a:p>
              </p:txBody>
            </p:sp>
            <p:sp>
              <p:nvSpPr>
                <p:cNvPr id="8" name="文本框 7"/>
                <p:cNvSpPr txBox="1"/>
                <p:nvPr/>
              </p:nvSpPr>
              <p:spPr>
                <a:xfrm>
                  <a:off x="3908121" y="5085567"/>
                  <a:ext cx="877163" cy="369332"/>
                </a:xfrm>
                <a:prstGeom prst="rect">
                  <a:avLst/>
                </a:prstGeom>
                <a:noFill/>
              </p:spPr>
              <p:txBody>
                <a:bodyPr wrap="none" rtlCol="0">
                  <a:spAutoFit/>
                </a:bodyPr>
                <a:lstStyle/>
                <a:p>
                  <a:r>
                    <a:rPr lang="zh-CN" altLang="en-US" dirty="0">
                      <a:solidFill>
                        <a:prstClr val="black"/>
                      </a:solidFill>
                    </a:rPr>
                    <a:t>氧化硅</a:t>
                  </a:r>
                  <a:endParaRPr lang="zh-CN" altLang="en-US" dirty="0">
                    <a:solidFill>
                      <a:prstClr val="black"/>
                    </a:solidFill>
                  </a:endParaRPr>
                </a:p>
              </p:txBody>
            </p:sp>
            <p:sp>
              <p:nvSpPr>
                <p:cNvPr id="9" name="文本框 8"/>
                <p:cNvSpPr txBox="1"/>
                <p:nvPr/>
              </p:nvSpPr>
              <p:spPr>
                <a:xfrm>
                  <a:off x="6050071" y="5085567"/>
                  <a:ext cx="415498" cy="369332"/>
                </a:xfrm>
                <a:prstGeom prst="rect">
                  <a:avLst/>
                </a:prstGeom>
                <a:noFill/>
              </p:spPr>
              <p:txBody>
                <a:bodyPr wrap="none" rtlCol="0">
                  <a:spAutoFit/>
                </a:bodyPr>
                <a:lstStyle/>
                <a:p>
                  <a:r>
                    <a:rPr lang="zh-CN" altLang="en-US" dirty="0">
                      <a:solidFill>
                        <a:prstClr val="black"/>
                      </a:solidFill>
                    </a:rPr>
                    <a:t>硅</a:t>
                  </a:r>
                  <a:endParaRPr lang="zh-CN" altLang="en-US" dirty="0">
                    <a:solidFill>
                      <a:prstClr val="black"/>
                    </a:solidFill>
                  </a:endParaRPr>
                </a:p>
              </p:txBody>
            </p:sp>
            <mc:AlternateContent xmlns:mc="http://schemas.openxmlformats.org/markup-compatibility/2006">
              <mc:Choice xmlns:a14="http://schemas.microsoft.com/office/drawing/2010/main" Requires="a14">
                <p:sp>
                  <p:nvSpPr>
                    <p:cNvPr id="10" name="文本框 9"/>
                    <p:cNvSpPr txBox="1"/>
                    <p:nvPr/>
                  </p:nvSpPr>
                  <p:spPr>
                    <a:xfrm>
                      <a:off x="7302627" y="1240308"/>
                      <a:ext cx="1347228" cy="369332"/>
                    </a:xfrm>
                    <a:prstGeom prst="rect">
                      <a:avLst/>
                    </a:prstGeom>
                    <a:noFill/>
                  </p:spPr>
                  <p:txBody>
                    <a:bodyPr wrap="none" rtlCol="0">
                      <a:spAutoFit/>
                    </a:bodyPr>
                    <a:lstStyle/>
                    <a:p>
                      <a:r>
                        <a:rPr lang="zh-CN" altLang="en-US" dirty="0">
                          <a:solidFill>
                            <a:prstClr val="black"/>
                          </a:solidFill>
                        </a:rPr>
                        <a:t>真空能级</a:t>
                      </a:r>
                      <a14:m>
                        <m:oMath xmlns:m="http://schemas.openxmlformats.org/officeDocument/2006/math">
                          <m:sSub>
                            <m:sSubPr>
                              <m:ctrlPr>
                                <a:rPr lang="en-US" altLang="zh-CN" i="1" smtClean="0">
                                  <a:solidFill>
                                    <a:prstClr val="black"/>
                                  </a:solidFill>
                                  <a:latin typeface="Cambria Math" panose="02040503050406030204" pitchFamily="18" charset="0"/>
                                </a:rPr>
                              </m:ctrlPr>
                            </m:sSubPr>
                            <m:e>
                              <m:r>
                                <a:rPr lang="en-US" altLang="zh-CN" i="1" smtClean="0">
                                  <a:solidFill>
                                    <a:prstClr val="black"/>
                                  </a:solidFill>
                                  <a:latin typeface="Cambria Math" panose="02040503050406030204" pitchFamily="18" charset="0"/>
                                </a:rPr>
                                <m:t>𝐸</m:t>
                              </m:r>
                            </m:e>
                            <m:sub>
                              <m:r>
                                <a:rPr lang="en-US" altLang="zh-CN" i="1" smtClean="0">
                                  <a:solidFill>
                                    <a:prstClr val="black"/>
                                  </a:solidFill>
                                  <a:latin typeface="Cambria Math" panose="02040503050406030204" pitchFamily="18" charset="0"/>
                                </a:rPr>
                                <m:t>0</m:t>
                              </m:r>
                            </m:sub>
                          </m:sSub>
                        </m:oMath>
                      </a14:m>
                      <a:endParaRPr lang="zh-CN" altLang="en-US" dirty="0">
                        <a:solidFill>
                          <a:prstClr val="black"/>
                        </a:solidFill>
                      </a:endParaRPr>
                    </a:p>
                  </p:txBody>
                </p:sp>
              </mc:Choice>
              <mc:Fallback>
                <p:sp>
                  <p:nvSpPr>
                    <p:cNvPr id="10" name="文本框 9"/>
                    <p:cNvSpPr txBox="1">
                      <a:spLocks noRot="1" noChangeAspect="1" noMove="1" noResize="1" noEditPoints="1" noAdjustHandles="1" noChangeArrowheads="1" noChangeShapeType="1" noTextEdit="1"/>
                    </p:cNvSpPr>
                    <p:nvPr/>
                  </p:nvSpPr>
                  <p:spPr>
                    <a:xfrm>
                      <a:off x="7302627" y="1240308"/>
                      <a:ext cx="1347228" cy="369332"/>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2168789" y="2649255"/>
                      <a:ext cx="49616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prstClr val="black"/>
                                    </a:solidFill>
                                    <a:latin typeface="Cambria Math" panose="02040503050406030204" pitchFamily="18" charset="0"/>
                                  </a:rPr>
                                </m:ctrlPr>
                              </m:sSubPr>
                              <m:e>
                                <m:r>
                                  <a:rPr lang="en-US" altLang="zh-CN" i="1" smtClean="0">
                                    <a:solidFill>
                                      <a:prstClr val="black"/>
                                    </a:solidFill>
                                    <a:latin typeface="Cambria Math" panose="02040503050406030204" pitchFamily="18" charset="0"/>
                                  </a:rPr>
                                  <m:t>𝑞</m:t>
                                </m:r>
                                <m:r>
                                  <a:rPr lang="zh-CN" altLang="en-US" i="1" smtClean="0">
                                    <a:solidFill>
                                      <a:prstClr val="black"/>
                                    </a:solidFill>
                                    <a:latin typeface="Cambria Math" panose="02040503050406030204" pitchFamily="18" charset="0"/>
                                  </a:rPr>
                                  <m:t>𝜙</m:t>
                                </m:r>
                              </m:e>
                              <m:sub>
                                <m:r>
                                  <a:rPr lang="en-US" altLang="zh-CN" i="1" smtClean="0">
                                    <a:solidFill>
                                      <a:prstClr val="black"/>
                                    </a:solidFill>
                                    <a:latin typeface="Cambria Math" panose="02040503050406030204" pitchFamily="18" charset="0"/>
                                  </a:rPr>
                                  <m:t>𝑀</m:t>
                                </m:r>
                              </m:sub>
                            </m:sSub>
                          </m:oMath>
                        </m:oMathPara>
                      </a14:m>
                      <a:endParaRPr lang="zh-CN" altLang="en-US" dirty="0">
                        <a:solidFill>
                          <a:prstClr val="black"/>
                        </a:solidFill>
                      </a:endParaRPr>
                    </a:p>
                  </p:txBody>
                </p:sp>
              </mc:Choice>
              <mc:Fallback>
                <p:sp>
                  <p:nvSpPr>
                    <p:cNvPr id="11" name="文本框 10"/>
                    <p:cNvSpPr txBox="1">
                      <a:spLocks noRot="1" noChangeAspect="1" noMove="1" noResize="1" noEditPoints="1" noAdjustHandles="1" noChangeArrowheads="1" noChangeShapeType="1" noTextEdit="1"/>
                    </p:cNvSpPr>
                    <p:nvPr/>
                  </p:nvSpPr>
                  <p:spPr>
                    <a:xfrm>
                      <a:off x="2168789" y="2649255"/>
                      <a:ext cx="496161" cy="276999"/>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6257820" y="2258966"/>
                      <a:ext cx="41389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prstClr val="black"/>
                                    </a:solidFill>
                                    <a:latin typeface="Cambria Math" panose="02040503050406030204" pitchFamily="18" charset="0"/>
                                  </a:rPr>
                                </m:ctrlPr>
                              </m:sSubPr>
                              <m:e>
                                <m:r>
                                  <a:rPr lang="en-US" altLang="zh-CN" i="1" smtClean="0">
                                    <a:solidFill>
                                      <a:prstClr val="black"/>
                                    </a:solidFill>
                                    <a:latin typeface="Cambria Math" panose="02040503050406030204" pitchFamily="18" charset="0"/>
                                  </a:rPr>
                                  <m:t>𝑞</m:t>
                                </m:r>
                                <m:r>
                                  <a:rPr lang="zh-CN" altLang="en-US" i="1" smtClean="0">
                                    <a:solidFill>
                                      <a:prstClr val="black"/>
                                    </a:solidFill>
                                    <a:latin typeface="Cambria Math" panose="02040503050406030204" pitchFamily="18" charset="0"/>
                                  </a:rPr>
                                  <m:t>𝜒</m:t>
                                </m:r>
                              </m:e>
                              <m:sub>
                                <m:r>
                                  <a:rPr lang="en-US" altLang="zh-CN" i="1" smtClean="0">
                                    <a:solidFill>
                                      <a:prstClr val="black"/>
                                    </a:solidFill>
                                    <a:latin typeface="Cambria Math" panose="02040503050406030204" pitchFamily="18" charset="0"/>
                                  </a:rPr>
                                  <m:t>𝑆</m:t>
                                </m:r>
                              </m:sub>
                            </m:sSub>
                          </m:oMath>
                        </m:oMathPara>
                      </a14:m>
                      <a:endParaRPr lang="zh-CN" altLang="en-US" dirty="0">
                        <a:solidFill>
                          <a:prstClr val="black"/>
                        </a:solidFill>
                      </a:endParaRPr>
                    </a:p>
                  </p:txBody>
                </p:sp>
              </mc:Choice>
              <mc:Fallback>
                <p:sp>
                  <p:nvSpPr>
                    <p:cNvPr id="12" name="文本框 11"/>
                    <p:cNvSpPr txBox="1">
                      <a:spLocks noRot="1" noChangeAspect="1" noMove="1" noResize="1" noEditPoints="1" noAdjustHandles="1" noChangeArrowheads="1" noChangeShapeType="1" noTextEdit="1"/>
                    </p:cNvSpPr>
                    <p:nvPr/>
                  </p:nvSpPr>
                  <p:spPr>
                    <a:xfrm>
                      <a:off x="6257820" y="2258966"/>
                      <a:ext cx="413896" cy="276999"/>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4139753" y="1786600"/>
                      <a:ext cx="59105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prstClr val="black"/>
                                    </a:solidFill>
                                    <a:latin typeface="Cambria Math" panose="02040503050406030204" pitchFamily="18" charset="0"/>
                                  </a:rPr>
                                </m:ctrlPr>
                              </m:sSubPr>
                              <m:e>
                                <m:r>
                                  <a:rPr lang="en-US" altLang="zh-CN" i="1" smtClean="0">
                                    <a:solidFill>
                                      <a:prstClr val="black"/>
                                    </a:solidFill>
                                    <a:latin typeface="Cambria Math" panose="02040503050406030204" pitchFamily="18" charset="0"/>
                                  </a:rPr>
                                  <m:t>𝑞</m:t>
                                </m:r>
                                <m:r>
                                  <a:rPr lang="zh-CN" altLang="en-US" i="1" smtClean="0">
                                    <a:solidFill>
                                      <a:prstClr val="black"/>
                                    </a:solidFill>
                                    <a:latin typeface="Cambria Math" panose="02040503050406030204" pitchFamily="18" charset="0"/>
                                  </a:rPr>
                                  <m:t>𝜒</m:t>
                                </m:r>
                              </m:e>
                              <m:sub>
                                <m:r>
                                  <a:rPr lang="en-US" altLang="zh-CN" i="1" smtClean="0">
                                    <a:solidFill>
                                      <a:prstClr val="black"/>
                                    </a:solidFill>
                                    <a:latin typeface="Cambria Math" panose="02040503050406030204" pitchFamily="18" charset="0"/>
                                  </a:rPr>
                                  <m:t>𝑆𝑖𝑂</m:t>
                                </m:r>
                              </m:sub>
                            </m:sSub>
                          </m:oMath>
                        </m:oMathPara>
                      </a14:m>
                      <a:endParaRPr lang="zh-CN" altLang="en-US" dirty="0">
                        <a:solidFill>
                          <a:prstClr val="black"/>
                        </a:solidFill>
                      </a:endParaRPr>
                    </a:p>
                  </p:txBody>
                </p:sp>
              </mc:Choice>
              <mc:Fallback>
                <p:sp>
                  <p:nvSpPr>
                    <p:cNvPr id="13" name="文本框 12"/>
                    <p:cNvSpPr txBox="1">
                      <a:spLocks noRot="1" noChangeAspect="1" noMove="1" noResize="1" noEditPoints="1" noAdjustHandles="1" noChangeArrowheads="1" noChangeShapeType="1" noTextEdit="1"/>
                    </p:cNvSpPr>
                    <p:nvPr/>
                  </p:nvSpPr>
                  <p:spPr>
                    <a:xfrm>
                      <a:off x="4139753" y="1786600"/>
                      <a:ext cx="591059" cy="276999"/>
                    </a:xfrm>
                    <a:prstGeom prst="rect">
                      <a:avLst/>
                    </a:prstGeom>
                    <a:blipFill rotWithShape="1">
                      <a:blip r:embed="rId5"/>
                    </a:blipFill>
                  </p:spPr>
                  <p:txBody>
                    <a:bodyPr/>
                    <a:lstStyle/>
                    <a:p>
                      <a:r>
                        <a:rPr lang="zh-CN" altLang="en-US">
                          <a:noFill/>
                        </a:rPr>
                        <a:t> </a:t>
                      </a:r>
                    </a:p>
                  </p:txBody>
                </p:sp>
              </mc:Fallback>
            </mc:AlternateContent>
            <p:cxnSp>
              <p:nvCxnSpPr>
                <p:cNvPr id="14" name="直接箭头连接符 13"/>
                <p:cNvCxnSpPr/>
                <p:nvPr/>
              </p:nvCxnSpPr>
              <p:spPr>
                <a:xfrm flipV="1">
                  <a:off x="4442714" y="1616735"/>
                  <a:ext cx="7981" cy="2206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4435283" y="2063599"/>
                  <a:ext cx="0" cy="1597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文本框 15"/>
                    <p:cNvSpPr txBox="1"/>
                    <p:nvPr/>
                  </p:nvSpPr>
                  <p:spPr>
                    <a:xfrm>
                      <a:off x="2802895" y="3143124"/>
                      <a:ext cx="61683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prstClr val="black"/>
                                    </a:solidFill>
                                    <a:latin typeface="Cambria Math" panose="02040503050406030204" pitchFamily="18" charset="0"/>
                                  </a:rPr>
                                </m:ctrlPr>
                              </m:sSubPr>
                              <m:e>
                                <m:r>
                                  <a:rPr lang="zh-CN" altLang="en-US" i="1" smtClean="0">
                                    <a:solidFill>
                                      <a:prstClr val="black"/>
                                    </a:solidFill>
                                    <a:latin typeface="Cambria Math" panose="02040503050406030204" pitchFamily="18" charset="0"/>
                                  </a:rPr>
                                  <m:t>𝜙</m:t>
                                </m:r>
                              </m:e>
                              <m:sub>
                                <m:r>
                                  <a:rPr lang="en-US" altLang="zh-CN" i="1" smtClean="0">
                                    <a:solidFill>
                                      <a:prstClr val="black"/>
                                    </a:solidFill>
                                    <a:latin typeface="Cambria Math" panose="02040503050406030204" pitchFamily="18" charset="0"/>
                                  </a:rPr>
                                  <m:t>𝑀</m:t>
                                </m:r>
                                <m:r>
                                  <a:rPr lang="en-US" altLang="zh-CN" i="1" smtClean="0">
                                    <a:solidFill>
                                      <a:prstClr val="black"/>
                                    </a:solidFill>
                                    <a:latin typeface="Cambria Math" panose="02040503050406030204" pitchFamily="18" charset="0"/>
                                    <a:ea typeface="Cambria Math" panose="02040503050406030204" pitchFamily="18" charset="0"/>
                                  </a:rPr>
                                  <m:t>→</m:t>
                                </m:r>
                                <m:r>
                                  <a:rPr lang="en-US" altLang="zh-CN" i="1" smtClean="0">
                                    <a:solidFill>
                                      <a:prstClr val="black"/>
                                    </a:solidFill>
                                    <a:latin typeface="Cambria Math" panose="02040503050406030204" pitchFamily="18" charset="0"/>
                                    <a:ea typeface="Cambria Math" panose="02040503050406030204" pitchFamily="18" charset="0"/>
                                  </a:rPr>
                                  <m:t>𝑆</m:t>
                                </m:r>
                              </m:sub>
                            </m:sSub>
                          </m:oMath>
                        </m:oMathPara>
                      </a14:m>
                      <a:endParaRPr lang="zh-CN" altLang="en-US" dirty="0">
                        <a:solidFill>
                          <a:prstClr val="black"/>
                        </a:solidFill>
                      </a:endParaRPr>
                    </a:p>
                  </p:txBody>
                </p:sp>
              </mc:Choice>
              <mc:Fallback>
                <p:sp>
                  <p:nvSpPr>
                    <p:cNvPr id="16" name="文本框 15"/>
                    <p:cNvSpPr txBox="1">
                      <a:spLocks noRot="1" noChangeAspect="1" noMove="1" noResize="1" noEditPoints="1" noAdjustHandles="1" noChangeArrowheads="1" noChangeShapeType="1" noTextEdit="1"/>
                    </p:cNvSpPr>
                    <p:nvPr/>
                  </p:nvSpPr>
                  <p:spPr>
                    <a:xfrm>
                      <a:off x="2802895" y="3143124"/>
                      <a:ext cx="616836" cy="276999"/>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5453305" y="2545637"/>
                      <a:ext cx="61029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prstClr val="black"/>
                                    </a:solidFill>
                                    <a:latin typeface="Cambria Math" panose="02040503050406030204" pitchFamily="18" charset="0"/>
                                  </a:rPr>
                                </m:ctrlPr>
                              </m:sSubPr>
                              <m:e>
                                <m:r>
                                  <a:rPr lang="zh-CN" altLang="en-US" i="1" smtClean="0">
                                    <a:solidFill>
                                      <a:prstClr val="black"/>
                                    </a:solidFill>
                                    <a:latin typeface="Cambria Math" panose="02040503050406030204" pitchFamily="18" charset="0"/>
                                  </a:rPr>
                                  <m:t>𝜙</m:t>
                                </m:r>
                              </m:e>
                              <m:sub>
                                <m:r>
                                  <a:rPr lang="en-US" altLang="zh-CN" i="1" smtClean="0">
                                    <a:solidFill>
                                      <a:prstClr val="black"/>
                                    </a:solidFill>
                                    <a:latin typeface="Cambria Math" panose="02040503050406030204" pitchFamily="18" charset="0"/>
                                  </a:rPr>
                                  <m:t>𝑆</m:t>
                                </m:r>
                                <m:r>
                                  <a:rPr lang="en-US" altLang="zh-CN" i="1" smtClean="0">
                                    <a:solidFill>
                                      <a:prstClr val="black"/>
                                    </a:solidFill>
                                    <a:latin typeface="Cambria Math" panose="02040503050406030204" pitchFamily="18" charset="0"/>
                                    <a:ea typeface="Cambria Math" panose="02040503050406030204" pitchFamily="18" charset="0"/>
                                  </a:rPr>
                                  <m:t>→</m:t>
                                </m:r>
                                <m:r>
                                  <a:rPr lang="en-US" altLang="zh-CN" i="1" smtClean="0">
                                    <a:solidFill>
                                      <a:prstClr val="black"/>
                                    </a:solidFill>
                                    <a:latin typeface="Cambria Math" panose="02040503050406030204" pitchFamily="18" charset="0"/>
                                    <a:ea typeface="Cambria Math" panose="02040503050406030204" pitchFamily="18" charset="0"/>
                                  </a:rPr>
                                  <m:t>𝑀</m:t>
                                </m:r>
                              </m:sub>
                            </m:sSub>
                          </m:oMath>
                        </m:oMathPara>
                      </a14:m>
                      <a:endParaRPr lang="zh-CN" altLang="en-US" dirty="0">
                        <a:solidFill>
                          <a:prstClr val="black"/>
                        </a:solidFill>
                      </a:endParaRPr>
                    </a:p>
                  </p:txBody>
                </p:sp>
              </mc:Choice>
              <mc:Fallback>
                <p:sp>
                  <p:nvSpPr>
                    <p:cNvPr id="17" name="文本框 16"/>
                    <p:cNvSpPr txBox="1">
                      <a:spLocks noRot="1" noChangeAspect="1" noMove="1" noResize="1" noEditPoints="1" noAdjustHandles="1" noChangeArrowheads="1" noChangeShapeType="1" noTextEdit="1"/>
                    </p:cNvSpPr>
                    <p:nvPr/>
                  </p:nvSpPr>
                  <p:spPr>
                    <a:xfrm>
                      <a:off x="5453305" y="2545637"/>
                      <a:ext cx="610295" cy="276999"/>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p:cNvSpPr/>
                    <p:nvPr/>
                  </p:nvSpPr>
                  <p:spPr>
                    <a:xfrm>
                      <a:off x="6464768" y="4075937"/>
                      <a:ext cx="62773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a:solidFill>
                                      <a:prstClr val="black"/>
                                    </a:solidFill>
                                    <a:latin typeface="Cambria Math" panose="02040503050406030204" pitchFamily="18" charset="0"/>
                                  </a:rPr>
                                </m:ctrlPr>
                              </m:sSubPr>
                              <m:e>
                                <m:r>
                                  <a:rPr lang="zh-CN" altLang="en-US" i="1">
                                    <a:solidFill>
                                      <a:prstClr val="black"/>
                                    </a:solidFill>
                                    <a:latin typeface="Cambria Math" panose="02040503050406030204" pitchFamily="18" charset="0"/>
                                  </a:rPr>
                                  <m:t>𝜓</m:t>
                                </m:r>
                              </m:e>
                              <m:sub>
                                <m:r>
                                  <a:rPr lang="en-US" altLang="zh-CN" i="1">
                                    <a:solidFill>
                                      <a:prstClr val="black"/>
                                    </a:solidFill>
                                    <a:latin typeface="Cambria Math" panose="02040503050406030204" pitchFamily="18" charset="0"/>
                                  </a:rPr>
                                  <m:t>𝐹𝑃</m:t>
                                </m:r>
                              </m:sub>
                            </m:sSub>
                          </m:oMath>
                        </m:oMathPara>
                      </a14:m>
                      <a:endParaRPr lang="zh-CN" altLang="en-US" dirty="0">
                        <a:solidFill>
                          <a:prstClr val="black"/>
                        </a:solidFill>
                      </a:endParaRPr>
                    </a:p>
                  </p:txBody>
                </p:sp>
              </mc:Choice>
              <mc:Fallback>
                <p:sp>
                  <p:nvSpPr>
                    <p:cNvPr id="18" name="矩形 17"/>
                    <p:cNvSpPr>
                      <a:spLocks noRot="1" noChangeAspect="1" noMove="1" noResize="1" noEditPoints="1" noAdjustHandles="1" noChangeArrowheads="1" noChangeShapeType="1" noTextEdit="1"/>
                    </p:cNvSpPr>
                    <p:nvPr/>
                  </p:nvSpPr>
                  <p:spPr>
                    <a:xfrm>
                      <a:off x="6464768" y="4075937"/>
                      <a:ext cx="627736" cy="369332"/>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p:cNvSpPr txBox="1"/>
                    <p:nvPr/>
                  </p:nvSpPr>
                  <p:spPr>
                    <a:xfrm>
                      <a:off x="8286027" y="3302435"/>
                      <a:ext cx="30431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prstClr val="black"/>
                                    </a:solidFill>
                                    <a:latin typeface="Cambria Math" panose="02040503050406030204" pitchFamily="18" charset="0"/>
                                  </a:rPr>
                                </m:ctrlPr>
                              </m:sSubPr>
                              <m:e>
                                <m:r>
                                  <a:rPr lang="en-US" altLang="zh-CN" i="1" smtClean="0">
                                    <a:solidFill>
                                      <a:prstClr val="black"/>
                                    </a:solidFill>
                                    <a:latin typeface="Cambria Math" panose="02040503050406030204" pitchFamily="18" charset="0"/>
                                  </a:rPr>
                                  <m:t>𝐸</m:t>
                                </m:r>
                              </m:e>
                              <m:sub>
                                <m:r>
                                  <a:rPr lang="en-US" altLang="zh-CN" i="1" smtClean="0">
                                    <a:solidFill>
                                      <a:prstClr val="black"/>
                                    </a:solidFill>
                                    <a:latin typeface="Cambria Math" panose="02040503050406030204" pitchFamily="18" charset="0"/>
                                  </a:rPr>
                                  <m:t>𝐶</m:t>
                                </m:r>
                              </m:sub>
                            </m:sSub>
                          </m:oMath>
                        </m:oMathPara>
                      </a14:m>
                      <a:endParaRPr lang="zh-CN" altLang="en-US" dirty="0">
                        <a:solidFill>
                          <a:prstClr val="black"/>
                        </a:solidFill>
                      </a:endParaRPr>
                    </a:p>
                  </p:txBody>
                </p:sp>
              </mc:Choice>
              <mc:Fallback>
                <p:sp>
                  <p:nvSpPr>
                    <p:cNvPr id="19" name="文本框 18"/>
                    <p:cNvSpPr txBox="1">
                      <a:spLocks noRot="1" noChangeAspect="1" noMove="1" noResize="1" noEditPoints="1" noAdjustHandles="1" noChangeArrowheads="1" noChangeShapeType="1" noTextEdit="1"/>
                    </p:cNvSpPr>
                    <p:nvPr/>
                  </p:nvSpPr>
                  <p:spPr>
                    <a:xfrm>
                      <a:off x="8286027" y="3302435"/>
                      <a:ext cx="304314" cy="276999"/>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p:cNvSpPr txBox="1"/>
                    <p:nvPr/>
                  </p:nvSpPr>
                  <p:spPr>
                    <a:xfrm>
                      <a:off x="8346109" y="3880470"/>
                      <a:ext cx="2594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prstClr val="black"/>
                                    </a:solidFill>
                                    <a:latin typeface="Cambria Math" panose="02040503050406030204" pitchFamily="18" charset="0"/>
                                  </a:rPr>
                                </m:ctrlPr>
                              </m:sSubPr>
                              <m:e>
                                <m:r>
                                  <a:rPr lang="en-US" altLang="zh-CN" i="1" smtClean="0">
                                    <a:solidFill>
                                      <a:prstClr val="black"/>
                                    </a:solidFill>
                                    <a:latin typeface="Cambria Math" panose="02040503050406030204" pitchFamily="18" charset="0"/>
                                  </a:rPr>
                                  <m:t>𝐸</m:t>
                                </m:r>
                              </m:e>
                              <m:sub>
                                <m:r>
                                  <a:rPr lang="en-US" altLang="zh-CN" i="1" smtClean="0">
                                    <a:solidFill>
                                      <a:prstClr val="black"/>
                                    </a:solidFill>
                                    <a:latin typeface="Cambria Math" panose="02040503050406030204" pitchFamily="18" charset="0"/>
                                  </a:rPr>
                                  <m:t>𝑖</m:t>
                                </m:r>
                              </m:sub>
                            </m:sSub>
                          </m:oMath>
                        </m:oMathPara>
                      </a14:m>
                      <a:endParaRPr lang="zh-CN" altLang="en-US" dirty="0">
                        <a:solidFill>
                          <a:prstClr val="black"/>
                        </a:solidFill>
                      </a:endParaRPr>
                    </a:p>
                  </p:txBody>
                </p:sp>
              </mc:Choice>
              <mc:Fallback>
                <p:sp>
                  <p:nvSpPr>
                    <p:cNvPr id="20" name="文本框 19"/>
                    <p:cNvSpPr txBox="1">
                      <a:spLocks noRot="1" noChangeAspect="1" noMove="1" noResize="1" noEditPoints="1" noAdjustHandles="1" noChangeArrowheads="1" noChangeShapeType="1" noTextEdit="1"/>
                    </p:cNvSpPr>
                    <p:nvPr/>
                  </p:nvSpPr>
                  <p:spPr>
                    <a:xfrm>
                      <a:off x="8346109" y="3880470"/>
                      <a:ext cx="259430" cy="276999"/>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p:cNvSpPr txBox="1"/>
                    <p:nvPr/>
                  </p:nvSpPr>
                  <p:spPr>
                    <a:xfrm>
                      <a:off x="8368613" y="4201656"/>
                      <a:ext cx="41306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prstClr val="black"/>
                                    </a:solidFill>
                                    <a:latin typeface="Cambria Math" panose="02040503050406030204" pitchFamily="18" charset="0"/>
                                  </a:rPr>
                                </m:ctrlPr>
                              </m:sSubPr>
                              <m:e>
                                <m:r>
                                  <a:rPr lang="en-US" altLang="zh-CN" i="1" smtClean="0">
                                    <a:solidFill>
                                      <a:prstClr val="black"/>
                                    </a:solidFill>
                                    <a:latin typeface="Cambria Math" panose="02040503050406030204" pitchFamily="18" charset="0"/>
                                  </a:rPr>
                                  <m:t>𝐸</m:t>
                                </m:r>
                              </m:e>
                              <m:sub>
                                <m:r>
                                  <a:rPr lang="en-US" altLang="zh-CN" i="1" smtClean="0">
                                    <a:solidFill>
                                      <a:prstClr val="black"/>
                                    </a:solidFill>
                                    <a:latin typeface="Cambria Math" panose="02040503050406030204" pitchFamily="18" charset="0"/>
                                  </a:rPr>
                                  <m:t>𝐹𝑃</m:t>
                                </m:r>
                              </m:sub>
                            </m:sSub>
                          </m:oMath>
                        </m:oMathPara>
                      </a14:m>
                      <a:endParaRPr lang="zh-CN" altLang="en-US" dirty="0">
                        <a:solidFill>
                          <a:prstClr val="black"/>
                        </a:solidFill>
                      </a:endParaRPr>
                    </a:p>
                  </p:txBody>
                </p:sp>
              </mc:Choice>
              <mc:Fallback>
                <p:sp>
                  <p:nvSpPr>
                    <p:cNvPr id="21" name="文本框 20"/>
                    <p:cNvSpPr txBox="1">
                      <a:spLocks noRot="1" noChangeAspect="1" noMove="1" noResize="1" noEditPoints="1" noAdjustHandles="1" noChangeArrowheads="1" noChangeShapeType="1" noTextEdit="1"/>
                    </p:cNvSpPr>
                    <p:nvPr/>
                  </p:nvSpPr>
                  <p:spPr>
                    <a:xfrm>
                      <a:off x="8368613" y="4201656"/>
                      <a:ext cx="413062" cy="276999"/>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8411254" y="4493628"/>
                      <a:ext cx="31002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prstClr val="black"/>
                                    </a:solidFill>
                                    <a:latin typeface="Cambria Math" panose="02040503050406030204" pitchFamily="18" charset="0"/>
                                  </a:rPr>
                                </m:ctrlPr>
                              </m:sSubPr>
                              <m:e>
                                <m:r>
                                  <a:rPr lang="en-US" altLang="zh-CN" i="1" smtClean="0">
                                    <a:solidFill>
                                      <a:prstClr val="black"/>
                                    </a:solidFill>
                                    <a:latin typeface="Cambria Math" panose="02040503050406030204" pitchFamily="18" charset="0"/>
                                  </a:rPr>
                                  <m:t>𝐸</m:t>
                                </m:r>
                              </m:e>
                              <m:sub>
                                <m:r>
                                  <a:rPr lang="en-US" altLang="zh-CN" i="1" smtClean="0">
                                    <a:solidFill>
                                      <a:prstClr val="black"/>
                                    </a:solidFill>
                                    <a:latin typeface="Cambria Math" panose="02040503050406030204" pitchFamily="18" charset="0"/>
                                  </a:rPr>
                                  <m:t>𝑉</m:t>
                                </m:r>
                              </m:sub>
                            </m:sSub>
                          </m:oMath>
                        </m:oMathPara>
                      </a14:m>
                      <a:endParaRPr lang="zh-CN" altLang="en-US" dirty="0">
                        <a:solidFill>
                          <a:prstClr val="black"/>
                        </a:solidFill>
                      </a:endParaRPr>
                    </a:p>
                  </p:txBody>
                </p:sp>
              </mc:Choice>
              <mc:Fallback>
                <p:sp>
                  <p:nvSpPr>
                    <p:cNvPr id="22" name="文本框 21"/>
                    <p:cNvSpPr txBox="1">
                      <a:spLocks noRot="1" noChangeAspect="1" noMove="1" noResize="1" noEditPoints="1" noAdjustHandles="1" noChangeArrowheads="1" noChangeShapeType="1" noTextEdit="1"/>
                    </p:cNvSpPr>
                    <p:nvPr/>
                  </p:nvSpPr>
                  <p:spPr>
                    <a:xfrm>
                      <a:off x="8411254" y="4493628"/>
                      <a:ext cx="310021" cy="276999"/>
                    </a:xfrm>
                    <a:prstGeom prst="rect">
                      <a:avLst/>
                    </a:prstGeom>
                    <a:blipFill rotWithShape="1">
                      <a:blip r:embed="rId12"/>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6" name="文本框 5"/>
                  <p:cNvSpPr txBox="1"/>
                  <p:nvPr/>
                </p:nvSpPr>
                <p:spPr>
                  <a:xfrm>
                    <a:off x="7302627" y="2514322"/>
                    <a:ext cx="43428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prstClr val="black"/>
                                  </a:solidFill>
                                  <a:latin typeface="Cambria Math" panose="02040503050406030204" pitchFamily="18" charset="0"/>
                                </a:rPr>
                              </m:ctrlPr>
                            </m:sSubPr>
                            <m:e>
                              <m:r>
                                <a:rPr lang="en-US" altLang="zh-CN" i="1" smtClean="0">
                                  <a:solidFill>
                                    <a:prstClr val="black"/>
                                  </a:solidFill>
                                  <a:latin typeface="Cambria Math" panose="02040503050406030204" pitchFamily="18" charset="0"/>
                                </a:rPr>
                                <m:t>𝑞</m:t>
                              </m:r>
                              <m:r>
                                <a:rPr lang="zh-CN" altLang="en-US" i="1" smtClean="0">
                                  <a:solidFill>
                                    <a:prstClr val="black"/>
                                  </a:solidFill>
                                  <a:latin typeface="Cambria Math" panose="02040503050406030204" pitchFamily="18" charset="0"/>
                                </a:rPr>
                                <m:t>𝜙</m:t>
                              </m:r>
                            </m:e>
                            <m:sub>
                              <m:r>
                                <a:rPr lang="en-US" altLang="zh-CN" i="1" smtClean="0">
                                  <a:solidFill>
                                    <a:prstClr val="black"/>
                                  </a:solidFill>
                                  <a:latin typeface="Cambria Math" panose="02040503050406030204" pitchFamily="18" charset="0"/>
                                </a:rPr>
                                <m:t>𝑆</m:t>
                              </m:r>
                            </m:sub>
                          </m:sSub>
                        </m:oMath>
                      </m:oMathPara>
                    </a14:m>
                    <a:endParaRPr lang="zh-CN" altLang="en-US" dirty="0">
                      <a:solidFill>
                        <a:prstClr val="black"/>
                      </a:solidFill>
                    </a:endParaRPr>
                  </a:p>
                </p:txBody>
              </p:sp>
            </mc:Choice>
            <mc:Fallback>
              <p:sp>
                <p:nvSpPr>
                  <p:cNvPr id="6" name="文本框 5"/>
                  <p:cNvSpPr txBox="1">
                    <a:spLocks noRot="1" noChangeAspect="1" noMove="1" noResize="1" noEditPoints="1" noAdjustHandles="1" noChangeArrowheads="1" noChangeShapeType="1" noTextEdit="1"/>
                  </p:cNvSpPr>
                  <p:nvPr/>
                </p:nvSpPr>
                <p:spPr>
                  <a:xfrm>
                    <a:off x="7302627" y="2514322"/>
                    <a:ext cx="434285" cy="276999"/>
                  </a:xfrm>
                  <a:prstGeom prst="rect">
                    <a:avLst/>
                  </a:prstGeom>
                  <a:blipFill rotWithShape="1">
                    <a:blip r:embed="rId13"/>
                  </a:blipFill>
                </p:spPr>
                <p:txBody>
                  <a:bodyPr/>
                  <a:lstStyle/>
                  <a:p>
                    <a:r>
                      <a:rPr lang="zh-CN" altLang="en-US">
                        <a:noFill/>
                      </a:rPr>
                      <a:t> </a:t>
                    </a:r>
                  </a:p>
                </p:txBody>
              </p:sp>
            </mc:Fallback>
          </mc:AlternateContent>
        </p:grpSp>
      </p:grpSp>
      <mc:AlternateContent xmlns:mc="http://schemas.openxmlformats.org/markup-compatibility/2006">
        <mc:Choice xmlns:a14="http://schemas.microsoft.com/office/drawing/2010/main" Requires="a14">
          <p:sp>
            <p:nvSpPr>
              <p:cNvPr id="24" name="矩形 23"/>
              <p:cNvSpPr/>
              <p:nvPr/>
            </p:nvSpPr>
            <p:spPr>
              <a:xfrm>
                <a:off x="-90138" y="83948"/>
                <a:ext cx="2739088" cy="70288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3600" b="1">
                          <a:solidFill>
                            <a:srgbClr val="0000FF"/>
                          </a:solidFill>
                          <a:latin typeface="Cambria Math" panose="02040503050406030204" pitchFamily="18" charset="0"/>
                        </a:rPr>
                        <m:t>平带</m:t>
                      </m:r>
                      <m:r>
                        <a:rPr lang="en-US" altLang="zh-CN" sz="3600" b="1">
                          <a:solidFill>
                            <a:srgbClr val="0000FF"/>
                          </a:solidFill>
                          <a:latin typeface="Cambria Math" panose="02040503050406030204" pitchFamily="18" charset="0"/>
                        </a:rPr>
                        <m:t> </m:t>
                      </m:r>
                      <m:sSub>
                        <m:sSubPr>
                          <m:ctrlPr>
                            <a:rPr lang="en-US" altLang="zh-CN" sz="3600" b="1" i="1" smtClean="0">
                              <a:solidFill>
                                <a:schemeClr val="tx1"/>
                              </a:solidFill>
                              <a:latin typeface="Cambria Math" panose="02040503050406030204" pitchFamily="18" charset="0"/>
                            </a:rPr>
                          </m:ctrlPr>
                        </m:sSubPr>
                        <m:e>
                          <m:r>
                            <a:rPr lang="en-US" altLang="zh-CN" sz="3600" b="1">
                              <a:solidFill>
                                <a:schemeClr val="tx1"/>
                              </a:solidFill>
                              <a:latin typeface="Cambria Math" panose="02040503050406030204" pitchFamily="18" charset="0"/>
                            </a:rPr>
                            <m:t>𝑉</m:t>
                          </m:r>
                        </m:e>
                        <m:sub>
                          <m:r>
                            <a:rPr lang="en-US" altLang="zh-CN" sz="3600" b="1">
                              <a:solidFill>
                                <a:schemeClr val="tx1"/>
                              </a:solidFill>
                              <a:latin typeface="Cambria Math" panose="02040503050406030204" pitchFamily="18" charset="0"/>
                            </a:rPr>
                            <m:t>𝑔</m:t>
                          </m:r>
                        </m:sub>
                      </m:sSub>
                      <m:r>
                        <a:rPr lang="en-US" altLang="zh-CN" sz="3600" b="1">
                          <a:solidFill>
                            <a:schemeClr val="tx1"/>
                          </a:solidFill>
                          <a:latin typeface="Cambria Math" panose="02040503050406030204" pitchFamily="18" charset="0"/>
                        </a:rPr>
                        <m:t>=</m:t>
                      </m:r>
                      <m:r>
                        <a:rPr lang="en-US" altLang="zh-CN" sz="3600" b="1">
                          <a:solidFill>
                            <a:schemeClr val="tx1"/>
                          </a:solidFill>
                          <a:latin typeface="Cambria Math" panose="02040503050406030204" pitchFamily="18" charset="0"/>
                        </a:rPr>
                        <m:t>0</m:t>
                      </m:r>
                    </m:oMath>
                  </m:oMathPara>
                </a14:m>
                <a:endParaRPr lang="zh-CN" altLang="en-US" sz="3600" b="1" dirty="0">
                  <a:solidFill>
                    <a:schemeClr val="tx1"/>
                  </a:solidFill>
                  <a:latin typeface="+mn-ea"/>
                </a:endParaRPr>
              </a:p>
            </p:txBody>
          </p:sp>
        </mc:Choice>
        <mc:Fallback>
          <p:sp>
            <p:nvSpPr>
              <p:cNvPr id="24" name="矩形 23"/>
              <p:cNvSpPr>
                <a:spLocks noRot="1" noChangeAspect="1" noMove="1" noResize="1" noEditPoints="1" noAdjustHandles="1" noChangeArrowheads="1" noChangeShapeType="1" noTextEdit="1"/>
              </p:cNvSpPr>
              <p:nvPr/>
            </p:nvSpPr>
            <p:spPr>
              <a:xfrm>
                <a:off x="-90138" y="83948"/>
                <a:ext cx="2739088" cy="702885"/>
              </a:xfrm>
              <a:prstGeom prst="rect">
                <a:avLst/>
              </a:prstGeom>
              <a:blipFill rotWithShape="1">
                <a:blip r:embed="rId14"/>
                <a:stretch>
                  <a:fillRect l="22" t="-18" r="13" b="10"/>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8BA50101-6AD2-4409-94D8-59F9F26FA9C4}" type="slidenum">
              <a:rPr lang="zh-CN" altLang="en-US">
                <a:latin typeface="Garamond" panose="02020404030301010803" pitchFamily="18" charset="0"/>
              </a:rPr>
            </a:fld>
            <a:endParaRPr lang="en-US" altLang="zh-CN" dirty="0">
              <a:latin typeface="Garamond" panose="02020404030301010803" pitchFamily="18" charset="0"/>
            </a:endParaRPr>
          </a:p>
        </p:txBody>
      </p:sp>
      <mc:AlternateContent xmlns:mc="http://schemas.openxmlformats.org/markup-compatibility/2006">
        <mc:Choice xmlns:a14="http://schemas.microsoft.com/office/drawing/2010/main" Requires="a14">
          <p:sp>
            <p:nvSpPr>
              <p:cNvPr id="41003" name="Text Box 43"/>
              <p:cNvSpPr txBox="1">
                <a:spLocks noChangeArrowheads="1"/>
              </p:cNvSpPr>
              <p:nvPr/>
            </p:nvSpPr>
            <p:spPr bwMode="auto">
              <a:xfrm>
                <a:off x="0" y="228"/>
                <a:ext cx="3901821"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3200" dirty="0">
                    <a:solidFill>
                      <a:schemeClr val="tx2"/>
                    </a:solidFill>
                    <a:latin typeface="Comic Sans MS" panose="030F0702030302020204" pitchFamily="66" charset="0"/>
                    <a:ea typeface="Dotum" panose="020B0600000101010101" pitchFamily="34" charset="-127"/>
                  </a:rPr>
                  <a:t> </a:t>
                </a:r>
                <a:r>
                  <a:rPr lang="zh-CN" altLang="en-US" sz="3200" b="1" dirty="0">
                    <a:solidFill>
                      <a:srgbClr val="0000FF"/>
                    </a:solidFill>
                    <a:latin typeface="+mn-ea"/>
                    <a:ea typeface="+mn-ea"/>
                  </a:rPr>
                  <a:t>耗尽</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𝑉</m:t>
                        </m:r>
                      </m:e>
                      <m:sub>
                        <m:r>
                          <a:rPr lang="en-US" altLang="zh-CN" sz="3200" i="1">
                            <a:latin typeface="Cambria Math" panose="02040503050406030204" pitchFamily="18" charset="0"/>
                            <a:cs typeface="Cambria Math" panose="02040503050406030204" pitchFamily="18" charset="0"/>
                          </a:rPr>
                          <m:t>𝐺</m:t>
                        </m:r>
                      </m:sub>
                    </m:sSub>
                    <m:r>
                      <a:rPr lang="en-US" altLang="zh-CN" sz="3200" i="1">
                        <a:latin typeface="Cambria Math" panose="02040503050406030204" pitchFamily="18" charset="0"/>
                      </a:rPr>
                      <m:t>&gt;</m:t>
                    </m:r>
                    <m:r>
                      <a:rPr lang="en-US" altLang="zh-CN" sz="3200" i="1">
                        <a:latin typeface="Cambria Math" panose="02040503050406030204" pitchFamily="18" charset="0"/>
                      </a:rPr>
                      <m:t>0</m:t>
                    </m:r>
                  </m:oMath>
                </a14:m>
                <a:endParaRPr lang="en-US" altLang="zh-CN" sz="3200" b="1" dirty="0">
                  <a:solidFill>
                    <a:srgbClr val="0000FF"/>
                  </a:solidFill>
                  <a:latin typeface="+mn-ea"/>
                  <a:ea typeface="+mn-ea"/>
                </a:endParaRPr>
              </a:p>
            </p:txBody>
          </p:sp>
        </mc:Choice>
        <mc:Fallback>
          <p:sp>
            <p:nvSpPr>
              <p:cNvPr id="41003" name="Text Box 43"/>
              <p:cNvSpPr txBox="1">
                <a:spLocks noRot="1" noChangeAspect="1" noMove="1" noResize="1" noEditPoints="1" noAdjustHandles="1" noChangeArrowheads="1" noChangeShapeType="1" noTextEdit="1"/>
              </p:cNvSpPr>
              <p:nvPr/>
            </p:nvSpPr>
            <p:spPr bwMode="auto">
              <a:xfrm>
                <a:off x="0" y="228"/>
                <a:ext cx="3901821" cy="583565"/>
              </a:xfrm>
              <a:prstGeom prst="rect">
                <a:avLst/>
              </a:prstGeom>
              <a:blipFill rotWithShape="1">
                <a:blip r:embed="rId1"/>
                <a:stretch>
                  <a:fillRect t="-39" r="10" b="3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8" name="组合 7"/>
          <p:cNvGrpSpPr/>
          <p:nvPr/>
        </p:nvGrpSpPr>
        <p:grpSpPr>
          <a:xfrm>
            <a:off x="7506930" y="350143"/>
            <a:ext cx="3980744" cy="2640798"/>
            <a:chOff x="6784256" y="1110391"/>
            <a:chExt cx="3980744" cy="2640798"/>
          </a:xfrm>
        </p:grpSpPr>
        <p:grpSp>
          <p:nvGrpSpPr>
            <p:cNvPr id="53" name="Group 33"/>
            <p:cNvGrpSpPr/>
            <p:nvPr/>
          </p:nvGrpSpPr>
          <p:grpSpPr bwMode="auto">
            <a:xfrm>
              <a:off x="7156617" y="1206922"/>
              <a:ext cx="3103997" cy="2000175"/>
              <a:chOff x="0" y="147"/>
              <a:chExt cx="1860" cy="1076"/>
            </a:xfrm>
          </p:grpSpPr>
          <p:sp>
            <p:nvSpPr>
              <p:cNvPr id="54" name="Line 34"/>
              <p:cNvSpPr>
                <a:spLocks noChangeShapeType="1"/>
              </p:cNvSpPr>
              <p:nvPr/>
            </p:nvSpPr>
            <p:spPr bwMode="auto">
              <a:xfrm>
                <a:off x="0" y="918"/>
                <a:ext cx="1860" cy="0"/>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anchor="ctr">
                <a:spAutoFit/>
              </a:bodyPr>
              <a:lstStyle/>
              <a:p>
                <a:endParaRPr lang="zh-CN" altLang="en-US" sz="2400"/>
              </a:p>
            </p:txBody>
          </p:sp>
          <p:sp>
            <p:nvSpPr>
              <p:cNvPr id="55" name="Line 35"/>
              <p:cNvSpPr>
                <a:spLocks noChangeShapeType="1"/>
              </p:cNvSpPr>
              <p:nvPr/>
            </p:nvSpPr>
            <p:spPr bwMode="auto">
              <a:xfrm flipV="1">
                <a:off x="1088" y="147"/>
                <a:ext cx="0" cy="771"/>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spAutoFit/>
              </a:bodyPr>
              <a:lstStyle/>
              <a:p>
                <a:endParaRPr lang="zh-CN" altLang="en-US" sz="2400"/>
              </a:p>
            </p:txBody>
          </p:sp>
          <p:sp>
            <p:nvSpPr>
              <p:cNvPr id="56" name="Rectangle 36"/>
              <p:cNvSpPr>
                <a:spLocks noChangeArrowheads="1"/>
              </p:cNvSpPr>
              <p:nvPr/>
            </p:nvSpPr>
            <p:spPr bwMode="auto">
              <a:xfrm>
                <a:off x="544" y="482"/>
                <a:ext cx="39" cy="432"/>
              </a:xfrm>
              <a:prstGeom prst="rect">
                <a:avLst/>
              </a:prstGeom>
              <a:solidFill>
                <a:srgbClr val="0070C0"/>
              </a:solidFill>
              <a:ln w="12700">
                <a:solidFill>
                  <a:schemeClr val="tx1"/>
                </a:solidFill>
                <a:miter lim="800000"/>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57" name="Rectangle 37"/>
              <p:cNvSpPr>
                <a:spLocks noChangeArrowheads="1"/>
              </p:cNvSpPr>
              <p:nvPr/>
            </p:nvSpPr>
            <p:spPr bwMode="auto">
              <a:xfrm>
                <a:off x="1083" y="922"/>
                <a:ext cx="369" cy="301"/>
              </a:xfrm>
              <a:prstGeom prst="rect">
                <a:avLst/>
              </a:prstGeom>
              <a:solidFill>
                <a:srgbClr val="92D050"/>
              </a:solidFill>
              <a:ln w="12700">
                <a:solidFill>
                  <a:schemeClr val="tx1"/>
                </a:solidFill>
                <a:miter lim="800000"/>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grpSp>
        <p:grpSp>
          <p:nvGrpSpPr>
            <p:cNvPr id="7" name="组合 6"/>
            <p:cNvGrpSpPr/>
            <p:nvPr/>
          </p:nvGrpSpPr>
          <p:grpSpPr>
            <a:xfrm>
              <a:off x="6784256" y="1110391"/>
              <a:ext cx="3980744" cy="2640798"/>
              <a:chOff x="6784256" y="1110391"/>
              <a:chExt cx="3980744" cy="2640798"/>
            </a:xfrm>
          </p:grpSpPr>
          <mc:AlternateContent xmlns:mc="http://schemas.openxmlformats.org/markup-compatibility/2006">
            <mc:Choice xmlns:a14="http://schemas.microsoft.com/office/drawing/2010/main" Requires="a14">
              <p:sp>
                <p:nvSpPr>
                  <p:cNvPr id="77" name="Text Box 8"/>
                  <p:cNvSpPr txBox="1">
                    <a:spLocks noChangeArrowheads="1"/>
                  </p:cNvSpPr>
                  <p:nvPr/>
                </p:nvSpPr>
                <p:spPr bwMode="auto">
                  <a:xfrm>
                    <a:off x="7486605" y="2632691"/>
                    <a:ext cx="11736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𝑜𝑥</m:t>
                              </m:r>
                            </m:sub>
                          </m:sSub>
                        </m:oMath>
                      </m:oMathPara>
                    </a14:m>
                    <a:endParaRPr lang="en-US" altLang="zh-CN" sz="2400" dirty="0">
                      <a:solidFill>
                        <a:schemeClr val="tx2"/>
                      </a:solidFill>
                      <a:latin typeface="Comic Sans MS" panose="030F0702030302020204" pitchFamily="66" charset="0"/>
                      <a:ea typeface="Dotum" panose="020B0600000101010101" pitchFamily="34" charset="-127"/>
                    </a:endParaRPr>
                  </a:p>
                </p:txBody>
              </p:sp>
            </mc:Choice>
            <mc:Fallback>
              <p:sp>
                <p:nvSpPr>
                  <p:cNvPr id="77" name="Text Box 8"/>
                  <p:cNvSpPr txBox="1">
                    <a:spLocks noRot="1" noChangeAspect="1" noMove="1" noResize="1" noEditPoints="1" noAdjustHandles="1" noChangeArrowheads="1" noChangeShapeType="1" noTextEdit="1"/>
                  </p:cNvSpPr>
                  <p:nvPr/>
                </p:nvSpPr>
                <p:spPr bwMode="auto">
                  <a:xfrm>
                    <a:off x="7486605" y="2632691"/>
                    <a:ext cx="1173616" cy="461665"/>
                  </a:xfrm>
                  <a:prstGeom prst="rect">
                    <a:avLst/>
                  </a:prstGeom>
                  <a:blipFill rotWithShape="1">
                    <a:blip r:embed="rId2"/>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8" name="Text Box 10"/>
              <p:cNvSpPr txBox="1">
                <a:spLocks noChangeArrowheads="1"/>
              </p:cNvSpPr>
              <p:nvPr/>
            </p:nvSpPr>
            <p:spPr bwMode="auto">
              <a:xfrm>
                <a:off x="6784256" y="1110391"/>
                <a:ext cx="217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 typeface="Wingdings" panose="05000000000000000000" pitchFamily="2" charset="2"/>
                  <a:buNone/>
                </a:pPr>
                <a:r>
                  <a:rPr lang="en-US" altLang="zh-CN" sz="2400" dirty="0">
                    <a:latin typeface="+mn-ea"/>
                    <a:ea typeface="+mn-ea"/>
                  </a:rPr>
                  <a:t>(b)</a:t>
                </a:r>
                <a:r>
                  <a:rPr lang="zh-CN" altLang="en-US" sz="2400" dirty="0">
                    <a:latin typeface="+mn-ea"/>
                    <a:ea typeface="+mn-ea"/>
                  </a:rPr>
                  <a:t>电荷分布</a:t>
                </a:r>
                <a:endParaRPr lang="en-US" altLang="zh-CN" sz="2400" dirty="0">
                  <a:latin typeface="+mn-ea"/>
                  <a:ea typeface="+mn-ea"/>
                </a:endParaRPr>
              </a:p>
            </p:txBody>
          </p:sp>
          <mc:AlternateContent xmlns:mc="http://schemas.openxmlformats.org/markup-compatibility/2006">
            <mc:Choice xmlns:a14="http://schemas.microsoft.com/office/drawing/2010/main" Requires="a14">
              <p:sp>
                <p:nvSpPr>
                  <p:cNvPr id="79" name="文本框 78"/>
                  <p:cNvSpPr txBox="1"/>
                  <p:nvPr/>
                </p:nvSpPr>
                <p:spPr>
                  <a:xfrm>
                    <a:off x="9149365" y="3381857"/>
                    <a:ext cx="1615635"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𝑄</m:t>
                              </m:r>
                            </m:e>
                            <m:sub>
                              <m:r>
                                <a:rPr lang="en-US" altLang="zh-CN" sz="2400" b="0" i="1" smtClean="0">
                                  <a:latin typeface="Cambria Math" panose="02040503050406030204" pitchFamily="18" charset="0"/>
                                </a:rPr>
                                <m:t>𝑆</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𝑞</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𝑁</m:t>
                              </m:r>
                            </m:e>
                            <m:sub>
                              <m:r>
                                <a:rPr lang="en-US" altLang="zh-CN" sz="2400" b="0" i="1" smtClean="0">
                                  <a:latin typeface="Cambria Math" panose="02040503050406030204" pitchFamily="18" charset="0"/>
                                </a:rPr>
                                <m:t>𝐴</m:t>
                              </m:r>
                            </m:sub>
                          </m:sSub>
                          <m:r>
                            <m:rPr>
                              <m:sty m:val="p"/>
                            </m:rPr>
                            <a:rPr lang="en-US" altLang="zh-CN" sz="2400" b="0" i="0" smtClean="0">
                              <a:latin typeface="Cambria Math" panose="02040503050406030204" pitchFamily="18" charset="0"/>
                            </a:rPr>
                            <m:t>W</m:t>
                          </m:r>
                        </m:oMath>
                      </m:oMathPara>
                    </a14:m>
                    <a:endParaRPr lang="zh-CN" altLang="en-US" sz="2400" dirty="0"/>
                  </a:p>
                </p:txBody>
              </p:sp>
            </mc:Choice>
            <mc:Fallback>
              <p:sp>
                <p:nvSpPr>
                  <p:cNvPr id="79" name="文本框 78"/>
                  <p:cNvSpPr txBox="1">
                    <a:spLocks noRot="1" noChangeAspect="1" noMove="1" noResize="1" noEditPoints="1" noAdjustHandles="1" noChangeArrowheads="1" noChangeShapeType="1" noTextEdit="1"/>
                  </p:cNvSpPr>
                  <p:nvPr/>
                </p:nvSpPr>
                <p:spPr>
                  <a:xfrm>
                    <a:off x="9149365" y="3381857"/>
                    <a:ext cx="1615635" cy="369332"/>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0" name="文本框 79"/>
                  <p:cNvSpPr txBox="1"/>
                  <p:nvPr/>
                </p:nvSpPr>
                <p:spPr>
                  <a:xfrm>
                    <a:off x="7572824" y="1710875"/>
                    <a:ext cx="48295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𝑄</m:t>
                              </m:r>
                            </m:e>
                            <m:sub>
                              <m:r>
                                <a:rPr lang="en-US" altLang="zh-CN" sz="2400" b="0" i="1" smtClean="0">
                                  <a:latin typeface="Cambria Math" panose="02040503050406030204" pitchFamily="18" charset="0"/>
                                </a:rPr>
                                <m:t>𝑀</m:t>
                              </m:r>
                            </m:sub>
                          </m:sSub>
                        </m:oMath>
                      </m:oMathPara>
                    </a14:m>
                    <a:endParaRPr lang="zh-CN" altLang="en-US" sz="2400" dirty="0"/>
                  </a:p>
                </p:txBody>
              </p:sp>
            </mc:Choice>
            <mc:Fallback>
              <p:sp>
                <p:nvSpPr>
                  <p:cNvPr id="80" name="文本框 79"/>
                  <p:cNvSpPr txBox="1">
                    <a:spLocks noRot="1" noChangeAspect="1" noMove="1" noResize="1" noEditPoints="1" noAdjustHandles="1" noChangeArrowheads="1" noChangeShapeType="1" noTextEdit="1"/>
                  </p:cNvSpPr>
                  <p:nvPr/>
                </p:nvSpPr>
                <p:spPr>
                  <a:xfrm>
                    <a:off x="7572824" y="1710875"/>
                    <a:ext cx="482953" cy="369332"/>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1" name="文本框 80"/>
                  <p:cNvSpPr txBox="1"/>
                  <p:nvPr/>
                </p:nvSpPr>
                <p:spPr>
                  <a:xfrm>
                    <a:off x="10268959" y="2570432"/>
                    <a:ext cx="24173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oMath>
                      </m:oMathPara>
                    </a14:m>
                    <a:endParaRPr lang="zh-CN" altLang="en-US" sz="2400" dirty="0"/>
                  </a:p>
                </p:txBody>
              </p:sp>
            </mc:Choice>
            <mc:Fallback>
              <p:sp>
                <p:nvSpPr>
                  <p:cNvPr id="81" name="文本框 80"/>
                  <p:cNvSpPr txBox="1">
                    <a:spLocks noRot="1" noChangeAspect="1" noMove="1" noResize="1" noEditPoints="1" noAdjustHandles="1" noChangeArrowheads="1" noChangeShapeType="1" noTextEdit="1"/>
                  </p:cNvSpPr>
                  <p:nvPr/>
                </p:nvSpPr>
                <p:spPr>
                  <a:xfrm>
                    <a:off x="10268959" y="2570432"/>
                    <a:ext cx="241733" cy="369332"/>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矩形 1"/>
                  <p:cNvSpPr/>
                  <p:nvPr/>
                </p:nvSpPr>
                <p:spPr>
                  <a:xfrm>
                    <a:off x="9284356" y="2235863"/>
                    <a:ext cx="537327"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rPr>
                            <m:t>W</m:t>
                          </m:r>
                        </m:oMath>
                      </m:oMathPara>
                    </a14:m>
                    <a:endParaRPr lang="zh-CN" altLang="en-US" sz="2400" dirty="0"/>
                  </a:p>
                </p:txBody>
              </p:sp>
            </mc:Choice>
            <mc:Fallback>
              <p:sp>
                <p:nvSpPr>
                  <p:cNvPr id="2" name="矩形 1"/>
                  <p:cNvSpPr>
                    <a:spLocks noRot="1" noChangeAspect="1" noMove="1" noResize="1" noEditPoints="1" noAdjustHandles="1" noChangeArrowheads="1" noChangeShapeType="1" noTextEdit="1"/>
                  </p:cNvSpPr>
                  <p:nvPr/>
                </p:nvSpPr>
                <p:spPr>
                  <a:xfrm>
                    <a:off x="9284356" y="2235863"/>
                    <a:ext cx="537327" cy="461665"/>
                  </a:xfrm>
                  <a:prstGeom prst="rect">
                    <a:avLst/>
                  </a:prstGeom>
                  <a:blipFill rotWithShape="1">
                    <a:blip r:embed="rId6"/>
                  </a:blipFill>
                </p:spPr>
                <p:txBody>
                  <a:bodyPr/>
                  <a:lstStyle/>
                  <a:p>
                    <a:r>
                      <a:rPr lang="zh-CN" altLang="en-US">
                        <a:noFill/>
                      </a:rPr>
                      <a:t> </a:t>
                    </a:r>
                  </a:p>
                </p:txBody>
              </p:sp>
            </mc:Fallback>
          </mc:AlternateContent>
        </p:grpSp>
      </p:grpSp>
      <p:grpSp>
        <p:nvGrpSpPr>
          <p:cNvPr id="9" name="组合 8"/>
          <p:cNvGrpSpPr/>
          <p:nvPr/>
        </p:nvGrpSpPr>
        <p:grpSpPr>
          <a:xfrm>
            <a:off x="2392926" y="1089127"/>
            <a:ext cx="4266299" cy="4515239"/>
            <a:chOff x="1343585" y="1401236"/>
            <a:chExt cx="4266299" cy="4515239"/>
          </a:xfrm>
        </p:grpSpPr>
        <p:grpSp>
          <p:nvGrpSpPr>
            <p:cNvPr id="6" name="组合 5"/>
            <p:cNvGrpSpPr/>
            <p:nvPr/>
          </p:nvGrpSpPr>
          <p:grpSpPr>
            <a:xfrm>
              <a:off x="1343585" y="1401236"/>
              <a:ext cx="4266299" cy="4515239"/>
              <a:chOff x="1264414" y="1380056"/>
              <a:chExt cx="4266299" cy="4515239"/>
            </a:xfrm>
          </p:grpSpPr>
          <p:sp>
            <p:nvSpPr>
              <p:cNvPr id="17416" name="Line 3"/>
              <p:cNvSpPr>
                <a:spLocks noChangeShapeType="1"/>
              </p:cNvSpPr>
              <p:nvPr/>
            </p:nvSpPr>
            <p:spPr bwMode="auto">
              <a:xfrm flipH="1">
                <a:off x="2291592" y="2499384"/>
                <a:ext cx="4320" cy="337085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square">
                <a:spAutoFit/>
              </a:bodyPr>
              <a:lstStyle/>
              <a:p>
                <a:endParaRPr lang="zh-CN" altLang="en-US" sz="2400"/>
              </a:p>
            </p:txBody>
          </p:sp>
          <p:sp>
            <p:nvSpPr>
              <p:cNvPr id="17417" name="Line 4"/>
              <p:cNvSpPr>
                <a:spLocks noChangeShapeType="1"/>
              </p:cNvSpPr>
              <p:nvPr/>
            </p:nvSpPr>
            <p:spPr bwMode="auto">
              <a:xfrm flipH="1">
                <a:off x="3032333" y="1495510"/>
                <a:ext cx="16736" cy="341070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square">
                <a:spAutoFit/>
              </a:bodyPr>
              <a:lstStyle/>
              <a:p>
                <a:endParaRPr lang="zh-CN" altLang="en-US" sz="2400"/>
              </a:p>
            </p:txBody>
          </p:sp>
          <p:sp>
            <p:nvSpPr>
              <p:cNvPr id="17418" name="Line 5"/>
              <p:cNvSpPr>
                <a:spLocks noChangeShapeType="1"/>
              </p:cNvSpPr>
              <p:nvPr/>
            </p:nvSpPr>
            <p:spPr bwMode="auto">
              <a:xfrm flipV="1">
                <a:off x="2287585" y="4891554"/>
                <a:ext cx="761484" cy="10037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sz="2400"/>
              </a:p>
            </p:txBody>
          </p:sp>
          <p:sp>
            <p:nvSpPr>
              <p:cNvPr id="17419" name="Line 6"/>
              <p:cNvSpPr>
                <a:spLocks noChangeShapeType="1"/>
              </p:cNvSpPr>
              <p:nvPr/>
            </p:nvSpPr>
            <p:spPr bwMode="auto">
              <a:xfrm flipV="1">
                <a:off x="2287585" y="1495508"/>
                <a:ext cx="761484" cy="1003739"/>
              </a:xfrm>
              <a:prstGeom prst="line">
                <a:avLst/>
              </a:prstGeom>
              <a:noFill/>
              <a:ln w="635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sz="2400"/>
              </a:p>
            </p:txBody>
          </p:sp>
          <p:sp>
            <p:nvSpPr>
              <p:cNvPr id="17420" name="Line 7"/>
              <p:cNvSpPr>
                <a:spLocks noChangeShapeType="1"/>
              </p:cNvSpPr>
              <p:nvPr/>
            </p:nvSpPr>
            <p:spPr bwMode="auto">
              <a:xfrm>
                <a:off x="1337302" y="3319941"/>
                <a:ext cx="950283" cy="0"/>
              </a:xfrm>
              <a:prstGeom prst="line">
                <a:avLst/>
              </a:prstGeom>
              <a:noFill/>
              <a:ln w="9525">
                <a:solidFill>
                  <a:schemeClr val="tx1"/>
                </a:solidFill>
                <a:prstDash val="solid"/>
                <a:round/>
              </a:ln>
              <a:extLst>
                <a:ext uri="{909E8E84-426E-40DD-AFC4-6F175D3DCCD1}">
                  <a14:hiddenFill xmlns:a14="http://schemas.microsoft.com/office/drawing/2010/main">
                    <a:noFill/>
                  </a14:hiddenFill>
                </a:ext>
              </a:extLst>
            </p:spPr>
            <p:txBody>
              <a:bodyPr>
                <a:spAutoFit/>
              </a:bodyPr>
              <a:lstStyle/>
              <a:p>
                <a:endParaRPr lang="zh-CN" altLang="en-US" sz="2400"/>
              </a:p>
            </p:txBody>
          </p:sp>
          <p:sp>
            <p:nvSpPr>
              <p:cNvPr id="17421" name="Line 8"/>
              <p:cNvSpPr>
                <a:spLocks noChangeShapeType="1"/>
              </p:cNvSpPr>
              <p:nvPr/>
            </p:nvSpPr>
            <p:spPr bwMode="auto">
              <a:xfrm>
                <a:off x="3049069" y="3319941"/>
                <a:ext cx="2427101" cy="0"/>
              </a:xfrm>
              <a:prstGeom prst="line">
                <a:avLst/>
              </a:prstGeom>
              <a:noFill/>
              <a:ln w="28575">
                <a:solidFill>
                  <a:schemeClr val="tx1"/>
                </a:solidFill>
                <a:prstDash val="dash"/>
                <a:round/>
              </a:ln>
              <a:extLst>
                <a:ext uri="{909E8E84-426E-40DD-AFC4-6F175D3DCCD1}">
                  <a14:hiddenFill xmlns:a14="http://schemas.microsoft.com/office/drawing/2010/main">
                    <a:noFill/>
                  </a14:hiddenFill>
                </a:ext>
              </a:extLst>
            </p:spPr>
            <p:txBody>
              <a:bodyPr>
                <a:spAutoFit/>
              </a:bodyPr>
              <a:lstStyle/>
              <a:p>
                <a:endParaRPr lang="zh-CN" altLang="en-US" sz="2400"/>
              </a:p>
            </p:txBody>
          </p:sp>
          <p:sp>
            <p:nvSpPr>
              <p:cNvPr id="17422" name="Line 9"/>
              <p:cNvSpPr>
                <a:spLocks noChangeShapeType="1"/>
              </p:cNvSpPr>
              <p:nvPr/>
            </p:nvSpPr>
            <p:spPr bwMode="auto">
              <a:xfrm>
                <a:off x="1337302" y="4597246"/>
                <a:ext cx="95028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sz="2400"/>
              </a:p>
            </p:txBody>
          </p:sp>
          <p:sp>
            <p:nvSpPr>
              <p:cNvPr id="17425" name="Line 12"/>
              <p:cNvSpPr>
                <a:spLocks noChangeShapeType="1"/>
              </p:cNvSpPr>
              <p:nvPr/>
            </p:nvSpPr>
            <p:spPr bwMode="auto">
              <a:xfrm flipV="1">
                <a:off x="1813493" y="3319942"/>
                <a:ext cx="0" cy="366094"/>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spAutoFit/>
              </a:bodyPr>
              <a:lstStyle/>
              <a:p>
                <a:endParaRPr lang="zh-CN" altLang="en-US" sz="2400"/>
              </a:p>
            </p:txBody>
          </p:sp>
          <p:sp>
            <p:nvSpPr>
              <p:cNvPr id="17426" name="Line 13"/>
              <p:cNvSpPr>
                <a:spLocks noChangeShapeType="1"/>
              </p:cNvSpPr>
              <p:nvPr/>
            </p:nvSpPr>
            <p:spPr bwMode="auto">
              <a:xfrm>
                <a:off x="1813493" y="4323682"/>
                <a:ext cx="0" cy="273564"/>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spAutoFit/>
              </a:bodyPr>
              <a:lstStyle/>
              <a:p>
                <a:endParaRPr lang="zh-CN" altLang="en-US" sz="2400"/>
              </a:p>
            </p:txBody>
          </p:sp>
          <p:sp>
            <p:nvSpPr>
              <p:cNvPr id="17428" name="未知"/>
              <p:cNvSpPr/>
              <p:nvPr/>
            </p:nvSpPr>
            <p:spPr bwMode="auto">
              <a:xfrm>
                <a:off x="3040678" y="2261236"/>
                <a:ext cx="2475349" cy="467976"/>
              </a:xfrm>
              <a:custGeom>
                <a:avLst/>
                <a:gdLst>
                  <a:gd name="T0" fmla="*/ 0 w 908"/>
                  <a:gd name="T1" fmla="*/ 499 h 499"/>
                  <a:gd name="T2" fmla="*/ 46 w 908"/>
                  <a:gd name="T3" fmla="*/ 363 h 499"/>
                  <a:gd name="T4" fmla="*/ 136 w 908"/>
                  <a:gd name="T5" fmla="*/ 227 h 499"/>
                  <a:gd name="T6" fmla="*/ 363 w 908"/>
                  <a:gd name="T7" fmla="*/ 91 h 499"/>
                  <a:gd name="T8" fmla="*/ 908 w 908"/>
                  <a:gd name="T9" fmla="*/ 0 h 499"/>
                  <a:gd name="T10" fmla="*/ 0 60000 65536"/>
                  <a:gd name="T11" fmla="*/ 0 60000 65536"/>
                  <a:gd name="T12" fmla="*/ 0 60000 65536"/>
                  <a:gd name="T13" fmla="*/ 0 60000 65536"/>
                  <a:gd name="T14" fmla="*/ 0 60000 65536"/>
                  <a:gd name="T15" fmla="*/ 0 w 908"/>
                  <a:gd name="T16" fmla="*/ 0 h 499"/>
                  <a:gd name="T17" fmla="*/ 908 w 908"/>
                  <a:gd name="T18" fmla="*/ 499 h 499"/>
                </a:gdLst>
                <a:ahLst/>
                <a:cxnLst>
                  <a:cxn ang="T10">
                    <a:pos x="T0" y="T1"/>
                  </a:cxn>
                  <a:cxn ang="T11">
                    <a:pos x="T2" y="T3"/>
                  </a:cxn>
                  <a:cxn ang="T12">
                    <a:pos x="T4" y="T5"/>
                  </a:cxn>
                  <a:cxn ang="T13">
                    <a:pos x="T6" y="T7"/>
                  </a:cxn>
                  <a:cxn ang="T14">
                    <a:pos x="T8" y="T9"/>
                  </a:cxn>
                </a:cxnLst>
                <a:rect l="T15" t="T16" r="T17" b="T18"/>
                <a:pathLst>
                  <a:path w="908" h="499">
                    <a:moveTo>
                      <a:pt x="0" y="499"/>
                    </a:moveTo>
                    <a:cubicBezTo>
                      <a:pt x="11" y="453"/>
                      <a:pt x="23" y="408"/>
                      <a:pt x="46" y="363"/>
                    </a:cubicBezTo>
                    <a:cubicBezTo>
                      <a:pt x="69" y="318"/>
                      <a:pt x="83" y="272"/>
                      <a:pt x="136" y="227"/>
                    </a:cubicBezTo>
                    <a:cubicBezTo>
                      <a:pt x="189" y="182"/>
                      <a:pt x="234" y="129"/>
                      <a:pt x="363" y="91"/>
                    </a:cubicBezTo>
                    <a:cubicBezTo>
                      <a:pt x="492" y="53"/>
                      <a:pt x="817" y="15"/>
                      <a:pt x="908" y="0"/>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7429" name="未知"/>
              <p:cNvSpPr/>
              <p:nvPr/>
            </p:nvSpPr>
            <p:spPr bwMode="auto">
              <a:xfrm>
                <a:off x="3040678" y="2840549"/>
                <a:ext cx="2475349" cy="467976"/>
              </a:xfrm>
              <a:custGeom>
                <a:avLst/>
                <a:gdLst>
                  <a:gd name="T0" fmla="*/ 0 w 908"/>
                  <a:gd name="T1" fmla="*/ 499 h 499"/>
                  <a:gd name="T2" fmla="*/ 46 w 908"/>
                  <a:gd name="T3" fmla="*/ 363 h 499"/>
                  <a:gd name="T4" fmla="*/ 136 w 908"/>
                  <a:gd name="T5" fmla="*/ 227 h 499"/>
                  <a:gd name="T6" fmla="*/ 363 w 908"/>
                  <a:gd name="T7" fmla="*/ 91 h 499"/>
                  <a:gd name="T8" fmla="*/ 908 w 908"/>
                  <a:gd name="T9" fmla="*/ 0 h 499"/>
                  <a:gd name="T10" fmla="*/ 0 60000 65536"/>
                  <a:gd name="T11" fmla="*/ 0 60000 65536"/>
                  <a:gd name="T12" fmla="*/ 0 60000 65536"/>
                  <a:gd name="T13" fmla="*/ 0 60000 65536"/>
                  <a:gd name="T14" fmla="*/ 0 60000 65536"/>
                  <a:gd name="T15" fmla="*/ 0 w 908"/>
                  <a:gd name="T16" fmla="*/ 0 h 499"/>
                  <a:gd name="T17" fmla="*/ 908 w 908"/>
                  <a:gd name="T18" fmla="*/ 499 h 499"/>
                </a:gdLst>
                <a:ahLst/>
                <a:cxnLst>
                  <a:cxn ang="T10">
                    <a:pos x="T0" y="T1"/>
                  </a:cxn>
                  <a:cxn ang="T11">
                    <a:pos x="T2" y="T3"/>
                  </a:cxn>
                  <a:cxn ang="T12">
                    <a:pos x="T4" y="T5"/>
                  </a:cxn>
                  <a:cxn ang="T13">
                    <a:pos x="T6" y="T7"/>
                  </a:cxn>
                  <a:cxn ang="T14">
                    <a:pos x="T8" y="T9"/>
                  </a:cxn>
                </a:cxnLst>
                <a:rect l="T15" t="T16" r="T17" b="T18"/>
                <a:pathLst>
                  <a:path w="908" h="499">
                    <a:moveTo>
                      <a:pt x="0" y="499"/>
                    </a:moveTo>
                    <a:cubicBezTo>
                      <a:pt x="11" y="453"/>
                      <a:pt x="23" y="408"/>
                      <a:pt x="46" y="363"/>
                    </a:cubicBezTo>
                    <a:cubicBezTo>
                      <a:pt x="69" y="318"/>
                      <a:pt x="83" y="272"/>
                      <a:pt x="136" y="227"/>
                    </a:cubicBezTo>
                    <a:cubicBezTo>
                      <a:pt x="189" y="182"/>
                      <a:pt x="234" y="129"/>
                      <a:pt x="363" y="91"/>
                    </a:cubicBezTo>
                    <a:cubicBezTo>
                      <a:pt x="492" y="53"/>
                      <a:pt x="817" y="15"/>
                      <a:pt x="908" y="0"/>
                    </a:cubicBezTo>
                  </a:path>
                </a:pathLst>
              </a:custGeom>
              <a:noFill/>
              <a:ln w="28575">
                <a:solidFill>
                  <a:srgbClr val="FF3399"/>
                </a:solidFill>
                <a:prstDash val="dash"/>
                <a:rou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p:sp>
            <p:nvSpPr>
              <p:cNvPr id="17430" name="未知"/>
              <p:cNvSpPr/>
              <p:nvPr/>
            </p:nvSpPr>
            <p:spPr bwMode="auto">
              <a:xfrm>
                <a:off x="3040679" y="3414834"/>
                <a:ext cx="2490034" cy="467976"/>
              </a:xfrm>
              <a:custGeom>
                <a:avLst/>
                <a:gdLst>
                  <a:gd name="T0" fmla="*/ 0 w 908"/>
                  <a:gd name="T1" fmla="*/ 499 h 499"/>
                  <a:gd name="T2" fmla="*/ 46 w 908"/>
                  <a:gd name="T3" fmla="*/ 363 h 499"/>
                  <a:gd name="T4" fmla="*/ 136 w 908"/>
                  <a:gd name="T5" fmla="*/ 227 h 499"/>
                  <a:gd name="T6" fmla="*/ 363 w 908"/>
                  <a:gd name="T7" fmla="*/ 91 h 499"/>
                  <a:gd name="T8" fmla="*/ 908 w 908"/>
                  <a:gd name="T9" fmla="*/ 0 h 499"/>
                  <a:gd name="T10" fmla="*/ 0 60000 65536"/>
                  <a:gd name="T11" fmla="*/ 0 60000 65536"/>
                  <a:gd name="T12" fmla="*/ 0 60000 65536"/>
                  <a:gd name="T13" fmla="*/ 0 60000 65536"/>
                  <a:gd name="T14" fmla="*/ 0 60000 65536"/>
                  <a:gd name="T15" fmla="*/ 0 w 908"/>
                  <a:gd name="T16" fmla="*/ 0 h 499"/>
                  <a:gd name="T17" fmla="*/ 908 w 908"/>
                  <a:gd name="T18" fmla="*/ 499 h 499"/>
                </a:gdLst>
                <a:ahLst/>
                <a:cxnLst>
                  <a:cxn ang="T10">
                    <a:pos x="T0" y="T1"/>
                  </a:cxn>
                  <a:cxn ang="T11">
                    <a:pos x="T2" y="T3"/>
                  </a:cxn>
                  <a:cxn ang="T12">
                    <a:pos x="T4" y="T5"/>
                  </a:cxn>
                  <a:cxn ang="T13">
                    <a:pos x="T6" y="T7"/>
                  </a:cxn>
                  <a:cxn ang="T14">
                    <a:pos x="T8" y="T9"/>
                  </a:cxn>
                </a:cxnLst>
                <a:rect l="T15" t="T16" r="T17" b="T18"/>
                <a:pathLst>
                  <a:path w="908" h="499">
                    <a:moveTo>
                      <a:pt x="0" y="499"/>
                    </a:moveTo>
                    <a:cubicBezTo>
                      <a:pt x="11" y="453"/>
                      <a:pt x="23" y="408"/>
                      <a:pt x="46" y="363"/>
                    </a:cubicBezTo>
                    <a:cubicBezTo>
                      <a:pt x="69" y="318"/>
                      <a:pt x="83" y="272"/>
                      <a:pt x="136" y="227"/>
                    </a:cubicBezTo>
                    <a:cubicBezTo>
                      <a:pt x="189" y="182"/>
                      <a:pt x="234" y="129"/>
                      <a:pt x="363" y="91"/>
                    </a:cubicBezTo>
                    <a:cubicBezTo>
                      <a:pt x="492" y="53"/>
                      <a:pt x="817" y="15"/>
                      <a:pt x="908" y="0"/>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p>
            </p:txBody>
          </p:sp>
          <mc:AlternateContent xmlns:mc="http://schemas.openxmlformats.org/markup-compatibility/2006">
            <mc:Choice xmlns:a14="http://schemas.microsoft.com/office/drawing/2010/main" Requires="a14">
              <p:sp>
                <p:nvSpPr>
                  <p:cNvPr id="74" name="文本框 73"/>
                  <p:cNvSpPr txBox="1"/>
                  <p:nvPr/>
                </p:nvSpPr>
                <p:spPr>
                  <a:xfrm>
                    <a:off x="1267731" y="4629219"/>
                    <a:ext cx="686150"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𝐹𝑀</m:t>
                              </m:r>
                            </m:sub>
                          </m:sSub>
                        </m:oMath>
                      </m:oMathPara>
                    </a14:m>
                    <a:endParaRPr lang="zh-CN" altLang="en-US" sz="2400" dirty="0">
                      <a:latin typeface="+mn-ea"/>
                    </a:endParaRPr>
                  </a:p>
                </p:txBody>
              </p:sp>
            </mc:Choice>
            <mc:Fallback>
              <p:sp>
                <p:nvSpPr>
                  <p:cNvPr id="74" name="文本框 73"/>
                  <p:cNvSpPr txBox="1">
                    <a:spLocks noRot="1" noChangeAspect="1" noMove="1" noResize="1" noEditPoints="1" noAdjustHandles="1" noChangeArrowheads="1" noChangeShapeType="1" noTextEdit="1"/>
                  </p:cNvSpPr>
                  <p:nvPr/>
                </p:nvSpPr>
                <p:spPr>
                  <a:xfrm>
                    <a:off x="1267731" y="4629219"/>
                    <a:ext cx="686150" cy="369332"/>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5" name="文本框 74"/>
                  <p:cNvSpPr txBox="1"/>
                  <p:nvPr/>
                </p:nvSpPr>
                <p:spPr>
                  <a:xfrm>
                    <a:off x="1264414" y="3733085"/>
                    <a:ext cx="956945" cy="3689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𝐺</m:t>
                              </m:r>
                            </m:sub>
                          </m:sSub>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oMath>
                      </m:oMathPara>
                    </a14:m>
                    <a:endParaRPr lang="zh-CN" altLang="en-US" sz="2400" dirty="0">
                      <a:latin typeface="+mn-ea"/>
                    </a:endParaRPr>
                  </a:p>
                </p:txBody>
              </p:sp>
            </mc:Choice>
            <mc:Fallback>
              <p:sp>
                <p:nvSpPr>
                  <p:cNvPr id="75" name="文本框 74"/>
                  <p:cNvSpPr txBox="1">
                    <a:spLocks noRot="1" noChangeAspect="1" noMove="1" noResize="1" noEditPoints="1" noAdjustHandles="1" noChangeArrowheads="1" noChangeShapeType="1" noTextEdit="1"/>
                  </p:cNvSpPr>
                  <p:nvPr/>
                </p:nvSpPr>
                <p:spPr>
                  <a:xfrm>
                    <a:off x="1264414" y="3733085"/>
                    <a:ext cx="956945" cy="368935"/>
                  </a:xfrm>
                  <a:prstGeom prst="rect">
                    <a:avLst/>
                  </a:prstGeom>
                  <a:blipFill rotWithShape="1">
                    <a:blip r:embed="rId8"/>
                  </a:blipFill>
                </p:spPr>
                <p:txBody>
                  <a:bodyPr/>
                  <a:lstStyle/>
                  <a:p>
                    <a:r>
                      <a:rPr lang="zh-CN" altLang="en-US">
                        <a:noFill/>
                      </a:rPr>
                      <a:t> </a:t>
                    </a:r>
                  </a:p>
                </p:txBody>
              </p:sp>
            </mc:Fallback>
          </mc:AlternateContent>
          <p:sp>
            <p:nvSpPr>
              <p:cNvPr id="76" name="文本框 75"/>
              <p:cNvSpPr txBox="1"/>
              <p:nvPr/>
            </p:nvSpPr>
            <p:spPr>
              <a:xfrm>
                <a:off x="3862300" y="1380056"/>
                <a:ext cx="1510350" cy="461665"/>
              </a:xfrm>
              <a:prstGeom prst="rect">
                <a:avLst/>
              </a:prstGeom>
              <a:noFill/>
            </p:spPr>
            <p:txBody>
              <a:bodyPr wrap="none" rtlCol="0">
                <a:spAutoFit/>
              </a:bodyPr>
              <a:lstStyle/>
              <a:p>
                <a:r>
                  <a:rPr lang="en-US" altLang="zh-CN" sz="2400" dirty="0"/>
                  <a:t>(a) </a:t>
                </a:r>
                <a:r>
                  <a:rPr lang="zh-CN" altLang="en-US" sz="2400" dirty="0"/>
                  <a:t>能带图</a:t>
                </a:r>
                <a:endParaRPr lang="zh-CN" altLang="en-US" sz="2400" dirty="0"/>
              </a:p>
            </p:txBody>
          </p:sp>
        </p:grpSp>
        <mc:AlternateContent xmlns:mc="http://schemas.openxmlformats.org/markup-compatibility/2006">
          <mc:Choice xmlns:a14="http://schemas.microsoft.com/office/drawing/2010/main" Requires="a14">
            <p:sp>
              <p:nvSpPr>
                <p:cNvPr id="48" name="矩形 47"/>
                <p:cNvSpPr/>
                <p:nvPr/>
              </p:nvSpPr>
              <p:spPr>
                <a:xfrm>
                  <a:off x="3530820" y="4147612"/>
                  <a:ext cx="2038891"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&lt;</m:t>
                            </m:r>
                            <m:r>
                              <a:rPr lang="en-US" altLang="zh-CN" sz="2400" i="1">
                                <a:latin typeface="Cambria Math" panose="02040503050406030204" pitchFamily="18" charset="0"/>
                              </a:rPr>
                              <m:t>𝑉</m:t>
                            </m:r>
                          </m:e>
                          <m:sub>
                            <m:r>
                              <a:rPr lang="en-US" altLang="zh-CN" sz="2400" i="1">
                                <a:latin typeface="Cambria Math" panose="02040503050406030204" pitchFamily="18" charset="0"/>
                              </a:rPr>
                              <m:t>𝑆</m:t>
                            </m:r>
                          </m:sub>
                        </m:sSub>
                        <m:r>
                          <a:rPr lang="en-US" altLang="zh-CN" sz="2400" b="0" i="1" smtClean="0">
                            <a:latin typeface="Cambria Math" panose="02040503050406030204" pitchFamily="18" charset="0"/>
                          </a:rPr>
                          <m:t>&lt;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𝜓</m:t>
                            </m:r>
                          </m:e>
                          <m:sub>
                            <m:r>
                              <a:rPr lang="en-US" altLang="zh-CN" sz="2400" b="0" i="1" smtClean="0">
                                <a:latin typeface="Cambria Math" panose="02040503050406030204" pitchFamily="18" charset="0"/>
                              </a:rPr>
                              <m:t>𝐹𝐵</m:t>
                            </m:r>
                          </m:sub>
                        </m:sSub>
                      </m:oMath>
                    </m:oMathPara>
                  </a14:m>
                  <a:endParaRPr lang="zh-CN" altLang="en-US" sz="2400" dirty="0"/>
                </a:p>
              </p:txBody>
            </p:sp>
          </mc:Choice>
          <mc:Fallback>
            <p:sp>
              <p:nvSpPr>
                <p:cNvPr id="48" name="矩形 47"/>
                <p:cNvSpPr>
                  <a:spLocks noRot="1" noChangeAspect="1" noMove="1" noResize="1" noEditPoints="1" noAdjustHandles="1" noChangeArrowheads="1" noChangeShapeType="1" noTextEdit="1"/>
                </p:cNvSpPr>
                <p:nvPr/>
              </p:nvSpPr>
              <p:spPr>
                <a:xfrm>
                  <a:off x="3530820" y="4147612"/>
                  <a:ext cx="2038891" cy="461665"/>
                </a:xfrm>
                <a:prstGeom prst="rect">
                  <a:avLst/>
                </a:prstGeom>
                <a:blipFill rotWithShape="1">
                  <a:blip r:embed="rId9"/>
                </a:blipFill>
              </p:spPr>
              <p:txBody>
                <a:bodyPr/>
                <a:lstStyle/>
                <a:p>
                  <a:r>
                    <a:rPr lang="zh-CN" altLang="en-US">
                      <a:noFill/>
                    </a:rPr>
                    <a:t> </a:t>
                  </a:r>
                </a:p>
              </p:txBody>
            </p:sp>
          </mc:Fallback>
        </mc:AlternateContent>
      </p:grpSp>
      <p:grpSp>
        <p:nvGrpSpPr>
          <p:cNvPr id="4" name="组合 3"/>
          <p:cNvGrpSpPr/>
          <p:nvPr/>
        </p:nvGrpSpPr>
        <p:grpSpPr>
          <a:xfrm>
            <a:off x="7619142" y="3459139"/>
            <a:ext cx="3682707" cy="2728449"/>
            <a:chOff x="6919645" y="4579794"/>
            <a:chExt cx="3682707" cy="2318201"/>
          </a:xfrm>
        </p:grpSpPr>
        <p:grpSp>
          <p:nvGrpSpPr>
            <p:cNvPr id="5" name="组合 4"/>
            <p:cNvGrpSpPr/>
            <p:nvPr/>
          </p:nvGrpSpPr>
          <p:grpSpPr>
            <a:xfrm>
              <a:off x="6919645" y="4579794"/>
              <a:ext cx="3682707" cy="2120700"/>
              <a:chOff x="6919645" y="4579794"/>
              <a:chExt cx="3682707" cy="2120700"/>
            </a:xfrm>
          </p:grpSpPr>
          <p:grpSp>
            <p:nvGrpSpPr>
              <p:cNvPr id="51" name="Group 24"/>
              <p:cNvGrpSpPr/>
              <p:nvPr/>
            </p:nvGrpSpPr>
            <p:grpSpPr bwMode="auto">
              <a:xfrm>
                <a:off x="6919645" y="4929829"/>
                <a:ext cx="3401340" cy="1575917"/>
                <a:chOff x="0" y="227"/>
                <a:chExt cx="1996" cy="862"/>
              </a:xfrm>
            </p:grpSpPr>
            <p:sp>
              <p:nvSpPr>
                <p:cNvPr id="63" name="Line 25"/>
                <p:cNvSpPr>
                  <a:spLocks noChangeShapeType="1"/>
                </p:cNvSpPr>
                <p:nvPr/>
              </p:nvSpPr>
              <p:spPr bwMode="auto">
                <a:xfrm>
                  <a:off x="0" y="1089"/>
                  <a:ext cx="1996" cy="0"/>
                </a:xfrm>
                <a:prstGeom prst="line">
                  <a:avLst/>
                </a:prstGeom>
                <a:noFill/>
                <a:ln w="9525">
                  <a:solidFill>
                    <a:schemeClr val="tx1"/>
                  </a:solidFill>
                  <a:round/>
                  <a:tailEnd type="triangle" w="med" len="lg"/>
                </a:ln>
                <a:extLst>
                  <a:ext uri="{909E8E84-426E-40DD-AFC4-6F175D3DCCD1}">
                    <a14:hiddenFill xmlns:a14="http://schemas.microsoft.com/office/drawing/2010/main">
                      <a:noFill/>
                    </a14:hiddenFill>
                  </a:ext>
                </a:extLst>
              </p:spPr>
              <p:txBody>
                <a:bodyPr anchor="ctr">
                  <a:spAutoFit/>
                </a:bodyPr>
                <a:lstStyle/>
                <a:p>
                  <a:endParaRPr lang="zh-CN" altLang="en-US" sz="2400"/>
                </a:p>
              </p:txBody>
            </p:sp>
            <p:sp>
              <p:nvSpPr>
                <p:cNvPr id="64" name="Line 26"/>
                <p:cNvSpPr>
                  <a:spLocks noChangeShapeType="1"/>
                </p:cNvSpPr>
                <p:nvPr/>
              </p:nvSpPr>
              <p:spPr bwMode="auto">
                <a:xfrm flipH="1" flipV="1">
                  <a:off x="1196" y="227"/>
                  <a:ext cx="5" cy="862"/>
                </a:xfrm>
                <a:prstGeom prst="line">
                  <a:avLst/>
                </a:prstGeom>
                <a:noFill/>
                <a:ln w="9525">
                  <a:solidFill>
                    <a:schemeClr val="tx1"/>
                  </a:solidFill>
                  <a:round/>
                  <a:tailEnd type="triangle" w="med" len="lg"/>
                </a:ln>
                <a:extLst>
                  <a:ext uri="{909E8E84-426E-40DD-AFC4-6F175D3DCCD1}">
                    <a14:hiddenFill xmlns:a14="http://schemas.microsoft.com/office/drawing/2010/main">
                      <a:noFill/>
                    </a14:hiddenFill>
                  </a:ext>
                </a:extLst>
              </p:spPr>
              <p:txBody>
                <a:bodyPr anchor="ctr">
                  <a:spAutoFit/>
                </a:bodyPr>
                <a:lstStyle/>
                <a:p>
                  <a:endParaRPr lang="zh-CN" altLang="en-US" sz="2400"/>
                </a:p>
              </p:txBody>
            </p:sp>
            <p:sp>
              <p:nvSpPr>
                <p:cNvPr id="65" name="Line 27"/>
                <p:cNvSpPr>
                  <a:spLocks noChangeShapeType="1"/>
                </p:cNvSpPr>
                <p:nvPr/>
              </p:nvSpPr>
              <p:spPr bwMode="auto">
                <a:xfrm>
                  <a:off x="635" y="499"/>
                  <a:ext cx="0" cy="59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nchor="ctr">
                  <a:spAutoFit/>
                </a:bodyPr>
                <a:lstStyle/>
                <a:p>
                  <a:endParaRPr lang="zh-CN" altLang="en-US" sz="2400"/>
                </a:p>
              </p:txBody>
            </p:sp>
            <p:sp>
              <p:nvSpPr>
                <p:cNvPr id="66" name="Line 28"/>
                <p:cNvSpPr>
                  <a:spLocks noChangeShapeType="1"/>
                </p:cNvSpPr>
                <p:nvPr/>
              </p:nvSpPr>
              <p:spPr bwMode="auto">
                <a:xfrm>
                  <a:off x="640" y="611"/>
                  <a:ext cx="561" cy="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square" anchor="ctr">
                  <a:spAutoFit/>
                </a:bodyPr>
                <a:lstStyle/>
                <a:p>
                  <a:endParaRPr lang="zh-CN" altLang="en-US" sz="2400"/>
                </a:p>
              </p:txBody>
            </p:sp>
            <p:sp>
              <p:nvSpPr>
                <p:cNvPr id="67" name="Line 29"/>
                <p:cNvSpPr>
                  <a:spLocks noChangeShapeType="1"/>
                </p:cNvSpPr>
                <p:nvPr/>
              </p:nvSpPr>
              <p:spPr bwMode="auto">
                <a:xfrm>
                  <a:off x="1196" y="681"/>
                  <a:ext cx="379" cy="39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square" anchor="ctr">
                  <a:spAutoFit/>
                </a:bodyPr>
                <a:lstStyle/>
                <a:p>
                  <a:endParaRPr lang="zh-CN" altLang="en-US" sz="2400"/>
                </a:p>
              </p:txBody>
            </p:sp>
          </p:grpSp>
          <p:sp>
            <p:nvSpPr>
              <p:cNvPr id="82" name="Text Box 17"/>
              <p:cNvSpPr txBox="1">
                <a:spLocks noChangeArrowheads="1"/>
              </p:cNvSpPr>
              <p:nvPr/>
            </p:nvSpPr>
            <p:spPr bwMode="auto">
              <a:xfrm>
                <a:off x="7057526" y="4579794"/>
                <a:ext cx="17615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 typeface="Wingdings" panose="05000000000000000000" pitchFamily="2" charset="2"/>
                  <a:buNone/>
                </a:pPr>
                <a:r>
                  <a:rPr lang="en-US" altLang="zh-CN" sz="2400" dirty="0">
                    <a:latin typeface="+mn-ea"/>
                    <a:ea typeface="+mn-ea"/>
                  </a:rPr>
                  <a:t>(c)</a:t>
                </a:r>
                <a:r>
                  <a:rPr lang="zh-CN" altLang="en-US" sz="2400" dirty="0">
                    <a:latin typeface="+mn-ea"/>
                    <a:ea typeface="+mn-ea"/>
                  </a:rPr>
                  <a:t>电场</a:t>
                </a:r>
                <a:endParaRPr lang="en-US" altLang="zh-CN" sz="2400" dirty="0">
                  <a:latin typeface="+mn-ea"/>
                  <a:ea typeface="+mn-ea"/>
                </a:endParaRPr>
              </a:p>
            </p:txBody>
          </p:sp>
          <mc:AlternateContent xmlns:mc="http://schemas.openxmlformats.org/markup-compatibility/2006">
            <mc:Choice xmlns:a14="http://schemas.microsoft.com/office/drawing/2010/main" Requires="a14">
              <p:sp>
                <p:nvSpPr>
                  <p:cNvPr id="83" name="文本框 82"/>
                  <p:cNvSpPr txBox="1"/>
                  <p:nvPr/>
                </p:nvSpPr>
                <p:spPr>
                  <a:xfrm>
                    <a:off x="9038840" y="4805016"/>
                    <a:ext cx="24525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pitchFamily="18" charset="0"/>
                            </a:rPr>
                            <m:t>E</m:t>
                          </m:r>
                        </m:oMath>
                      </m:oMathPara>
                    </a14:m>
                    <a:endParaRPr lang="zh-CN" altLang="en-US" sz="2400" dirty="0"/>
                  </a:p>
                </p:txBody>
              </p:sp>
            </mc:Choice>
            <mc:Fallback>
              <p:sp>
                <p:nvSpPr>
                  <p:cNvPr id="83" name="文本框 82"/>
                  <p:cNvSpPr txBox="1">
                    <a:spLocks noRot="1" noChangeAspect="1" noMove="1" noResize="1" noEditPoints="1" noAdjustHandles="1" noChangeArrowheads="1" noChangeShapeType="1" noTextEdit="1"/>
                  </p:cNvSpPr>
                  <p:nvPr/>
                </p:nvSpPr>
                <p:spPr>
                  <a:xfrm>
                    <a:off x="9038840" y="4805016"/>
                    <a:ext cx="245259" cy="369332"/>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4" name="文本框 83"/>
                  <p:cNvSpPr txBox="1"/>
                  <p:nvPr/>
                </p:nvSpPr>
                <p:spPr>
                  <a:xfrm>
                    <a:off x="10360619" y="6331162"/>
                    <a:ext cx="24173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oMath>
                      </m:oMathPara>
                    </a14:m>
                    <a:endParaRPr lang="zh-CN" altLang="en-US" sz="2400" dirty="0"/>
                  </a:p>
                </p:txBody>
              </p:sp>
            </mc:Choice>
            <mc:Fallback>
              <p:sp>
                <p:nvSpPr>
                  <p:cNvPr id="84" name="文本框 83"/>
                  <p:cNvSpPr txBox="1">
                    <a:spLocks noRot="1" noChangeAspect="1" noMove="1" noResize="1" noEditPoints="1" noAdjustHandles="1" noChangeArrowheads="1" noChangeShapeType="1" noTextEdit="1"/>
                  </p:cNvSpPr>
                  <p:nvPr/>
                </p:nvSpPr>
                <p:spPr>
                  <a:xfrm>
                    <a:off x="10360619" y="6331162"/>
                    <a:ext cx="241733" cy="369332"/>
                  </a:xfrm>
                  <a:prstGeom prst="rect">
                    <a:avLst/>
                  </a:prstGeom>
                  <a:blipFill rotWithShape="1">
                    <a:blip r:embed="rId11"/>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 name="矩形 2"/>
                <p:cNvSpPr/>
                <p:nvPr/>
              </p:nvSpPr>
              <p:spPr>
                <a:xfrm>
                  <a:off x="7751044" y="6505746"/>
                  <a:ext cx="655821" cy="39224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i="1">
                                <a:latin typeface="Cambria Math" panose="02040503050406030204" pitchFamily="18" charset="0"/>
                              </a:rPr>
                              <m:t>𝑜𝑥</m:t>
                            </m:r>
                          </m:sub>
                        </m:sSub>
                      </m:oMath>
                    </m:oMathPara>
                  </a14:m>
                  <a:endParaRPr lang="zh-CN" altLang="en-US" sz="2400" dirty="0"/>
                </a:p>
              </p:txBody>
            </p:sp>
          </mc:Choice>
          <mc:Fallback>
            <p:sp>
              <p:nvSpPr>
                <p:cNvPr id="3" name="矩形 2"/>
                <p:cNvSpPr>
                  <a:spLocks noRot="1" noChangeAspect="1" noMove="1" noResize="1" noEditPoints="1" noAdjustHandles="1" noChangeArrowheads="1" noChangeShapeType="1" noTextEdit="1"/>
                </p:cNvSpPr>
                <p:nvPr/>
              </p:nvSpPr>
              <p:spPr>
                <a:xfrm>
                  <a:off x="7751044" y="6505746"/>
                  <a:ext cx="655821" cy="392249"/>
                </a:xfrm>
                <a:prstGeom prst="rect">
                  <a:avLst/>
                </a:prstGeom>
                <a:blipFill rotWithShape="1">
                  <a:blip r:embed="rId12"/>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1" name="矩形 10"/>
              <p:cNvSpPr/>
              <p:nvPr/>
            </p:nvSpPr>
            <p:spPr>
              <a:xfrm>
                <a:off x="8839897" y="4207374"/>
                <a:ext cx="714298"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𝑜𝑥</m:t>
                          </m:r>
                        </m:sub>
                      </m:sSub>
                    </m:oMath>
                  </m:oMathPara>
                </a14:m>
                <a:endParaRPr lang="zh-CN" altLang="en-US" sz="2400" dirty="0"/>
              </a:p>
            </p:txBody>
          </p:sp>
        </mc:Choice>
        <mc:Fallback>
          <p:sp>
            <p:nvSpPr>
              <p:cNvPr id="11" name="矩形 10"/>
              <p:cNvSpPr>
                <a:spLocks noRot="1" noChangeAspect="1" noMove="1" noResize="1" noEditPoints="1" noAdjustHandles="1" noChangeArrowheads="1" noChangeShapeType="1" noTextEdit="1"/>
              </p:cNvSpPr>
              <p:nvPr/>
            </p:nvSpPr>
            <p:spPr>
              <a:xfrm>
                <a:off x="8839897" y="4207374"/>
                <a:ext cx="714298" cy="461665"/>
              </a:xfrm>
              <a:prstGeom prst="rect">
                <a:avLst/>
              </a:prstGeom>
              <a:blipFill rotWithShape="1">
                <a:blip r:embed="rId13"/>
                <a:stretch>
                  <a:fillRect l="-9" t="-108" r="87" b="11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矩形 57"/>
              <p:cNvSpPr/>
              <p:nvPr/>
            </p:nvSpPr>
            <p:spPr>
              <a:xfrm>
                <a:off x="10057857" y="4868146"/>
                <a:ext cx="468718"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𝑆</m:t>
                          </m:r>
                        </m:sub>
                      </m:sSub>
                    </m:oMath>
                  </m:oMathPara>
                </a14:m>
                <a:endParaRPr lang="zh-CN" altLang="en-US" dirty="0"/>
              </a:p>
            </p:txBody>
          </p:sp>
        </mc:Choice>
        <mc:Fallback>
          <p:sp>
            <p:nvSpPr>
              <p:cNvPr id="58" name="矩形 57"/>
              <p:cNvSpPr>
                <a:spLocks noRot="1" noChangeAspect="1" noMove="1" noResize="1" noEditPoints="1" noAdjustHandles="1" noChangeArrowheads="1" noChangeShapeType="1" noTextEdit="1"/>
              </p:cNvSpPr>
              <p:nvPr/>
            </p:nvSpPr>
            <p:spPr>
              <a:xfrm>
                <a:off x="10057857" y="4868146"/>
                <a:ext cx="468718" cy="369332"/>
              </a:xfrm>
              <a:prstGeom prst="rect">
                <a:avLst/>
              </a:prstGeom>
              <a:blipFill rotWithShape="1">
                <a:blip r:embed="rId14"/>
                <a:stretch>
                  <a:fillRect l="-20" t="-64" r="38" b="1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矩形 58"/>
              <p:cNvSpPr/>
              <p:nvPr/>
            </p:nvSpPr>
            <p:spPr>
              <a:xfrm>
                <a:off x="9474316" y="5770470"/>
                <a:ext cx="36580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0" smtClean="0">
                          <a:latin typeface="Cambria Math" panose="02040503050406030204" pitchFamily="18" charset="0"/>
                        </a:rPr>
                        <m:t>0</m:t>
                      </m:r>
                    </m:oMath>
                  </m:oMathPara>
                </a14:m>
                <a:endParaRPr lang="zh-CN" altLang="en-US" dirty="0"/>
              </a:p>
            </p:txBody>
          </p:sp>
        </mc:Choice>
        <mc:Fallback>
          <p:sp>
            <p:nvSpPr>
              <p:cNvPr id="59" name="矩形 58"/>
              <p:cNvSpPr>
                <a:spLocks noRot="1" noChangeAspect="1" noMove="1" noResize="1" noEditPoints="1" noAdjustHandles="1" noChangeArrowheads="1" noChangeShapeType="1" noTextEdit="1"/>
              </p:cNvSpPr>
              <p:nvPr/>
            </p:nvSpPr>
            <p:spPr>
              <a:xfrm>
                <a:off x="9474316" y="5770470"/>
                <a:ext cx="365806" cy="369332"/>
              </a:xfrm>
              <a:prstGeom prst="rect">
                <a:avLst/>
              </a:prstGeom>
              <a:blipFill rotWithShape="1">
                <a:blip r:embed="rId15"/>
                <a:stretch>
                  <a:fillRect l="-32" t="-61" r="44" b="168"/>
                </a:stretch>
              </a:blipFill>
            </p:spPr>
            <p:txBody>
              <a:bodyPr/>
              <a:lstStyle/>
              <a:p>
                <a:r>
                  <a:rPr lang="zh-CN" altLang="en-US">
                    <a:noFill/>
                  </a:rPr>
                  <a:t> </a:t>
                </a:r>
              </a:p>
            </p:txBody>
          </p:sp>
        </mc:Fallback>
      </mc:AlternateContent>
      <p:pic>
        <p:nvPicPr>
          <p:cNvPr id="12" name="图片 11"/>
          <p:cNvPicPr>
            <a:picLocks noChangeAspect="1"/>
          </p:cNvPicPr>
          <p:nvPr/>
        </p:nvPicPr>
        <p:blipFill>
          <a:blip r:embed="rId16"/>
          <a:stretch>
            <a:fillRect/>
          </a:stretch>
        </p:blipFill>
        <p:spPr>
          <a:xfrm>
            <a:off x="123365" y="1220165"/>
            <a:ext cx="1658314" cy="3807479"/>
          </a:xfrm>
          <a:prstGeom prst="rect">
            <a:avLst/>
          </a:prstGeom>
        </p:spPr>
      </p:pic>
      <mc:AlternateContent xmlns:mc="http://schemas.openxmlformats.org/markup-compatibility/2006">
        <mc:Choice xmlns:a14="http://schemas.microsoft.com/office/drawing/2010/main" Requires="a14">
          <p:sp>
            <p:nvSpPr>
              <p:cNvPr id="60" name="矩形 59"/>
              <p:cNvSpPr/>
              <p:nvPr/>
            </p:nvSpPr>
            <p:spPr>
              <a:xfrm>
                <a:off x="6172546" y="2580655"/>
                <a:ext cx="63312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𝜓</m:t>
                          </m:r>
                        </m:e>
                        <m:sub>
                          <m:r>
                            <a:rPr lang="en-US" altLang="zh-CN" i="1">
                              <a:latin typeface="Cambria Math" panose="02040503050406030204" pitchFamily="18" charset="0"/>
                            </a:rPr>
                            <m:t>𝐹𝐵</m:t>
                          </m:r>
                        </m:sub>
                      </m:sSub>
                    </m:oMath>
                  </m:oMathPara>
                </a14:m>
                <a:endParaRPr lang="zh-CN" altLang="en-US" dirty="0"/>
              </a:p>
            </p:txBody>
          </p:sp>
        </mc:Choice>
        <mc:Fallback>
          <p:sp>
            <p:nvSpPr>
              <p:cNvPr id="60" name="矩形 59"/>
              <p:cNvSpPr>
                <a:spLocks noRot="1" noChangeAspect="1" noMove="1" noResize="1" noEditPoints="1" noAdjustHandles="1" noChangeArrowheads="1" noChangeShapeType="1" noTextEdit="1"/>
              </p:cNvSpPr>
              <p:nvPr/>
            </p:nvSpPr>
            <p:spPr>
              <a:xfrm>
                <a:off x="6172546" y="2580655"/>
                <a:ext cx="633122" cy="369332"/>
              </a:xfrm>
              <a:prstGeom prst="rect">
                <a:avLst/>
              </a:prstGeom>
              <a:blipFill rotWithShape="1">
                <a:blip r:embed="rId17"/>
                <a:stretch>
                  <a:fillRect l="-55" t="-4" r="59" b="112"/>
                </a:stretch>
              </a:blipFill>
            </p:spPr>
            <p:txBody>
              <a:bodyPr/>
              <a:lstStyle/>
              <a:p>
                <a:r>
                  <a:rPr lang="zh-CN" altLang="en-US">
                    <a:noFill/>
                  </a:rPr>
                  <a:t> </a:t>
                </a:r>
              </a:p>
            </p:txBody>
          </p:sp>
        </mc:Fallback>
      </mc:AlternateContent>
      <p:cxnSp>
        <p:nvCxnSpPr>
          <p:cNvPr id="61" name="直接箭头连接符 60"/>
          <p:cNvCxnSpPr/>
          <p:nvPr/>
        </p:nvCxnSpPr>
        <p:spPr>
          <a:xfrm>
            <a:off x="6489107" y="2396534"/>
            <a:ext cx="0" cy="1902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V="1">
            <a:off x="6489107" y="2999360"/>
            <a:ext cx="0" cy="1196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8" name="矩形 67"/>
              <p:cNvSpPr/>
              <p:nvPr/>
            </p:nvSpPr>
            <p:spPr>
              <a:xfrm>
                <a:off x="10059846" y="5733262"/>
                <a:ext cx="537327"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rPr>
                        <m:t>W</m:t>
                      </m:r>
                    </m:oMath>
                  </m:oMathPara>
                </a14:m>
                <a:endParaRPr lang="zh-CN" altLang="en-US" sz="2400" dirty="0"/>
              </a:p>
            </p:txBody>
          </p:sp>
        </mc:Choice>
        <mc:Fallback>
          <p:sp>
            <p:nvSpPr>
              <p:cNvPr id="68" name="矩形 67"/>
              <p:cNvSpPr>
                <a:spLocks noRot="1" noChangeAspect="1" noMove="1" noResize="1" noEditPoints="1" noAdjustHandles="1" noChangeArrowheads="1" noChangeShapeType="1" noTextEdit="1"/>
              </p:cNvSpPr>
              <p:nvPr/>
            </p:nvSpPr>
            <p:spPr>
              <a:xfrm>
                <a:off x="10059846" y="5733262"/>
                <a:ext cx="537327" cy="461665"/>
              </a:xfrm>
              <a:prstGeom prst="rect">
                <a:avLst/>
              </a:prstGeom>
              <a:blipFill rotWithShape="1">
                <a:blip r:embed="rId6"/>
                <a:stretch>
                  <a:fillRect l="-33" t="-104" r="55" b="109"/>
                </a:stretch>
              </a:blipFill>
            </p:spPr>
            <p:txBody>
              <a:bodyPr/>
              <a:lstStyle/>
              <a:p>
                <a:r>
                  <a:rPr lang="zh-CN" altLang="en-US">
                    <a:noFill/>
                  </a:rPr>
                  <a:t> </a:t>
                </a:r>
              </a:p>
            </p:txBody>
          </p:sp>
        </mc:Fallback>
      </mc:AlternateContent>
      <p:cxnSp>
        <p:nvCxnSpPr>
          <p:cNvPr id="13" name="直接连接符 12"/>
          <p:cNvCxnSpPr/>
          <p:nvPr/>
        </p:nvCxnSpPr>
        <p:spPr>
          <a:xfrm>
            <a:off x="4183380" y="3602990"/>
            <a:ext cx="13138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5318125" y="3214370"/>
            <a:ext cx="0" cy="38862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本框 14"/>
              <p:cNvSpPr txBox="1"/>
              <p:nvPr/>
            </p:nvSpPr>
            <p:spPr>
              <a:xfrm>
                <a:off x="5475605" y="3244850"/>
                <a:ext cx="1129030"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0</m:t>
                          </m:r>
                          <m:r>
                            <a:rPr lang="en-US" altLang="zh-CN" b="0" i="1" smtClean="0">
                              <a:solidFill>
                                <a:srgbClr val="FF0000"/>
                              </a:solidFill>
                              <a:latin typeface="Cambria Math" panose="02040503050406030204" pitchFamily="18" charset="0"/>
                            </a:rPr>
                            <m:t>&lt;</m:t>
                          </m:r>
                          <m:r>
                            <a:rPr lang="en-US" altLang="zh-CN" i="1">
                              <a:solidFill>
                                <a:srgbClr val="FF0000"/>
                              </a:solidFill>
                              <a:latin typeface="Cambria Math" panose="02040503050406030204" pitchFamily="18" charset="0"/>
                            </a:rPr>
                            <m:t>𝑉</m:t>
                          </m:r>
                        </m:e>
                        <m:sub>
                          <m:r>
                            <a:rPr lang="en-US" altLang="zh-CN" i="1">
                              <a:solidFill>
                                <a:srgbClr val="FF0000"/>
                              </a:solidFill>
                              <a:latin typeface="Cambria Math" panose="02040503050406030204" pitchFamily="18" charset="0"/>
                            </a:rPr>
                            <m:t>𝑆</m:t>
                          </m:r>
                        </m:sub>
                      </m:sSub>
                    </m:oMath>
                  </m:oMathPara>
                </a14:m>
                <a:endParaRPr lang="en-US" altLang="zh-CN" i="1">
                  <a:solidFill>
                    <a:srgbClr val="FF0000"/>
                  </a:solidFill>
                  <a:latin typeface="Cambria Math" panose="02040503050406030204" pitchFamily="18" charset="0"/>
                  <a:cs typeface="Cambria Math" panose="02040503050406030204" pitchFamily="18"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5475605" y="3244850"/>
                <a:ext cx="1129030" cy="368300"/>
              </a:xfrm>
              <a:prstGeom prst="rect">
                <a:avLst/>
              </a:prstGeom>
              <a:blipFill rotWithShape="1">
                <a:blip r:embed="rId18"/>
                <a:stretch>
                  <a:fillRect/>
                </a:stretch>
              </a:blipFill>
            </p:spPr>
            <p:txBody>
              <a:bodyPr/>
              <a:lstStyle/>
              <a:p>
                <a:r>
                  <a:rPr lang="zh-CN" altLang="en-US">
                    <a:noFill/>
                  </a:rPr>
                  <a:t> </a:t>
                </a:r>
              </a:p>
            </p:txBody>
          </p:sp>
        </mc:Fallback>
      </mc:AlternateContent>
      <p:cxnSp>
        <p:nvCxnSpPr>
          <p:cNvPr id="16" name="直接连接符 15"/>
          <p:cNvCxnSpPr>
            <a:stCxn id="17419" idx="0"/>
          </p:cNvCxnSpPr>
          <p:nvPr/>
        </p:nvCxnSpPr>
        <p:spPr>
          <a:xfrm flipH="1" flipV="1">
            <a:off x="2093595" y="2199005"/>
            <a:ext cx="1322705" cy="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2242820" y="1184275"/>
            <a:ext cx="1931035" cy="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2292350" y="1184275"/>
            <a:ext cx="20320" cy="101473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文本框 18"/>
              <p:cNvSpPr txBox="1"/>
              <p:nvPr/>
            </p:nvSpPr>
            <p:spPr>
              <a:xfrm>
                <a:off x="2465705" y="1504315"/>
                <a:ext cx="1129030" cy="36830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𝑉</m:t>
                          </m:r>
                        </m:e>
                        <m:sub>
                          <m:r>
                            <a:rPr lang="en-US" altLang="zh-CN" i="1">
                              <a:solidFill>
                                <a:srgbClr val="FF0000"/>
                              </a:solidFill>
                              <a:latin typeface="Cambria Math" panose="02040503050406030204" pitchFamily="18" charset="0"/>
                            </a:rPr>
                            <m:t>𝑂𝑋</m:t>
                          </m:r>
                        </m:sub>
                      </m:sSub>
                    </m:oMath>
                  </m:oMathPara>
                </a14:m>
                <a:endParaRPr lang="en-US" altLang="zh-CN" i="1">
                  <a:solidFill>
                    <a:srgbClr val="FF0000"/>
                  </a:solidFill>
                  <a:latin typeface="Cambria Math" panose="02040503050406030204" pitchFamily="18" charset="0"/>
                  <a:cs typeface="Cambria Math" panose="02040503050406030204" pitchFamily="18" charset="0"/>
                </a:endParaRPr>
              </a:p>
            </p:txBody>
          </p:sp>
        </mc:Choice>
        <mc:Fallback>
          <p:sp>
            <p:nvSpPr>
              <p:cNvPr id="19" name="文本框 18"/>
              <p:cNvSpPr txBox="1">
                <a:spLocks noRot="1" noChangeAspect="1" noMove="1" noResize="1" noEditPoints="1" noAdjustHandles="1" noChangeArrowheads="1" noChangeShapeType="1" noTextEdit="1"/>
              </p:cNvSpPr>
              <p:nvPr/>
            </p:nvSpPr>
            <p:spPr>
              <a:xfrm>
                <a:off x="2465705" y="1504315"/>
                <a:ext cx="1129030" cy="368300"/>
              </a:xfrm>
              <a:prstGeom prst="rect">
                <a:avLst/>
              </a:prstGeom>
              <a:blipFill rotWithShape="1">
                <a:blip r:embed="rId1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p:cNvSpPr txBox="1"/>
              <p:nvPr/>
            </p:nvSpPr>
            <p:spPr>
              <a:xfrm>
                <a:off x="2646680" y="6139815"/>
                <a:ext cx="2465070" cy="52197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sz="2800" b="1" i="1" smtClean="0">
                              <a:solidFill>
                                <a:srgbClr val="FF0000"/>
                              </a:solidFill>
                              <a:latin typeface="Cambria Math" panose="02040503050406030204" pitchFamily="18" charset="0"/>
                            </a:rPr>
                          </m:ctrlPr>
                        </m:sSubPr>
                        <m:e>
                          <m:sSub>
                            <m:sSubPr>
                              <m:ctrlPr>
                                <a:rPr lang="en-US" altLang="zh-CN" sz="2800" b="1" i="1" smtClean="0">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𝑽</m:t>
                              </m:r>
                            </m:e>
                            <m:sub>
                              <m:r>
                                <a:rPr lang="en-US" altLang="zh-CN" sz="2800" b="1" i="1">
                                  <a:solidFill>
                                    <a:srgbClr val="FF0000"/>
                                  </a:solidFill>
                                  <a:latin typeface="Cambria Math" panose="02040503050406030204" pitchFamily="18" charset="0"/>
                                </a:rPr>
                                <m:t>𝑮</m:t>
                              </m:r>
                            </m:sub>
                          </m:sSub>
                          <m:r>
                            <a:rPr lang="en-US" altLang="zh-CN" sz="2800" b="1" i="1">
                              <a:solidFill>
                                <a:srgbClr val="FF0000"/>
                              </a:solidFill>
                              <a:latin typeface="Cambria Math" panose="02040503050406030204" pitchFamily="18" charset="0"/>
                            </a:rPr>
                            <m:t>=</m:t>
                          </m:r>
                          <m:r>
                            <a:rPr lang="en-US" altLang="zh-CN" sz="2800" b="1" i="1">
                              <a:solidFill>
                                <a:srgbClr val="FF0000"/>
                              </a:solidFill>
                              <a:latin typeface="Cambria Math" panose="02040503050406030204" pitchFamily="18" charset="0"/>
                            </a:rPr>
                            <m:t>𝑽</m:t>
                          </m:r>
                        </m:e>
                        <m:sub>
                          <m:r>
                            <a:rPr lang="en-US" altLang="zh-CN" sz="2800" b="1" i="1">
                              <a:solidFill>
                                <a:srgbClr val="FF0000"/>
                              </a:solidFill>
                              <a:latin typeface="Cambria Math" panose="02040503050406030204" pitchFamily="18" charset="0"/>
                            </a:rPr>
                            <m:t>𝑶𝑿</m:t>
                          </m:r>
                        </m:sub>
                      </m:sSub>
                      <m:r>
                        <a:rPr lang="en-US" altLang="zh-CN" sz="2800" b="1" i="1">
                          <a:solidFill>
                            <a:srgbClr val="FF0000"/>
                          </a:solidFill>
                          <a:latin typeface="Cambria Math" panose="02040503050406030204" pitchFamily="18" charset="0"/>
                        </a:rPr>
                        <m:t>+</m:t>
                      </m:r>
                      <m:sSub>
                        <m:sSubPr>
                          <m:ctrlPr>
                            <a:rPr lang="en-US" altLang="zh-CN" sz="2800" b="1" i="1" smtClean="0">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𝑽</m:t>
                          </m:r>
                        </m:e>
                        <m:sub>
                          <m:r>
                            <a:rPr lang="en-US" altLang="zh-CN" sz="2800" b="1" i="1">
                              <a:solidFill>
                                <a:srgbClr val="FF0000"/>
                              </a:solidFill>
                              <a:latin typeface="Cambria Math" panose="02040503050406030204" pitchFamily="18" charset="0"/>
                            </a:rPr>
                            <m:t>𝑮</m:t>
                          </m:r>
                        </m:sub>
                      </m:sSub>
                    </m:oMath>
                  </m:oMathPara>
                </a14:m>
                <a:endParaRPr lang="zh-CN" altLang="en-US" sz="2800" b="1"/>
              </a:p>
            </p:txBody>
          </p:sp>
        </mc:Choice>
        <mc:Fallback>
          <p:sp>
            <p:nvSpPr>
              <p:cNvPr id="20" name="文本框 19"/>
              <p:cNvSpPr txBox="1">
                <a:spLocks noRot="1" noChangeAspect="1" noMove="1" noResize="1" noEditPoints="1" noAdjustHandles="1" noChangeArrowheads="1" noChangeShapeType="1" noTextEdit="1"/>
              </p:cNvSpPr>
              <p:nvPr/>
            </p:nvSpPr>
            <p:spPr>
              <a:xfrm>
                <a:off x="2646680" y="6139815"/>
                <a:ext cx="2465070" cy="521970"/>
              </a:xfrm>
              <a:prstGeom prst="rect">
                <a:avLst/>
              </a:prstGeom>
              <a:blipFill rotWithShape="1">
                <a:blip r:embed="rId20"/>
                <a:stretch>
                  <a:fillRect r="-1623"/>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C2054B48-68A1-4391-9E13-2BD15E3594B7}" type="slidenum">
              <a:rPr lang="zh-CN" altLang="en-US">
                <a:latin typeface="Garamond" panose="02020404030301010803" pitchFamily="18" charset="0"/>
              </a:rPr>
            </a:fld>
            <a:endParaRPr lang="en-US" altLang="zh-CN">
              <a:latin typeface="Garamond" panose="02020404030301010803" pitchFamily="18" charset="0"/>
            </a:endParaRPr>
          </a:p>
        </p:txBody>
      </p:sp>
      <p:grpSp>
        <p:nvGrpSpPr>
          <p:cNvPr id="5" name="组合 4"/>
          <p:cNvGrpSpPr/>
          <p:nvPr/>
        </p:nvGrpSpPr>
        <p:grpSpPr>
          <a:xfrm>
            <a:off x="1989328" y="88602"/>
            <a:ext cx="4576568" cy="5705875"/>
            <a:chOff x="1032838" y="276533"/>
            <a:chExt cx="4576568" cy="5705875"/>
          </a:xfrm>
        </p:grpSpPr>
        <p:sp>
          <p:nvSpPr>
            <p:cNvPr id="41986" name="Text Box 2"/>
            <p:cNvSpPr txBox="1">
              <a:spLocks noChangeArrowheads="1"/>
            </p:cNvSpPr>
            <p:nvPr/>
          </p:nvSpPr>
          <p:spPr bwMode="auto">
            <a:xfrm>
              <a:off x="1156464" y="1068727"/>
              <a:ext cx="10455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 typeface="Wingdings" panose="05000000000000000000" pitchFamily="2" charset="2"/>
                <a:buNone/>
              </a:pPr>
              <a:endParaRPr lang="en-US" altLang="zh-CN" dirty="0">
                <a:latin typeface="+mn-ea"/>
                <a:ea typeface="+mn-ea"/>
              </a:endParaRPr>
            </a:p>
          </p:txBody>
        </p:sp>
        <p:sp>
          <p:nvSpPr>
            <p:cNvPr id="18438" name="Line 3"/>
            <p:cNvSpPr>
              <a:spLocks noChangeShapeType="1"/>
            </p:cNvSpPr>
            <p:nvPr/>
          </p:nvSpPr>
          <p:spPr bwMode="auto">
            <a:xfrm>
              <a:off x="2011884" y="1949443"/>
              <a:ext cx="2056" cy="403296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39" name="Line 4"/>
            <p:cNvSpPr>
              <a:spLocks noChangeShapeType="1"/>
            </p:cNvSpPr>
            <p:nvPr/>
          </p:nvSpPr>
          <p:spPr bwMode="auto">
            <a:xfrm>
              <a:off x="2766757" y="1290268"/>
              <a:ext cx="2054" cy="403296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40" name="Line 5"/>
            <p:cNvSpPr>
              <a:spLocks noChangeShapeType="1"/>
            </p:cNvSpPr>
            <p:nvPr/>
          </p:nvSpPr>
          <p:spPr bwMode="auto">
            <a:xfrm flipV="1">
              <a:off x="2024911" y="5299944"/>
              <a:ext cx="745956" cy="68246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18441" name="Line 6"/>
            <p:cNvSpPr>
              <a:spLocks noChangeShapeType="1"/>
            </p:cNvSpPr>
            <p:nvPr/>
          </p:nvSpPr>
          <p:spPr bwMode="auto">
            <a:xfrm flipV="1">
              <a:off x="2011884" y="1266979"/>
              <a:ext cx="758983" cy="70285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18442" name="Line 7"/>
            <p:cNvSpPr>
              <a:spLocks noChangeShapeType="1"/>
            </p:cNvSpPr>
            <p:nvPr/>
          </p:nvSpPr>
          <p:spPr bwMode="auto">
            <a:xfrm>
              <a:off x="1094009" y="3187138"/>
              <a:ext cx="930902" cy="2116"/>
            </a:xfrm>
            <a:prstGeom prst="line">
              <a:avLst/>
            </a:prstGeom>
            <a:noFill/>
            <a:ln w="6350">
              <a:solidFill>
                <a:schemeClr val="tx1"/>
              </a:solidFill>
              <a:prstDash val="solid"/>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43" name="Line 8"/>
            <p:cNvSpPr>
              <a:spLocks noChangeShapeType="1"/>
            </p:cNvSpPr>
            <p:nvPr/>
          </p:nvSpPr>
          <p:spPr bwMode="auto">
            <a:xfrm>
              <a:off x="2770867" y="3187138"/>
              <a:ext cx="2377604" cy="2116"/>
            </a:xfrm>
            <a:prstGeom prst="line">
              <a:avLst/>
            </a:prstGeom>
            <a:noFill/>
            <a:ln w="28575">
              <a:solidFill>
                <a:schemeClr val="tx1"/>
              </a:solidFill>
              <a:prstDash val="dash"/>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44" name="Line 9"/>
            <p:cNvSpPr>
              <a:spLocks noChangeShapeType="1"/>
            </p:cNvSpPr>
            <p:nvPr/>
          </p:nvSpPr>
          <p:spPr bwMode="auto">
            <a:xfrm>
              <a:off x="1094009" y="4393672"/>
              <a:ext cx="930902" cy="211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47" name="Line 12"/>
            <p:cNvSpPr>
              <a:spLocks noChangeShapeType="1"/>
            </p:cNvSpPr>
            <p:nvPr/>
          </p:nvSpPr>
          <p:spPr bwMode="auto">
            <a:xfrm flipV="1">
              <a:off x="1560486" y="3187138"/>
              <a:ext cx="2056" cy="385302"/>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48" name="Line 13"/>
            <p:cNvSpPr>
              <a:spLocks noChangeShapeType="1"/>
            </p:cNvSpPr>
            <p:nvPr/>
          </p:nvSpPr>
          <p:spPr bwMode="auto">
            <a:xfrm>
              <a:off x="1560486" y="4105754"/>
              <a:ext cx="2056" cy="287918"/>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50" name="未知"/>
            <p:cNvSpPr/>
            <p:nvPr/>
          </p:nvSpPr>
          <p:spPr bwMode="auto">
            <a:xfrm>
              <a:off x="2762646" y="2174502"/>
              <a:ext cx="2424869" cy="492530"/>
            </a:xfrm>
            <a:custGeom>
              <a:avLst/>
              <a:gdLst>
                <a:gd name="T0" fmla="*/ 0 w 908"/>
                <a:gd name="T1" fmla="*/ 499 h 499"/>
                <a:gd name="T2" fmla="*/ 46 w 908"/>
                <a:gd name="T3" fmla="*/ 363 h 499"/>
                <a:gd name="T4" fmla="*/ 136 w 908"/>
                <a:gd name="T5" fmla="*/ 227 h 499"/>
                <a:gd name="T6" fmla="*/ 363 w 908"/>
                <a:gd name="T7" fmla="*/ 91 h 499"/>
                <a:gd name="T8" fmla="*/ 908 w 908"/>
                <a:gd name="T9" fmla="*/ 0 h 499"/>
                <a:gd name="T10" fmla="*/ 0 60000 65536"/>
                <a:gd name="T11" fmla="*/ 0 60000 65536"/>
                <a:gd name="T12" fmla="*/ 0 60000 65536"/>
                <a:gd name="T13" fmla="*/ 0 60000 65536"/>
                <a:gd name="T14" fmla="*/ 0 60000 65536"/>
                <a:gd name="T15" fmla="*/ 0 w 908"/>
                <a:gd name="T16" fmla="*/ 0 h 499"/>
                <a:gd name="T17" fmla="*/ 908 w 908"/>
                <a:gd name="T18" fmla="*/ 499 h 499"/>
              </a:gdLst>
              <a:ahLst/>
              <a:cxnLst>
                <a:cxn ang="T10">
                  <a:pos x="T0" y="T1"/>
                </a:cxn>
                <a:cxn ang="T11">
                  <a:pos x="T2" y="T3"/>
                </a:cxn>
                <a:cxn ang="T12">
                  <a:pos x="T4" y="T5"/>
                </a:cxn>
                <a:cxn ang="T13">
                  <a:pos x="T6" y="T7"/>
                </a:cxn>
                <a:cxn ang="T14">
                  <a:pos x="T8" y="T9"/>
                </a:cxn>
              </a:cxnLst>
              <a:rect l="T15" t="T16" r="T17" b="T18"/>
              <a:pathLst>
                <a:path w="908" h="499">
                  <a:moveTo>
                    <a:pt x="0" y="499"/>
                  </a:moveTo>
                  <a:cubicBezTo>
                    <a:pt x="11" y="453"/>
                    <a:pt x="23" y="408"/>
                    <a:pt x="46" y="363"/>
                  </a:cubicBezTo>
                  <a:cubicBezTo>
                    <a:pt x="69" y="318"/>
                    <a:pt x="83" y="272"/>
                    <a:pt x="136" y="227"/>
                  </a:cubicBezTo>
                  <a:cubicBezTo>
                    <a:pt x="189" y="182"/>
                    <a:pt x="234" y="129"/>
                    <a:pt x="363" y="91"/>
                  </a:cubicBezTo>
                  <a:cubicBezTo>
                    <a:pt x="492" y="53"/>
                    <a:pt x="817" y="15"/>
                    <a:pt x="908" y="0"/>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51" name="未知"/>
            <p:cNvSpPr/>
            <p:nvPr/>
          </p:nvSpPr>
          <p:spPr bwMode="auto">
            <a:xfrm>
              <a:off x="2762646" y="2784210"/>
              <a:ext cx="2424869" cy="492530"/>
            </a:xfrm>
            <a:custGeom>
              <a:avLst/>
              <a:gdLst>
                <a:gd name="T0" fmla="*/ 0 w 908"/>
                <a:gd name="T1" fmla="*/ 499 h 499"/>
                <a:gd name="T2" fmla="*/ 46 w 908"/>
                <a:gd name="T3" fmla="*/ 363 h 499"/>
                <a:gd name="T4" fmla="*/ 136 w 908"/>
                <a:gd name="T5" fmla="*/ 227 h 499"/>
                <a:gd name="T6" fmla="*/ 363 w 908"/>
                <a:gd name="T7" fmla="*/ 91 h 499"/>
                <a:gd name="T8" fmla="*/ 908 w 908"/>
                <a:gd name="T9" fmla="*/ 0 h 499"/>
                <a:gd name="T10" fmla="*/ 0 60000 65536"/>
                <a:gd name="T11" fmla="*/ 0 60000 65536"/>
                <a:gd name="T12" fmla="*/ 0 60000 65536"/>
                <a:gd name="T13" fmla="*/ 0 60000 65536"/>
                <a:gd name="T14" fmla="*/ 0 60000 65536"/>
                <a:gd name="T15" fmla="*/ 0 w 908"/>
                <a:gd name="T16" fmla="*/ 0 h 499"/>
                <a:gd name="T17" fmla="*/ 908 w 908"/>
                <a:gd name="T18" fmla="*/ 499 h 499"/>
              </a:gdLst>
              <a:ahLst/>
              <a:cxnLst>
                <a:cxn ang="T10">
                  <a:pos x="T0" y="T1"/>
                </a:cxn>
                <a:cxn ang="T11">
                  <a:pos x="T2" y="T3"/>
                </a:cxn>
                <a:cxn ang="T12">
                  <a:pos x="T4" y="T5"/>
                </a:cxn>
                <a:cxn ang="T13">
                  <a:pos x="T6" y="T7"/>
                </a:cxn>
                <a:cxn ang="T14">
                  <a:pos x="T8" y="T9"/>
                </a:cxn>
              </a:cxnLst>
              <a:rect l="T15" t="T16" r="T17" b="T18"/>
              <a:pathLst>
                <a:path w="908" h="499">
                  <a:moveTo>
                    <a:pt x="0" y="499"/>
                  </a:moveTo>
                  <a:cubicBezTo>
                    <a:pt x="11" y="453"/>
                    <a:pt x="23" y="408"/>
                    <a:pt x="46" y="363"/>
                  </a:cubicBezTo>
                  <a:cubicBezTo>
                    <a:pt x="69" y="318"/>
                    <a:pt x="83" y="272"/>
                    <a:pt x="136" y="227"/>
                  </a:cubicBezTo>
                  <a:cubicBezTo>
                    <a:pt x="189" y="182"/>
                    <a:pt x="234" y="129"/>
                    <a:pt x="363" y="91"/>
                  </a:cubicBezTo>
                  <a:cubicBezTo>
                    <a:pt x="492" y="53"/>
                    <a:pt x="817" y="15"/>
                    <a:pt x="908" y="0"/>
                  </a:cubicBezTo>
                </a:path>
              </a:pathLst>
            </a:custGeom>
            <a:noFill/>
            <a:ln w="28575">
              <a:solidFill>
                <a:srgbClr val="FF3399"/>
              </a:solidFill>
              <a:prstDash val="dash"/>
              <a:rou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52" name="未知"/>
            <p:cNvSpPr/>
            <p:nvPr/>
          </p:nvSpPr>
          <p:spPr bwMode="auto">
            <a:xfrm>
              <a:off x="2762646" y="3388626"/>
              <a:ext cx="2439253" cy="492530"/>
            </a:xfrm>
            <a:custGeom>
              <a:avLst/>
              <a:gdLst>
                <a:gd name="T0" fmla="*/ 0 w 908"/>
                <a:gd name="T1" fmla="*/ 499 h 499"/>
                <a:gd name="T2" fmla="*/ 46 w 908"/>
                <a:gd name="T3" fmla="*/ 363 h 499"/>
                <a:gd name="T4" fmla="*/ 136 w 908"/>
                <a:gd name="T5" fmla="*/ 227 h 499"/>
                <a:gd name="T6" fmla="*/ 363 w 908"/>
                <a:gd name="T7" fmla="*/ 91 h 499"/>
                <a:gd name="T8" fmla="*/ 908 w 908"/>
                <a:gd name="T9" fmla="*/ 0 h 499"/>
                <a:gd name="T10" fmla="*/ 0 60000 65536"/>
                <a:gd name="T11" fmla="*/ 0 60000 65536"/>
                <a:gd name="T12" fmla="*/ 0 60000 65536"/>
                <a:gd name="T13" fmla="*/ 0 60000 65536"/>
                <a:gd name="T14" fmla="*/ 0 60000 65536"/>
                <a:gd name="T15" fmla="*/ 0 w 908"/>
                <a:gd name="T16" fmla="*/ 0 h 499"/>
                <a:gd name="T17" fmla="*/ 908 w 908"/>
                <a:gd name="T18" fmla="*/ 499 h 499"/>
              </a:gdLst>
              <a:ahLst/>
              <a:cxnLst>
                <a:cxn ang="T10">
                  <a:pos x="T0" y="T1"/>
                </a:cxn>
                <a:cxn ang="T11">
                  <a:pos x="T2" y="T3"/>
                </a:cxn>
                <a:cxn ang="T12">
                  <a:pos x="T4" y="T5"/>
                </a:cxn>
                <a:cxn ang="T13">
                  <a:pos x="T6" y="T7"/>
                </a:cxn>
                <a:cxn ang="T14">
                  <a:pos x="T8" y="T9"/>
                </a:cxn>
              </a:cxnLst>
              <a:rect l="T15" t="T16" r="T17" b="T18"/>
              <a:pathLst>
                <a:path w="908" h="499">
                  <a:moveTo>
                    <a:pt x="0" y="499"/>
                  </a:moveTo>
                  <a:cubicBezTo>
                    <a:pt x="11" y="453"/>
                    <a:pt x="23" y="408"/>
                    <a:pt x="46" y="363"/>
                  </a:cubicBezTo>
                  <a:cubicBezTo>
                    <a:pt x="69" y="318"/>
                    <a:pt x="83" y="272"/>
                    <a:pt x="136" y="227"/>
                  </a:cubicBezTo>
                  <a:cubicBezTo>
                    <a:pt x="189" y="182"/>
                    <a:pt x="234" y="129"/>
                    <a:pt x="363" y="91"/>
                  </a:cubicBezTo>
                  <a:cubicBezTo>
                    <a:pt x="492" y="53"/>
                    <a:pt x="817" y="15"/>
                    <a:pt x="908" y="0"/>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8434" name="Object 21"/>
            <p:cNvGraphicFramePr>
              <a:graphicFrameLocks noChangeAspect="1"/>
            </p:cNvGraphicFramePr>
            <p:nvPr/>
          </p:nvGraphicFramePr>
          <p:xfrm>
            <a:off x="3683274" y="3307807"/>
            <a:ext cx="147958" cy="287918"/>
          </p:xfrm>
          <a:graphic>
            <a:graphicData uri="http://schemas.openxmlformats.org/presentationml/2006/ole">
              <mc:AlternateContent xmlns:mc="http://schemas.openxmlformats.org/markup-compatibility/2006">
                <mc:Choice xmlns:v="urn:schemas-microsoft-com:vml" Requires="v">
                  <p:oleObj spid="_x0000_s5485" name="" r:id="rId1" imgW="116205" imgH="219710" progId="Equation.3">
                    <p:embed/>
                  </p:oleObj>
                </mc:Choice>
                <mc:Fallback>
                  <p:oleObj name="" r:id="rId1" imgW="116205" imgH="219710" progId="Equation.3">
                    <p:embed/>
                    <p:pic>
                      <p:nvPicPr>
                        <p:cNvPr id="0" name="图片 54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274" y="3307807"/>
                          <a:ext cx="147958" cy="2879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a14="http://schemas.microsoft.com/office/drawing/2010/main" Requires="a14">
            <p:sp>
              <p:nvSpPr>
                <p:cNvPr id="31" name="文本框 30"/>
                <p:cNvSpPr txBox="1"/>
                <p:nvPr/>
              </p:nvSpPr>
              <p:spPr>
                <a:xfrm>
                  <a:off x="1032838" y="4426949"/>
                  <a:ext cx="52661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𝐹𝑀</m:t>
                            </m:r>
                          </m:sub>
                        </m:sSub>
                      </m:oMath>
                    </m:oMathPara>
                  </a14:m>
                  <a:endParaRPr lang="zh-CN" altLang="en-US" dirty="0">
                    <a:latin typeface="+mn-ea"/>
                  </a:endParaRPr>
                </a:p>
              </p:txBody>
            </p:sp>
          </mc:Choice>
          <mc:Fallback>
            <p:sp>
              <p:nvSpPr>
                <p:cNvPr id="31" name="文本框 30"/>
                <p:cNvSpPr txBox="1">
                  <a:spLocks noRot="1" noChangeAspect="1" noMove="1" noResize="1" noEditPoints="1" noAdjustHandles="1" noChangeArrowheads="1" noChangeShapeType="1" noTextEdit="1"/>
                </p:cNvSpPr>
                <p:nvPr/>
              </p:nvSpPr>
              <p:spPr>
                <a:xfrm>
                  <a:off x="1032838" y="4426949"/>
                  <a:ext cx="526619" cy="276999"/>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p:cNvSpPr txBox="1"/>
                <p:nvPr/>
              </p:nvSpPr>
              <p:spPr>
                <a:xfrm>
                  <a:off x="1068805" y="3689312"/>
                  <a:ext cx="748346" cy="29956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𝑔</m:t>
                            </m:r>
                          </m:sub>
                        </m:sSub>
                        <m:r>
                          <a:rPr lang="en-US" altLang="zh-CN" b="0" i="1" smtClean="0">
                            <a:latin typeface="Cambria Math" panose="02040503050406030204" pitchFamily="18" charset="0"/>
                          </a:rPr>
                          <m:t>&gt;</m:t>
                        </m:r>
                        <m:r>
                          <a:rPr lang="en-US" altLang="zh-CN" b="0" i="1" smtClean="0">
                            <a:latin typeface="Cambria Math" panose="02040503050406030204" pitchFamily="18" charset="0"/>
                          </a:rPr>
                          <m:t>0</m:t>
                        </m:r>
                      </m:oMath>
                    </m:oMathPara>
                  </a14:m>
                  <a:endParaRPr lang="zh-CN" altLang="en-US" dirty="0">
                    <a:latin typeface="+mn-ea"/>
                  </a:endParaRPr>
                </a:p>
              </p:txBody>
            </p:sp>
          </mc:Choice>
          <mc:Fallback>
            <p:sp>
              <p:nvSpPr>
                <p:cNvPr id="32" name="文本框 31"/>
                <p:cNvSpPr txBox="1">
                  <a:spLocks noRot="1" noChangeAspect="1" noMove="1" noResize="1" noEditPoints="1" noAdjustHandles="1" noChangeArrowheads="1" noChangeShapeType="1" noTextEdit="1"/>
                </p:cNvSpPr>
                <p:nvPr/>
              </p:nvSpPr>
              <p:spPr>
                <a:xfrm>
                  <a:off x="1068805" y="3689312"/>
                  <a:ext cx="748346" cy="299569"/>
                </a:xfrm>
                <a:prstGeom prst="rect">
                  <a:avLst/>
                </a:prstGeom>
                <a:blipFill rotWithShape="1">
                  <a:blip r:embed="rId4"/>
                </a:blipFill>
              </p:spPr>
              <p:txBody>
                <a:bodyPr/>
                <a:lstStyle/>
                <a:p>
                  <a:r>
                    <a:rPr lang="zh-CN" altLang="en-US">
                      <a:noFill/>
                    </a:rPr>
                    <a:t> </a:t>
                  </a:r>
                </a:p>
              </p:txBody>
            </p:sp>
          </mc:Fallback>
        </mc:AlternateContent>
        <p:sp>
          <p:nvSpPr>
            <p:cNvPr id="33" name="文本框 32"/>
            <p:cNvSpPr txBox="1"/>
            <p:nvPr/>
          </p:nvSpPr>
          <p:spPr>
            <a:xfrm>
              <a:off x="1520262" y="276533"/>
              <a:ext cx="2492990" cy="461665"/>
            </a:xfrm>
            <a:prstGeom prst="rect">
              <a:avLst/>
            </a:prstGeom>
            <a:noFill/>
          </p:spPr>
          <p:txBody>
            <a:bodyPr wrap="none" rtlCol="0">
              <a:spAutoFit/>
            </a:bodyPr>
            <a:lstStyle/>
            <a:p>
              <a:r>
                <a:rPr lang="en-US" altLang="zh-CN" sz="2400" dirty="0">
                  <a:latin typeface="+mn-ea"/>
                </a:rPr>
                <a:t>(a)</a:t>
              </a:r>
              <a:r>
                <a:rPr lang="zh-CN" altLang="en-US" sz="2400" dirty="0">
                  <a:latin typeface="+mn-ea"/>
                </a:rPr>
                <a:t>弱反型能带图</a:t>
              </a:r>
              <a:endParaRPr lang="zh-CN" altLang="en-US" sz="2400" dirty="0">
                <a:latin typeface="+mn-ea"/>
              </a:endParaRPr>
            </a:p>
          </p:txBody>
        </p:sp>
        <mc:AlternateContent xmlns:mc="http://schemas.openxmlformats.org/markup-compatibility/2006">
          <mc:Choice xmlns:a14="http://schemas.microsoft.com/office/drawing/2010/main" Requires="a14">
            <p:sp>
              <p:nvSpPr>
                <p:cNvPr id="2" name="矩形 1"/>
                <p:cNvSpPr/>
                <p:nvPr/>
              </p:nvSpPr>
              <p:spPr>
                <a:xfrm>
                  <a:off x="2910975" y="3837100"/>
                  <a:ext cx="2698431"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00FF"/>
                                </a:solidFill>
                                <a:latin typeface="Cambria Math" panose="02040503050406030204" pitchFamily="18" charset="0"/>
                              </a:rPr>
                            </m:ctrlPr>
                          </m:sSubPr>
                          <m:e>
                            <m:sSub>
                              <m:sSubPr>
                                <m:ctrlPr>
                                  <a:rPr lang="en-US" altLang="zh-CN" sz="2400" b="1" i="1">
                                    <a:solidFill>
                                      <a:srgbClr val="0000FF"/>
                                    </a:solidFill>
                                    <a:latin typeface="Cambria Math" panose="02040503050406030204" pitchFamily="18" charset="0"/>
                                  </a:rPr>
                                </m:ctrlPr>
                              </m:sSubPr>
                              <m:e>
                                <m:r>
                                  <a:rPr lang="zh-CN" altLang="en-US" sz="2400" b="1" i="1">
                                    <a:solidFill>
                                      <a:srgbClr val="0000FF"/>
                                    </a:solidFill>
                                    <a:latin typeface="Cambria Math" panose="02040503050406030204" pitchFamily="18" charset="0"/>
                                  </a:rPr>
                                  <m:t>𝝍</m:t>
                                </m:r>
                              </m:e>
                              <m:sub>
                                <m:r>
                                  <a:rPr lang="en-US" altLang="zh-CN" sz="2400" b="1" i="1">
                                    <a:solidFill>
                                      <a:srgbClr val="0000FF"/>
                                    </a:solidFill>
                                    <a:latin typeface="Cambria Math" panose="02040503050406030204" pitchFamily="18" charset="0"/>
                                  </a:rPr>
                                  <m:t>𝑭𝑩</m:t>
                                </m:r>
                              </m:sub>
                            </m:sSub>
                            <m:r>
                              <a:rPr lang="en-US" altLang="zh-CN" sz="2400" b="1" i="1" smtClean="0">
                                <a:solidFill>
                                  <a:srgbClr val="0000FF"/>
                                </a:solidFill>
                                <a:latin typeface="Cambria Math" panose="02040503050406030204" pitchFamily="18" charset="0"/>
                              </a:rPr>
                              <m:t>&lt;</m:t>
                            </m:r>
                            <m:r>
                              <a:rPr lang="en-US" altLang="zh-CN" sz="2400" b="1" i="1">
                                <a:solidFill>
                                  <a:srgbClr val="0000FF"/>
                                </a:solidFill>
                                <a:latin typeface="Cambria Math" panose="02040503050406030204" pitchFamily="18" charset="0"/>
                              </a:rPr>
                              <m:t>𝑽</m:t>
                            </m:r>
                          </m:e>
                          <m:sub>
                            <m:r>
                              <a:rPr lang="en-US" altLang="zh-CN" sz="2400" b="1" i="1">
                                <a:solidFill>
                                  <a:srgbClr val="0000FF"/>
                                </a:solidFill>
                                <a:latin typeface="Cambria Math" panose="02040503050406030204" pitchFamily="18" charset="0"/>
                              </a:rPr>
                              <m:t>𝑺</m:t>
                            </m:r>
                          </m:sub>
                        </m:sSub>
                        <m:r>
                          <a:rPr lang="en-US" altLang="zh-CN" sz="2400" b="1" i="1" smtClean="0">
                            <a:solidFill>
                              <a:srgbClr val="0000FF"/>
                            </a:solidFill>
                            <a:latin typeface="Cambria Math" panose="02040503050406030204" pitchFamily="18" charset="0"/>
                          </a:rPr>
                          <m:t>&lt;</m:t>
                        </m:r>
                        <m:r>
                          <a:rPr lang="en-US" altLang="zh-CN" sz="2400" b="1" i="1" smtClean="0">
                            <a:solidFill>
                              <a:srgbClr val="0000FF"/>
                            </a:solidFill>
                            <a:latin typeface="Cambria Math" panose="02040503050406030204" pitchFamily="18" charset="0"/>
                          </a:rPr>
                          <m:t>𝟐</m:t>
                        </m:r>
                        <m:sSub>
                          <m:sSubPr>
                            <m:ctrlPr>
                              <a:rPr lang="en-US" altLang="zh-CN" sz="2400" b="1" i="1" smtClean="0">
                                <a:solidFill>
                                  <a:srgbClr val="0000FF"/>
                                </a:solidFill>
                                <a:latin typeface="Cambria Math" panose="02040503050406030204" pitchFamily="18" charset="0"/>
                              </a:rPr>
                            </m:ctrlPr>
                          </m:sSubPr>
                          <m:e>
                            <m:r>
                              <a:rPr lang="zh-CN" altLang="en-US" sz="2400" b="1" i="1" smtClean="0">
                                <a:solidFill>
                                  <a:srgbClr val="0000FF"/>
                                </a:solidFill>
                                <a:latin typeface="Cambria Math" panose="02040503050406030204" pitchFamily="18" charset="0"/>
                              </a:rPr>
                              <m:t>𝝍</m:t>
                            </m:r>
                          </m:e>
                          <m:sub>
                            <m:r>
                              <a:rPr lang="en-US" altLang="zh-CN" sz="2400" b="1" i="1" smtClean="0">
                                <a:solidFill>
                                  <a:srgbClr val="0000FF"/>
                                </a:solidFill>
                                <a:latin typeface="Cambria Math" panose="02040503050406030204" pitchFamily="18" charset="0"/>
                              </a:rPr>
                              <m:t>𝑭𝑩</m:t>
                            </m:r>
                          </m:sub>
                        </m:sSub>
                      </m:oMath>
                    </m:oMathPara>
                  </a14:m>
                  <a:endParaRPr lang="zh-CN" altLang="en-US" sz="2400" b="1" dirty="0"/>
                </a:p>
              </p:txBody>
            </p:sp>
          </mc:Choice>
          <mc:Fallback>
            <p:sp>
              <p:nvSpPr>
                <p:cNvPr id="2" name="矩形 1"/>
                <p:cNvSpPr>
                  <a:spLocks noRot="1" noChangeAspect="1" noMove="1" noResize="1" noEditPoints="1" noAdjustHandles="1" noChangeArrowheads="1" noChangeShapeType="1" noTextEdit="1"/>
                </p:cNvSpPr>
                <p:nvPr/>
              </p:nvSpPr>
              <p:spPr>
                <a:xfrm>
                  <a:off x="2910975" y="3837100"/>
                  <a:ext cx="2698431" cy="461665"/>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4643099" y="2768433"/>
                  <a:ext cx="63312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𝜓</m:t>
                            </m:r>
                          </m:e>
                          <m:sub>
                            <m:r>
                              <a:rPr lang="en-US" altLang="zh-CN" i="1">
                                <a:latin typeface="Cambria Math" panose="02040503050406030204" pitchFamily="18" charset="0"/>
                              </a:rPr>
                              <m:t>𝐹𝐵</m:t>
                            </m:r>
                          </m:sub>
                        </m:sSub>
                      </m:oMath>
                    </m:oMathPara>
                  </a14:m>
                  <a:endParaRPr lang="zh-CN" altLang="en-US" dirty="0"/>
                </a:p>
              </p:txBody>
            </p:sp>
          </mc:Choice>
          <mc:Fallback>
            <p:sp>
              <p:nvSpPr>
                <p:cNvPr id="4" name="矩形 3"/>
                <p:cNvSpPr>
                  <a:spLocks noRot="1" noChangeAspect="1" noMove="1" noResize="1" noEditPoints="1" noAdjustHandles="1" noChangeArrowheads="1" noChangeShapeType="1" noTextEdit="1"/>
                </p:cNvSpPr>
                <p:nvPr/>
              </p:nvSpPr>
              <p:spPr>
                <a:xfrm>
                  <a:off x="4643099" y="2768433"/>
                  <a:ext cx="633122" cy="369332"/>
                </a:xfrm>
                <a:prstGeom prst="rect">
                  <a:avLst/>
                </a:prstGeom>
                <a:blipFill rotWithShape="1">
                  <a:blip r:embed="rId6"/>
                </a:blipFill>
              </p:spPr>
              <p:txBody>
                <a:bodyPr/>
                <a:lstStyle/>
                <a:p>
                  <a:r>
                    <a:rPr lang="zh-CN" altLang="en-US">
                      <a:noFill/>
                    </a:rPr>
                    <a:t> </a:t>
                  </a:r>
                </a:p>
              </p:txBody>
            </p:sp>
          </mc:Fallback>
        </mc:AlternateContent>
        <p:cxnSp>
          <p:nvCxnSpPr>
            <p:cNvPr id="6" name="直接箭头连接符 5"/>
            <p:cNvCxnSpPr/>
            <p:nvPr/>
          </p:nvCxnSpPr>
          <p:spPr>
            <a:xfrm>
              <a:off x="4959660" y="2593937"/>
              <a:ext cx="0" cy="1902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4959660" y="3187138"/>
              <a:ext cx="0" cy="1196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7049269" y="92504"/>
            <a:ext cx="4304270" cy="5745290"/>
            <a:chOff x="6288398" y="550890"/>
            <a:chExt cx="4304270" cy="5745290"/>
          </a:xfrm>
        </p:grpSpPr>
        <p:pic>
          <p:nvPicPr>
            <p:cNvPr id="13" name="图片 12"/>
            <p:cNvPicPr>
              <a:picLocks noChangeAspect="1"/>
            </p:cNvPicPr>
            <p:nvPr/>
          </p:nvPicPr>
          <p:blipFill>
            <a:blip r:embed="rId7"/>
            <a:stretch>
              <a:fillRect/>
            </a:stretch>
          </p:blipFill>
          <p:spPr>
            <a:xfrm>
              <a:off x="6315943" y="1266980"/>
              <a:ext cx="4276725" cy="5029200"/>
            </a:xfrm>
            <a:prstGeom prst="rect">
              <a:avLst/>
            </a:prstGeom>
          </p:spPr>
        </p:pic>
        <mc:AlternateContent xmlns:mc="http://schemas.openxmlformats.org/markup-compatibility/2006">
          <mc:Choice xmlns:a14="http://schemas.microsoft.com/office/drawing/2010/main" Requires="a14">
            <p:sp>
              <p:nvSpPr>
                <p:cNvPr id="61" name="文本框 60"/>
                <p:cNvSpPr txBox="1"/>
                <p:nvPr/>
              </p:nvSpPr>
              <p:spPr>
                <a:xfrm>
                  <a:off x="6288398" y="4637013"/>
                  <a:ext cx="52661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𝐹𝑀</m:t>
                            </m:r>
                          </m:sub>
                        </m:sSub>
                      </m:oMath>
                    </m:oMathPara>
                  </a14:m>
                  <a:endParaRPr lang="zh-CN" altLang="en-US" dirty="0">
                    <a:latin typeface="+mn-ea"/>
                  </a:endParaRPr>
                </a:p>
              </p:txBody>
            </p:sp>
          </mc:Choice>
          <mc:Fallback>
            <p:sp>
              <p:nvSpPr>
                <p:cNvPr id="61" name="文本框 60"/>
                <p:cNvSpPr txBox="1">
                  <a:spLocks noRot="1" noChangeAspect="1" noMove="1" noResize="1" noEditPoints="1" noAdjustHandles="1" noChangeArrowheads="1" noChangeShapeType="1" noTextEdit="1"/>
                </p:cNvSpPr>
                <p:nvPr/>
              </p:nvSpPr>
              <p:spPr>
                <a:xfrm>
                  <a:off x="6288398" y="4637013"/>
                  <a:ext cx="526619" cy="276999"/>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2" name="文本框 61"/>
                <p:cNvSpPr txBox="1"/>
                <p:nvPr/>
              </p:nvSpPr>
              <p:spPr>
                <a:xfrm>
                  <a:off x="6288398" y="3629713"/>
                  <a:ext cx="780406" cy="29956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𝑔</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0</m:t>
                        </m:r>
                      </m:oMath>
                    </m:oMathPara>
                  </a14:m>
                  <a:endParaRPr lang="zh-CN" altLang="en-US" dirty="0">
                    <a:latin typeface="+mn-ea"/>
                  </a:endParaRPr>
                </a:p>
              </p:txBody>
            </p:sp>
          </mc:Choice>
          <mc:Fallback>
            <p:sp>
              <p:nvSpPr>
                <p:cNvPr id="62" name="文本框 61"/>
                <p:cNvSpPr txBox="1">
                  <a:spLocks noRot="1" noChangeAspect="1" noMove="1" noResize="1" noEditPoints="1" noAdjustHandles="1" noChangeArrowheads="1" noChangeShapeType="1" noTextEdit="1"/>
                </p:cNvSpPr>
                <p:nvPr/>
              </p:nvSpPr>
              <p:spPr>
                <a:xfrm>
                  <a:off x="6288398" y="3629713"/>
                  <a:ext cx="780406" cy="299569"/>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3" name="矩形 62"/>
                <p:cNvSpPr/>
                <p:nvPr/>
              </p:nvSpPr>
              <p:spPr>
                <a:xfrm>
                  <a:off x="8313854" y="3757370"/>
                  <a:ext cx="1737270"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00FF"/>
                                </a:solidFill>
                                <a:latin typeface="Cambria Math" panose="02040503050406030204" pitchFamily="18" charset="0"/>
                              </a:rPr>
                            </m:ctrlPr>
                          </m:sSubPr>
                          <m:e>
                            <m:r>
                              <a:rPr lang="en-US" altLang="zh-CN" sz="2400" b="1" i="1">
                                <a:solidFill>
                                  <a:srgbClr val="0000FF"/>
                                </a:solidFill>
                                <a:latin typeface="Cambria Math" panose="02040503050406030204" pitchFamily="18" charset="0"/>
                              </a:rPr>
                              <m:t>𝑽</m:t>
                            </m:r>
                          </m:e>
                          <m:sub>
                            <m:r>
                              <a:rPr lang="en-US" altLang="zh-CN" sz="2400" b="1" i="1">
                                <a:solidFill>
                                  <a:srgbClr val="0000FF"/>
                                </a:solidFill>
                                <a:latin typeface="Cambria Math" panose="02040503050406030204" pitchFamily="18" charset="0"/>
                              </a:rPr>
                              <m:t>𝑺</m:t>
                            </m:r>
                          </m:sub>
                        </m:sSub>
                        <m:r>
                          <a:rPr lang="en-US" altLang="zh-CN" sz="2400" b="1" i="1" smtClean="0">
                            <a:solidFill>
                              <a:srgbClr val="0000FF"/>
                            </a:solidFill>
                            <a:latin typeface="Cambria Math" panose="02040503050406030204" pitchFamily="18" charset="0"/>
                          </a:rPr>
                          <m:t>=</m:t>
                        </m:r>
                        <m:r>
                          <a:rPr lang="en-US" altLang="zh-CN" sz="2400" b="1" i="1" smtClean="0">
                            <a:solidFill>
                              <a:srgbClr val="0000FF"/>
                            </a:solidFill>
                            <a:latin typeface="Cambria Math" panose="02040503050406030204" pitchFamily="18" charset="0"/>
                          </a:rPr>
                          <m:t>𝟐</m:t>
                        </m:r>
                        <m:sSub>
                          <m:sSubPr>
                            <m:ctrlPr>
                              <a:rPr lang="en-US" altLang="zh-CN" sz="2400" b="1" i="1" smtClean="0">
                                <a:solidFill>
                                  <a:srgbClr val="0000FF"/>
                                </a:solidFill>
                                <a:latin typeface="Cambria Math" panose="02040503050406030204" pitchFamily="18" charset="0"/>
                              </a:rPr>
                            </m:ctrlPr>
                          </m:sSubPr>
                          <m:e>
                            <m:r>
                              <a:rPr lang="zh-CN" altLang="en-US" sz="2400" b="1" i="1" smtClean="0">
                                <a:solidFill>
                                  <a:srgbClr val="0000FF"/>
                                </a:solidFill>
                                <a:latin typeface="Cambria Math" panose="02040503050406030204" pitchFamily="18" charset="0"/>
                              </a:rPr>
                              <m:t>𝝍</m:t>
                            </m:r>
                          </m:e>
                          <m:sub>
                            <m:r>
                              <a:rPr lang="en-US" altLang="zh-CN" sz="2400" b="1" i="1" smtClean="0">
                                <a:solidFill>
                                  <a:srgbClr val="0000FF"/>
                                </a:solidFill>
                                <a:latin typeface="Cambria Math" panose="02040503050406030204" pitchFamily="18" charset="0"/>
                              </a:rPr>
                              <m:t>𝑭𝑩</m:t>
                            </m:r>
                          </m:sub>
                        </m:sSub>
                      </m:oMath>
                    </m:oMathPara>
                  </a14:m>
                  <a:endParaRPr lang="zh-CN" altLang="en-US" sz="2400" b="1" dirty="0"/>
                </a:p>
              </p:txBody>
            </p:sp>
          </mc:Choice>
          <mc:Fallback>
            <p:sp>
              <p:nvSpPr>
                <p:cNvPr id="63" name="矩形 62"/>
                <p:cNvSpPr>
                  <a:spLocks noRot="1" noChangeAspect="1" noMove="1" noResize="1" noEditPoints="1" noAdjustHandles="1" noChangeArrowheads="1" noChangeShapeType="1" noTextEdit="1"/>
                </p:cNvSpPr>
                <p:nvPr/>
              </p:nvSpPr>
              <p:spPr>
                <a:xfrm>
                  <a:off x="8313854" y="3757370"/>
                  <a:ext cx="1737270" cy="461665"/>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 name="矩形 65"/>
                <p:cNvSpPr/>
                <p:nvPr/>
              </p:nvSpPr>
              <p:spPr>
                <a:xfrm>
                  <a:off x="9959546" y="2494641"/>
                  <a:ext cx="63312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𝜓</m:t>
                            </m:r>
                          </m:e>
                          <m:sub>
                            <m:r>
                              <a:rPr lang="en-US" altLang="zh-CN" i="1">
                                <a:latin typeface="Cambria Math" panose="02040503050406030204" pitchFamily="18" charset="0"/>
                              </a:rPr>
                              <m:t>𝐹𝐵</m:t>
                            </m:r>
                          </m:sub>
                        </m:sSub>
                      </m:oMath>
                    </m:oMathPara>
                  </a14:m>
                  <a:endParaRPr lang="zh-CN" altLang="en-US" dirty="0"/>
                </a:p>
              </p:txBody>
            </p:sp>
          </mc:Choice>
          <mc:Fallback>
            <p:sp>
              <p:nvSpPr>
                <p:cNvPr id="66" name="矩形 65"/>
                <p:cNvSpPr>
                  <a:spLocks noRot="1" noChangeAspect="1" noMove="1" noResize="1" noEditPoints="1" noAdjustHandles="1" noChangeArrowheads="1" noChangeShapeType="1" noTextEdit="1"/>
                </p:cNvSpPr>
                <p:nvPr/>
              </p:nvSpPr>
              <p:spPr>
                <a:xfrm>
                  <a:off x="9959546" y="2494641"/>
                  <a:ext cx="633122" cy="369332"/>
                </a:xfrm>
                <a:prstGeom prst="rect">
                  <a:avLst/>
                </a:prstGeom>
                <a:blipFill rotWithShape="1">
                  <a:blip r:embed="rId6"/>
                </a:blipFill>
              </p:spPr>
              <p:txBody>
                <a:bodyPr/>
                <a:lstStyle/>
                <a:p>
                  <a:r>
                    <a:rPr lang="zh-CN" altLang="en-US">
                      <a:noFill/>
                    </a:rPr>
                    <a:t> </a:t>
                  </a:r>
                </a:p>
              </p:txBody>
            </p:sp>
          </mc:Fallback>
        </mc:AlternateContent>
        <p:cxnSp>
          <p:nvCxnSpPr>
            <p:cNvPr id="67" name="直接箭头连接符 66"/>
            <p:cNvCxnSpPr/>
            <p:nvPr/>
          </p:nvCxnSpPr>
          <p:spPr>
            <a:xfrm>
              <a:off x="10276107" y="2320145"/>
              <a:ext cx="0" cy="1902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flipV="1">
              <a:off x="10276107" y="2913346"/>
              <a:ext cx="0" cy="1196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9" name="矩形 68"/>
                <p:cNvSpPr/>
                <p:nvPr/>
              </p:nvSpPr>
              <p:spPr>
                <a:xfrm>
                  <a:off x="7560581" y="2932743"/>
                  <a:ext cx="63312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𝜓</m:t>
                            </m:r>
                          </m:e>
                          <m:sub>
                            <m:r>
                              <a:rPr lang="en-US" altLang="zh-CN" i="1">
                                <a:latin typeface="Cambria Math" panose="02040503050406030204" pitchFamily="18" charset="0"/>
                              </a:rPr>
                              <m:t>𝐹𝐵</m:t>
                            </m:r>
                          </m:sub>
                        </m:sSub>
                      </m:oMath>
                    </m:oMathPara>
                  </a14:m>
                  <a:endParaRPr lang="zh-CN" altLang="en-US" dirty="0"/>
                </a:p>
              </p:txBody>
            </p:sp>
          </mc:Choice>
          <mc:Fallback>
            <p:sp>
              <p:nvSpPr>
                <p:cNvPr id="69" name="矩形 68"/>
                <p:cNvSpPr>
                  <a:spLocks noRot="1" noChangeAspect="1" noMove="1" noResize="1" noEditPoints="1" noAdjustHandles="1" noChangeArrowheads="1" noChangeShapeType="1" noTextEdit="1"/>
                </p:cNvSpPr>
                <p:nvPr/>
              </p:nvSpPr>
              <p:spPr>
                <a:xfrm>
                  <a:off x="7560581" y="2932743"/>
                  <a:ext cx="633122" cy="369332"/>
                </a:xfrm>
                <a:prstGeom prst="rect">
                  <a:avLst/>
                </a:prstGeom>
                <a:blipFill rotWithShape="1">
                  <a:blip r:embed="rId6"/>
                </a:blipFill>
              </p:spPr>
              <p:txBody>
                <a:bodyPr/>
                <a:lstStyle/>
                <a:p>
                  <a:r>
                    <a:rPr lang="zh-CN" altLang="en-US">
                      <a:noFill/>
                    </a:rPr>
                    <a:t> </a:t>
                  </a:r>
                </a:p>
              </p:txBody>
            </p:sp>
          </mc:Fallback>
        </mc:AlternateContent>
        <p:cxnSp>
          <p:nvCxnSpPr>
            <p:cNvPr id="70" name="直接箭头连接符 69"/>
            <p:cNvCxnSpPr/>
            <p:nvPr/>
          </p:nvCxnSpPr>
          <p:spPr>
            <a:xfrm>
              <a:off x="7877142" y="3284339"/>
              <a:ext cx="0" cy="1902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7877142" y="2900512"/>
              <a:ext cx="0" cy="1196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文本框 16"/>
                <p:cNvSpPr txBox="1"/>
                <p:nvPr/>
              </p:nvSpPr>
              <p:spPr>
                <a:xfrm>
                  <a:off x="8363160" y="4332344"/>
                  <a:ext cx="29552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oMath>
                    </m:oMathPara>
                  </a14:m>
                  <a:endParaRPr lang="zh-CN" altLang="en-US" dirty="0"/>
                </a:p>
              </p:txBody>
            </p:sp>
          </mc:Choice>
          <mc:Fallback>
            <p:sp>
              <p:nvSpPr>
                <p:cNvPr id="17" name="文本框 16"/>
                <p:cNvSpPr txBox="1">
                  <a:spLocks noRot="1" noChangeAspect="1" noMove="1" noResize="1" noEditPoints="1" noAdjustHandles="1" noChangeArrowheads="1" noChangeShapeType="1" noTextEdit="1"/>
                </p:cNvSpPr>
                <p:nvPr/>
              </p:nvSpPr>
              <p:spPr>
                <a:xfrm>
                  <a:off x="8363160" y="4332344"/>
                  <a:ext cx="295529" cy="276999"/>
                </a:xfrm>
                <a:prstGeom prst="rect">
                  <a:avLst/>
                </a:prstGeom>
                <a:blipFill rotWithShape="1">
                  <a:blip r:embed="rId10"/>
                </a:blipFill>
              </p:spPr>
              <p:txBody>
                <a:bodyPr/>
                <a:lstStyle/>
                <a:p>
                  <a:r>
                    <a:rPr lang="zh-CN" altLang="en-US">
                      <a:noFill/>
                    </a:rPr>
                    <a:t> </a:t>
                  </a:r>
                </a:p>
              </p:txBody>
            </p:sp>
          </mc:Fallback>
        </mc:AlternateContent>
        <p:sp>
          <p:nvSpPr>
            <p:cNvPr id="74" name="Text Box 23"/>
            <p:cNvSpPr txBox="1">
              <a:spLocks noChangeArrowheads="1"/>
            </p:cNvSpPr>
            <p:nvPr/>
          </p:nvSpPr>
          <p:spPr bwMode="auto">
            <a:xfrm>
              <a:off x="6658284" y="550890"/>
              <a:ext cx="32899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en-US" altLang="zh-CN" sz="2400" dirty="0">
                  <a:latin typeface="+mn-ea"/>
                  <a:ea typeface="+mn-ea"/>
                </a:rPr>
                <a:t>(b)</a:t>
              </a:r>
              <a:r>
                <a:rPr lang="zh-CN" altLang="en-US" sz="2400" dirty="0">
                  <a:latin typeface="+mn-ea"/>
                  <a:ea typeface="+mn-ea"/>
                </a:rPr>
                <a:t>强反型能带图</a:t>
              </a:r>
              <a:endParaRPr lang="en-US" altLang="zh-CN" sz="2400" dirty="0">
                <a:latin typeface="+mn-ea"/>
                <a:ea typeface="+mn-ea"/>
              </a:endParaRPr>
            </a:p>
          </p:txBody>
        </p:sp>
      </p:grpSp>
      <p:sp>
        <p:nvSpPr>
          <p:cNvPr id="7" name="矩形 6"/>
          <p:cNvSpPr/>
          <p:nvPr/>
        </p:nvSpPr>
        <p:spPr>
          <a:xfrm>
            <a:off x="-42890" y="0"/>
            <a:ext cx="1008609" cy="584775"/>
          </a:xfrm>
          <a:prstGeom prst="rect">
            <a:avLst/>
          </a:prstGeom>
        </p:spPr>
        <p:txBody>
          <a:bodyPr wrap="none">
            <a:spAutoFit/>
          </a:bodyPr>
          <a:lstStyle/>
          <a:p>
            <a:pPr algn="just">
              <a:spcBef>
                <a:spcPct val="50000"/>
              </a:spcBef>
            </a:pPr>
            <a:r>
              <a:rPr lang="zh-CN" altLang="en-US" sz="3200" b="1" dirty="0">
                <a:solidFill>
                  <a:srgbClr val="0000FF"/>
                </a:solidFill>
                <a:latin typeface="+mn-ea"/>
              </a:rPr>
              <a:t>反型</a:t>
            </a:r>
            <a:endParaRPr lang="en-US" altLang="zh-CN" sz="3200" b="1" dirty="0">
              <a:solidFill>
                <a:srgbClr val="0000FF"/>
              </a:solidFill>
              <a:latin typeface="+mn-ea"/>
            </a:endParaRPr>
          </a:p>
        </p:txBody>
      </p:sp>
      <p:pic>
        <p:nvPicPr>
          <p:cNvPr id="10" name="图片 9"/>
          <p:cNvPicPr>
            <a:picLocks noChangeAspect="1"/>
          </p:cNvPicPr>
          <p:nvPr/>
        </p:nvPicPr>
        <p:blipFill>
          <a:blip r:embed="rId11"/>
          <a:stretch>
            <a:fillRect/>
          </a:stretch>
        </p:blipFill>
        <p:spPr>
          <a:xfrm>
            <a:off x="68218" y="1120786"/>
            <a:ext cx="1671938" cy="512445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14"/>
          <p:cNvSpPr>
            <a:spLocks noChangeArrowheads="1"/>
          </p:cNvSpPr>
          <p:nvPr/>
        </p:nvSpPr>
        <p:spPr bwMode="auto">
          <a:xfrm>
            <a:off x="4860620" y="65442"/>
            <a:ext cx="3486852" cy="523220"/>
          </a:xfrm>
          <a:prstGeom prst="rect">
            <a:avLst/>
          </a:prstGeom>
          <a:noFill/>
        </p:spPr>
        <p:txBody>
          <a:bodyPr wrap="none" rtlCol="0">
            <a:spAutoFit/>
          </a:bodyPr>
          <a:lstStyle/>
          <a:p>
            <a:pPr marL="457200" indent="-457200">
              <a:spcBef>
                <a:spcPct val="50000"/>
              </a:spcBef>
            </a:pPr>
            <a:r>
              <a:rPr lang="en-US" sz="2800" dirty="0">
                <a:solidFill>
                  <a:srgbClr val="FF0000"/>
                </a:solidFill>
                <a:latin typeface="Comic Sans MS" panose="030F0702030302020204" pitchFamily="66" charset="0"/>
                <a:ea typeface="Dotum" panose="020B0600000101010101" pitchFamily="34" charset="-127"/>
              </a:rPr>
              <a:t>Charge Distribution</a:t>
            </a:r>
            <a:endParaRPr lang="en-US" sz="2800" dirty="0">
              <a:solidFill>
                <a:srgbClr val="FF0000"/>
              </a:solidFill>
              <a:latin typeface="Comic Sans MS" panose="030F0702030302020204" pitchFamily="66" charset="0"/>
              <a:ea typeface="Dotum" panose="020B0600000101010101" pitchFamily="34" charset="-127"/>
            </a:endParaRPr>
          </a:p>
        </p:txBody>
      </p:sp>
      <p:graphicFrame>
        <p:nvGraphicFramePr>
          <p:cNvPr id="44" name="Object 15"/>
          <p:cNvGraphicFramePr>
            <a:graphicFrameLocks noChangeAspect="1"/>
          </p:cNvGraphicFramePr>
          <p:nvPr/>
        </p:nvGraphicFramePr>
        <p:xfrm>
          <a:off x="5331542" y="605978"/>
          <a:ext cx="5161706" cy="1329871"/>
        </p:xfrm>
        <a:graphic>
          <a:graphicData uri="http://schemas.openxmlformats.org/presentationml/2006/ole">
            <mc:AlternateContent xmlns:mc="http://schemas.openxmlformats.org/markup-compatibility/2006">
              <mc:Choice xmlns:v="urn:schemas-microsoft-com:vml" Requires="v">
                <p:oleObj spid="_x0000_s6632" name="公式" r:id="rId1" imgW="45720000" imgH="11582400" progId="Equation.3">
                  <p:embed/>
                </p:oleObj>
              </mc:Choice>
              <mc:Fallback>
                <p:oleObj name="公式" r:id="rId1" imgW="45720000" imgH="11582400" progId="Equation.3">
                  <p:embed/>
                  <p:pic>
                    <p:nvPicPr>
                      <p:cNvPr id="0" name="图片 6603"/>
                      <p:cNvPicPr>
                        <a:picLocks noChangeAspect="1" noChangeArrowheads="1"/>
                      </p:cNvPicPr>
                      <p:nvPr/>
                    </p:nvPicPr>
                    <p:blipFill>
                      <a:blip r:embed="rId2"/>
                      <a:srcRect/>
                      <a:stretch>
                        <a:fillRect/>
                      </a:stretch>
                    </p:blipFill>
                    <p:spPr bwMode="auto">
                      <a:xfrm>
                        <a:off x="5331542" y="605978"/>
                        <a:ext cx="5161706" cy="1329871"/>
                      </a:xfrm>
                      <a:prstGeom prst="rect">
                        <a:avLst/>
                      </a:prstGeom>
                      <a:noFill/>
                      <a:ln>
                        <a:noFill/>
                      </a:ln>
                      <a:effectLst/>
                    </p:spPr>
                  </p:pic>
                </p:oleObj>
              </mc:Fallback>
            </mc:AlternateContent>
          </a:graphicData>
        </a:graphic>
      </p:graphicFrame>
      <p:sp>
        <p:nvSpPr>
          <p:cNvPr id="49" name="Text Box 25"/>
          <p:cNvSpPr txBox="1">
            <a:spLocks noChangeArrowheads="1"/>
          </p:cNvSpPr>
          <p:nvPr/>
        </p:nvSpPr>
        <p:spPr bwMode="auto">
          <a:xfrm>
            <a:off x="5019940" y="2137990"/>
            <a:ext cx="6706609"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solidFill>
                  <a:srgbClr val="FF0000"/>
                </a:solidFill>
                <a:latin typeface="Comic Sans MS" panose="030F0702030302020204" pitchFamily="66" charset="0"/>
                <a:ea typeface="Dotum" panose="020B0600000101010101" pitchFamily="34" charset="-127"/>
              </a:rPr>
              <a:t>最大空间电荷区宽度</a:t>
            </a:r>
            <a:endParaRPr lang="en-US" altLang="zh-CN" sz="2800" dirty="0">
              <a:solidFill>
                <a:srgbClr val="FF0000"/>
              </a:solidFill>
              <a:latin typeface="Comic Sans MS" panose="030F0702030302020204" pitchFamily="66" charset="0"/>
              <a:ea typeface="Dotum" panose="020B0600000101010101" pitchFamily="34" charset="-127"/>
            </a:endParaRPr>
          </a:p>
          <a:p>
            <a:pPr eaLnBrk="1" hangingPunct="1">
              <a:spcBef>
                <a:spcPct val="50000"/>
              </a:spcBef>
              <a:buFont typeface="Wingdings" panose="05000000000000000000" pitchFamily="2" charset="2"/>
              <a:buNone/>
            </a:pPr>
            <a:r>
              <a:rPr lang="zh-CN" altLang="en-US" sz="2000" dirty="0">
                <a:solidFill>
                  <a:schemeClr val="tx2"/>
                </a:solidFill>
                <a:latin typeface="Comic Sans MS" panose="030F0702030302020204" pitchFamily="66" charset="0"/>
                <a:ea typeface="Dotum" panose="020B0600000101010101" pitchFamily="34" charset="-127"/>
              </a:rPr>
              <a:t>        </a:t>
            </a:r>
            <a:r>
              <a:rPr lang="en-US" altLang="zh-CN" sz="2000" dirty="0">
                <a:solidFill>
                  <a:schemeClr val="tx2"/>
                </a:solidFill>
                <a:latin typeface="Comic Sans MS" panose="030F0702030302020204" pitchFamily="66" charset="0"/>
                <a:ea typeface="Dotum" panose="020B0600000101010101" pitchFamily="34" charset="-127"/>
              </a:rPr>
              <a:t>Once strong inversion occurs, a very small increase in band bending corresponding to a very small increase in depletion-layer width results in a large increase in the </a:t>
            </a:r>
            <a:r>
              <a:rPr lang="en-US" altLang="zh-CN" sz="2000" dirty="0" err="1">
                <a:solidFill>
                  <a:schemeClr val="tx2"/>
                </a:solidFill>
                <a:latin typeface="Comic Sans MS" panose="030F0702030302020204" pitchFamily="66" charset="0"/>
                <a:ea typeface="Dotum" panose="020B0600000101010101" pitchFamily="34" charset="-127"/>
              </a:rPr>
              <a:t>Q</a:t>
            </a:r>
            <a:r>
              <a:rPr lang="en-US" altLang="zh-CN" sz="2000" baseline="-25000" dirty="0" err="1">
                <a:solidFill>
                  <a:schemeClr val="tx2"/>
                </a:solidFill>
                <a:latin typeface="Comic Sans MS" panose="030F0702030302020204" pitchFamily="66" charset="0"/>
                <a:ea typeface="Dotum" panose="020B0600000101010101" pitchFamily="34" charset="-127"/>
              </a:rPr>
              <a:t>n</a:t>
            </a:r>
            <a:r>
              <a:rPr lang="en-US" altLang="zh-CN" sz="2000" baseline="-25000" dirty="0">
                <a:solidFill>
                  <a:schemeClr val="tx2"/>
                </a:solidFill>
                <a:latin typeface="Comic Sans MS" panose="030F0702030302020204" pitchFamily="66" charset="0"/>
                <a:ea typeface="Dotum" panose="020B0600000101010101" pitchFamily="34" charset="-127"/>
              </a:rPr>
              <a:t> </a:t>
            </a:r>
            <a:r>
              <a:rPr lang="en-US" altLang="zh-CN" sz="2000" dirty="0">
                <a:solidFill>
                  <a:schemeClr val="tx2"/>
                </a:solidFill>
                <a:latin typeface="Comic Sans MS" panose="030F0702030302020204" pitchFamily="66" charset="0"/>
                <a:ea typeface="Dotum" panose="020B0600000101010101" pitchFamily="34" charset="-127"/>
              </a:rPr>
              <a:t>in the inversion layer, so the surface depletion-layer with reaches a maximum, W</a:t>
            </a:r>
            <a:r>
              <a:rPr lang="en-US" altLang="zh-CN" sz="2000" baseline="-25000" dirty="0">
                <a:solidFill>
                  <a:schemeClr val="tx2"/>
                </a:solidFill>
                <a:latin typeface="Comic Sans MS" panose="030F0702030302020204" pitchFamily="66" charset="0"/>
                <a:ea typeface="Dotum" panose="020B0600000101010101" pitchFamily="34" charset="-127"/>
              </a:rPr>
              <a:t>m</a:t>
            </a:r>
            <a:r>
              <a:rPr lang="en-US" altLang="zh-CN" sz="2000" dirty="0">
                <a:solidFill>
                  <a:schemeClr val="tx2"/>
                </a:solidFill>
                <a:latin typeface="Comic Sans MS" panose="030F0702030302020204" pitchFamily="66" charset="0"/>
                <a:ea typeface="Dotum" panose="020B0600000101010101" pitchFamily="34" charset="-127"/>
              </a:rPr>
              <a:t>.</a:t>
            </a:r>
            <a:endParaRPr lang="en-US" altLang="zh-CN" sz="2000" dirty="0">
              <a:solidFill>
                <a:schemeClr val="tx2"/>
              </a:solidFill>
              <a:latin typeface="Comic Sans MS" panose="030F0702030302020204" pitchFamily="66" charset="0"/>
              <a:ea typeface="Dotum" panose="020B0600000101010101" pitchFamily="34" charset="-127"/>
            </a:endParaRPr>
          </a:p>
        </p:txBody>
      </p:sp>
      <p:sp>
        <p:nvSpPr>
          <p:cNvPr id="2" name="灯片编号占位符 1"/>
          <p:cNvSpPr>
            <a:spLocks noGrp="1"/>
          </p:cNvSpPr>
          <p:nvPr>
            <p:ph type="sldNum" sz="quarter" idx="12"/>
          </p:nvPr>
        </p:nvSpPr>
        <p:spPr/>
        <p:txBody>
          <a:bodyPr/>
          <a:lstStyle/>
          <a:p>
            <a:fld id="{87AAF5FA-363C-4DAE-B84A-ED49A3A10B46}" type="slidenum">
              <a:rPr lang="zh-CN" altLang="en-US" smtClean="0"/>
            </a:fld>
            <a:endParaRPr lang="zh-CN" altLang="en-US"/>
          </a:p>
        </p:txBody>
      </p:sp>
      <p:grpSp>
        <p:nvGrpSpPr>
          <p:cNvPr id="8" name="组合 7"/>
          <p:cNvGrpSpPr/>
          <p:nvPr/>
        </p:nvGrpSpPr>
        <p:grpSpPr>
          <a:xfrm>
            <a:off x="1280033" y="295513"/>
            <a:ext cx="3428131" cy="3362109"/>
            <a:chOff x="1472897" y="304088"/>
            <a:chExt cx="3428131" cy="3362109"/>
          </a:xfrm>
        </p:grpSpPr>
        <p:sp>
          <p:nvSpPr>
            <p:cNvPr id="32" name="Line 3"/>
            <p:cNvSpPr>
              <a:spLocks noChangeShapeType="1"/>
            </p:cNvSpPr>
            <p:nvPr/>
          </p:nvSpPr>
          <p:spPr bwMode="auto">
            <a:xfrm>
              <a:off x="1572118" y="2574311"/>
              <a:ext cx="3328909" cy="39216"/>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33" name="Line 4"/>
            <p:cNvSpPr>
              <a:spLocks noChangeShapeType="1"/>
            </p:cNvSpPr>
            <p:nvPr/>
          </p:nvSpPr>
          <p:spPr bwMode="auto">
            <a:xfrm flipV="1">
              <a:off x="3392459" y="1182968"/>
              <a:ext cx="0" cy="1406737"/>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4" name="Rectangle 5"/>
            <p:cNvSpPr>
              <a:spLocks noChangeArrowheads="1"/>
            </p:cNvSpPr>
            <p:nvPr/>
          </p:nvSpPr>
          <p:spPr bwMode="auto">
            <a:xfrm>
              <a:off x="2246871" y="1515039"/>
              <a:ext cx="94763" cy="1076492"/>
            </a:xfrm>
            <a:prstGeom prst="rect">
              <a:avLst/>
            </a:prstGeom>
            <a:solidFill>
              <a:srgbClr val="0070C0"/>
            </a:solidFill>
            <a:ln w="9525">
              <a:solidFill>
                <a:schemeClr val="bg2"/>
              </a:solidFill>
              <a:miter lim="800000"/>
            </a:ln>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 name="Rectangle 6"/>
            <p:cNvSpPr>
              <a:spLocks noChangeArrowheads="1"/>
            </p:cNvSpPr>
            <p:nvPr/>
          </p:nvSpPr>
          <p:spPr bwMode="auto">
            <a:xfrm>
              <a:off x="3487224" y="2620159"/>
              <a:ext cx="980577" cy="662317"/>
            </a:xfrm>
            <a:prstGeom prst="rect">
              <a:avLst/>
            </a:prstGeom>
            <a:solidFill>
              <a:srgbClr val="92D050"/>
            </a:solidFill>
            <a:ln w="9525">
              <a:solidFill>
                <a:schemeClr val="bg1"/>
              </a:solidFill>
              <a:miter lim="800000"/>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 name="Rectangle 11"/>
            <p:cNvSpPr>
              <a:spLocks noChangeArrowheads="1"/>
            </p:cNvSpPr>
            <p:nvPr/>
          </p:nvSpPr>
          <p:spPr bwMode="auto">
            <a:xfrm>
              <a:off x="3392462" y="2589705"/>
              <a:ext cx="94763" cy="1076492"/>
            </a:xfrm>
            <a:prstGeom prst="rect">
              <a:avLst/>
            </a:prstGeom>
            <a:solidFill>
              <a:srgbClr val="00FF00"/>
            </a:solidFill>
            <a:ln w="9525">
              <a:solidFill>
                <a:schemeClr val="bg1"/>
              </a:solidFill>
              <a:miter lim="800000"/>
            </a:ln>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 name="Text Box 10"/>
            <p:cNvSpPr txBox="1">
              <a:spLocks noChangeArrowheads="1"/>
            </p:cNvSpPr>
            <p:nvPr/>
          </p:nvSpPr>
          <p:spPr bwMode="auto">
            <a:xfrm>
              <a:off x="1472897" y="304088"/>
              <a:ext cx="2155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 typeface="Wingdings" panose="05000000000000000000" pitchFamily="2" charset="2"/>
                <a:buNone/>
              </a:pPr>
              <a:r>
                <a:rPr lang="en-US" altLang="zh-CN" sz="2400" dirty="0" smtClean="0">
                  <a:latin typeface="+mn-ea"/>
                  <a:ea typeface="+mn-ea"/>
                </a:rPr>
                <a:t>(c)</a:t>
              </a:r>
              <a:r>
                <a:rPr lang="zh-CN" altLang="en-US" sz="2400" dirty="0">
                  <a:latin typeface="+mn-ea"/>
                  <a:ea typeface="+mn-ea"/>
                </a:rPr>
                <a:t>电荷分布</a:t>
              </a:r>
              <a:endParaRPr lang="en-US" altLang="zh-CN" sz="2400" dirty="0">
                <a:latin typeface="+mn-ea"/>
                <a:ea typeface="+mn-ea"/>
              </a:endParaRPr>
            </a:p>
          </p:txBody>
        </p:sp>
        <mc:AlternateContent xmlns:mc="http://schemas.openxmlformats.org/markup-compatibility/2006">
          <mc:Choice xmlns:a14="http://schemas.microsoft.com/office/drawing/2010/main" Requires="a14">
            <p:sp>
              <p:nvSpPr>
                <p:cNvPr id="60" name="文本框 59"/>
                <p:cNvSpPr txBox="1"/>
                <p:nvPr/>
              </p:nvSpPr>
              <p:spPr>
                <a:xfrm>
                  <a:off x="3094450" y="3269950"/>
                  <a:ext cx="32252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𝑛</m:t>
                            </m:r>
                          </m:sub>
                        </m:sSub>
                      </m:oMath>
                    </m:oMathPara>
                  </a14:m>
                  <a:endParaRPr lang="zh-CN" altLang="en-US" dirty="0"/>
                </a:p>
              </p:txBody>
            </p:sp>
          </mc:Choice>
          <mc:Fallback>
            <p:sp>
              <p:nvSpPr>
                <p:cNvPr id="60" name="文本框 59"/>
                <p:cNvSpPr txBox="1">
                  <a:spLocks noRot="1" noChangeAspect="1" noMove="1" noResize="1" noEditPoints="1" noAdjustHandles="1" noChangeArrowheads="1" noChangeShapeType="1" noTextEdit="1"/>
                </p:cNvSpPr>
                <p:nvPr/>
              </p:nvSpPr>
              <p:spPr>
                <a:xfrm>
                  <a:off x="3094450" y="3269950"/>
                  <a:ext cx="322524" cy="276999"/>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1" name="文本框 60"/>
                <p:cNvSpPr txBox="1"/>
                <p:nvPr/>
              </p:nvSpPr>
              <p:spPr>
                <a:xfrm>
                  <a:off x="1825692" y="1734321"/>
                  <a:ext cx="36221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𝑀</m:t>
                            </m:r>
                          </m:sub>
                        </m:sSub>
                      </m:oMath>
                    </m:oMathPara>
                  </a14:m>
                  <a:endParaRPr lang="zh-CN" altLang="en-US" dirty="0"/>
                </a:p>
              </p:txBody>
            </p:sp>
          </mc:Choice>
          <mc:Fallback>
            <p:sp>
              <p:nvSpPr>
                <p:cNvPr id="61" name="文本框 60"/>
                <p:cNvSpPr txBox="1">
                  <a:spLocks noRot="1" noChangeAspect="1" noMove="1" noResize="1" noEditPoints="1" noAdjustHandles="1" noChangeArrowheads="1" noChangeShapeType="1" noTextEdit="1"/>
                </p:cNvSpPr>
                <p:nvPr/>
              </p:nvSpPr>
              <p:spPr>
                <a:xfrm>
                  <a:off x="1825692" y="1734321"/>
                  <a:ext cx="362215" cy="276999"/>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3" name="文本框 62"/>
                <p:cNvSpPr txBox="1"/>
                <p:nvPr/>
              </p:nvSpPr>
              <p:spPr>
                <a:xfrm>
                  <a:off x="3782062" y="2803239"/>
                  <a:ext cx="38266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𝑠𝑐</m:t>
                            </m:r>
                          </m:sub>
                        </m:sSub>
                      </m:oMath>
                    </m:oMathPara>
                  </a14:m>
                  <a:endParaRPr lang="zh-CN" altLang="en-US" dirty="0"/>
                </a:p>
              </p:txBody>
            </p:sp>
          </mc:Choice>
          <mc:Fallback>
            <p:sp>
              <p:nvSpPr>
                <p:cNvPr id="63" name="文本框 62"/>
                <p:cNvSpPr txBox="1">
                  <a:spLocks noRot="1" noChangeAspect="1" noMove="1" noResize="1" noEditPoints="1" noAdjustHandles="1" noChangeArrowheads="1" noChangeShapeType="1" noTextEdit="1"/>
                </p:cNvSpPr>
                <p:nvPr/>
              </p:nvSpPr>
              <p:spPr>
                <a:xfrm>
                  <a:off x="3782062" y="2803239"/>
                  <a:ext cx="382669" cy="276999"/>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文本框 64"/>
                <p:cNvSpPr txBox="1"/>
                <p:nvPr/>
              </p:nvSpPr>
              <p:spPr>
                <a:xfrm>
                  <a:off x="4632197" y="2654819"/>
                  <a:ext cx="18332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p:sp>
              <p:nvSpPr>
                <p:cNvPr id="65" name="文本框 64"/>
                <p:cNvSpPr txBox="1">
                  <a:spLocks noRot="1" noChangeAspect="1" noMove="1" noResize="1" noEditPoints="1" noAdjustHandles="1" noChangeArrowheads="1" noChangeShapeType="1" noTextEdit="1"/>
                </p:cNvSpPr>
                <p:nvPr/>
              </p:nvSpPr>
              <p:spPr>
                <a:xfrm>
                  <a:off x="4632197" y="2654819"/>
                  <a:ext cx="183320" cy="276999"/>
                </a:xfrm>
                <a:prstGeom prst="rect">
                  <a:avLst/>
                </a:prstGeom>
                <a:blipFill rotWithShape="1">
                  <a:blip r:embed="rId6"/>
                </a:blipFill>
              </p:spPr>
              <p:txBody>
                <a:bodyPr/>
                <a:lstStyle/>
                <a:p>
                  <a:r>
                    <a:rPr lang="zh-CN" altLang="en-US">
                      <a:noFill/>
                    </a:rPr>
                    <a:t> </a:t>
                  </a:r>
                </a:p>
              </p:txBody>
            </p:sp>
          </mc:Fallback>
        </mc:AlternateContent>
        <p:sp>
          <p:nvSpPr>
            <p:cNvPr id="67" name="文本框 66"/>
            <p:cNvSpPr txBox="1"/>
            <p:nvPr/>
          </p:nvSpPr>
          <p:spPr>
            <a:xfrm>
              <a:off x="4600946" y="2235984"/>
              <a:ext cx="300082" cy="369332"/>
            </a:xfrm>
            <a:prstGeom prst="rect">
              <a:avLst/>
            </a:prstGeom>
            <a:noFill/>
          </p:spPr>
          <p:txBody>
            <a:bodyPr wrap="none" rtlCol="0">
              <a:spAutoFit/>
            </a:bodyPr>
            <a:lstStyle/>
            <a:p>
              <a:r>
                <a:rPr lang="en-US" altLang="zh-CN" dirty="0">
                  <a:latin typeface="+mn-ea"/>
                </a:rPr>
                <a:t>W</a:t>
              </a:r>
              <a:endParaRPr lang="zh-CN" altLang="en-US" dirty="0">
                <a:latin typeface="+mn-ea"/>
              </a:endParaRPr>
            </a:p>
          </p:txBody>
        </p:sp>
        <mc:AlternateContent xmlns:mc="http://schemas.openxmlformats.org/markup-compatibility/2006">
          <mc:Choice xmlns:a14="http://schemas.microsoft.com/office/drawing/2010/main" Requires="a14">
            <p:sp>
              <p:nvSpPr>
                <p:cNvPr id="5" name="矩形 4"/>
                <p:cNvSpPr/>
                <p:nvPr/>
              </p:nvSpPr>
              <p:spPr>
                <a:xfrm>
                  <a:off x="2069290" y="2652622"/>
                  <a:ext cx="538353"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i="1">
                                <a:latin typeface="Cambria Math" panose="02040503050406030204" pitchFamily="18" charset="0"/>
                              </a:rPr>
                              <m:t>𝑜𝑥</m:t>
                            </m:r>
                          </m:sub>
                        </m:sSub>
                      </m:oMath>
                    </m:oMathPara>
                  </a14:m>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2069290" y="2652622"/>
                  <a:ext cx="538353" cy="369332"/>
                </a:xfrm>
                <a:prstGeom prst="rect">
                  <a:avLst/>
                </a:prstGeom>
                <a:blipFill rotWithShape="1">
                  <a:blip r:embed="rId7"/>
                </a:blipFill>
              </p:spPr>
              <p:txBody>
                <a:bodyPr/>
                <a:lstStyle/>
                <a:p>
                  <a:r>
                    <a:rPr lang="zh-CN" altLang="en-US">
                      <a:noFill/>
                    </a:rPr>
                    <a:t> </a:t>
                  </a:r>
                </a:p>
              </p:txBody>
            </p:sp>
          </mc:Fallback>
        </mc:AlternateContent>
      </p:grpSp>
      <p:grpSp>
        <p:nvGrpSpPr>
          <p:cNvPr id="9" name="组合 8"/>
          <p:cNvGrpSpPr/>
          <p:nvPr/>
        </p:nvGrpSpPr>
        <p:grpSpPr>
          <a:xfrm>
            <a:off x="1353857" y="3853773"/>
            <a:ext cx="3074076" cy="2460259"/>
            <a:chOff x="1561088" y="4031900"/>
            <a:chExt cx="3074076" cy="2460259"/>
          </a:xfrm>
        </p:grpSpPr>
        <p:sp>
          <p:nvSpPr>
            <p:cNvPr id="66" name="Text Box 17"/>
            <p:cNvSpPr txBox="1">
              <a:spLocks noChangeArrowheads="1"/>
            </p:cNvSpPr>
            <p:nvPr/>
          </p:nvSpPr>
          <p:spPr bwMode="auto">
            <a:xfrm>
              <a:off x="1561088" y="4031900"/>
              <a:ext cx="17200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 typeface="Wingdings" panose="05000000000000000000" pitchFamily="2" charset="2"/>
                <a:buNone/>
              </a:pPr>
              <a:r>
                <a:rPr lang="en-US" altLang="zh-CN" sz="2400" dirty="0">
                  <a:latin typeface="+mn-ea"/>
                  <a:ea typeface="+mn-ea"/>
                </a:rPr>
                <a:t>(d)</a:t>
              </a:r>
              <a:r>
                <a:rPr lang="zh-CN" altLang="en-US" sz="2400" dirty="0">
                  <a:latin typeface="+mn-ea"/>
                  <a:ea typeface="+mn-ea"/>
                </a:rPr>
                <a:t>电场</a:t>
              </a:r>
              <a:endParaRPr lang="en-US" altLang="zh-CN" sz="2400" dirty="0">
                <a:latin typeface="+mn-ea"/>
                <a:ea typeface="+mn-ea"/>
              </a:endParaRPr>
            </a:p>
          </p:txBody>
        </p:sp>
        <p:grpSp>
          <p:nvGrpSpPr>
            <p:cNvPr id="7" name="组合 6"/>
            <p:cNvGrpSpPr/>
            <p:nvPr/>
          </p:nvGrpSpPr>
          <p:grpSpPr>
            <a:xfrm>
              <a:off x="1825948" y="4411322"/>
              <a:ext cx="2809216" cy="2080837"/>
              <a:chOff x="1825948" y="4411322"/>
              <a:chExt cx="2809216" cy="2080837"/>
            </a:xfrm>
          </p:grpSpPr>
          <p:grpSp>
            <p:nvGrpSpPr>
              <p:cNvPr id="4" name="组合 3"/>
              <p:cNvGrpSpPr/>
              <p:nvPr/>
            </p:nvGrpSpPr>
            <p:grpSpPr>
              <a:xfrm>
                <a:off x="1825948" y="4411322"/>
                <a:ext cx="2809216" cy="2004117"/>
                <a:chOff x="1825948" y="4411322"/>
                <a:chExt cx="2809216" cy="2004117"/>
              </a:xfrm>
            </p:grpSpPr>
            <p:grpSp>
              <p:nvGrpSpPr>
                <p:cNvPr id="45" name="Group 16"/>
                <p:cNvGrpSpPr/>
                <p:nvPr/>
              </p:nvGrpSpPr>
              <p:grpSpPr bwMode="auto">
                <a:xfrm>
                  <a:off x="1825948" y="4550055"/>
                  <a:ext cx="2809216" cy="1572772"/>
                  <a:chOff x="380" y="0"/>
                  <a:chExt cx="1334" cy="862"/>
                </a:xfrm>
              </p:grpSpPr>
              <p:sp>
                <p:nvSpPr>
                  <p:cNvPr id="51" name="Line 17"/>
                  <p:cNvSpPr>
                    <a:spLocks noChangeShapeType="1"/>
                  </p:cNvSpPr>
                  <p:nvPr/>
                </p:nvSpPr>
                <p:spPr bwMode="auto">
                  <a:xfrm>
                    <a:off x="380" y="835"/>
                    <a:ext cx="1334" cy="27"/>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52" name="Line 18"/>
                  <p:cNvSpPr>
                    <a:spLocks noChangeShapeType="1"/>
                  </p:cNvSpPr>
                  <p:nvPr/>
                </p:nvSpPr>
                <p:spPr bwMode="auto">
                  <a:xfrm flipV="1">
                    <a:off x="1134" y="0"/>
                    <a:ext cx="0" cy="862"/>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53" name="Line 19"/>
                  <p:cNvSpPr>
                    <a:spLocks noChangeShapeType="1"/>
                  </p:cNvSpPr>
                  <p:nvPr/>
                </p:nvSpPr>
                <p:spPr bwMode="auto">
                  <a:xfrm flipH="1">
                    <a:off x="590" y="409"/>
                    <a:ext cx="6" cy="434"/>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54" name="Line 20"/>
                  <p:cNvSpPr>
                    <a:spLocks noChangeShapeType="1"/>
                  </p:cNvSpPr>
                  <p:nvPr/>
                </p:nvSpPr>
                <p:spPr bwMode="auto">
                  <a:xfrm>
                    <a:off x="590" y="409"/>
                    <a:ext cx="5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55" name="Line 21"/>
                  <p:cNvSpPr>
                    <a:spLocks noChangeShapeType="1"/>
                  </p:cNvSpPr>
                  <p:nvPr/>
                </p:nvSpPr>
                <p:spPr bwMode="auto">
                  <a:xfrm>
                    <a:off x="1134" y="545"/>
                    <a:ext cx="415" cy="31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grpSp>
            <p:sp>
              <p:nvSpPr>
                <p:cNvPr id="48" name="Text Box 24"/>
                <p:cNvSpPr txBox="1">
                  <a:spLocks noChangeArrowheads="1"/>
                </p:cNvSpPr>
                <p:nvPr/>
              </p:nvSpPr>
              <p:spPr bwMode="auto">
                <a:xfrm>
                  <a:off x="3452369" y="4411322"/>
                  <a:ext cx="3808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dirty="0">
                      <a:latin typeface="+mn-ea"/>
                      <a:ea typeface="+mn-ea"/>
                    </a:rPr>
                    <a:t>E</a:t>
                  </a:r>
                  <a:endParaRPr lang="en-US" altLang="zh-CN" dirty="0">
                    <a:latin typeface="+mn-ea"/>
                    <a:ea typeface="+mn-ea"/>
                  </a:endParaRPr>
                </a:p>
              </p:txBody>
            </p:sp>
            <mc:AlternateContent xmlns:mc="http://schemas.openxmlformats.org/markup-compatibility/2006">
              <mc:Choice xmlns:a14="http://schemas.microsoft.com/office/drawing/2010/main" Requires="a14">
                <p:sp>
                  <p:nvSpPr>
                    <p:cNvPr id="62" name="文本框 61"/>
                    <p:cNvSpPr txBox="1"/>
                    <p:nvPr/>
                  </p:nvSpPr>
                  <p:spPr>
                    <a:xfrm>
                      <a:off x="4286950" y="6138440"/>
                      <a:ext cx="18332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p:sp>
                  <p:nvSpPr>
                    <p:cNvPr id="62" name="文本框 61"/>
                    <p:cNvSpPr txBox="1">
                      <a:spLocks noRot="1" noChangeAspect="1" noMove="1" noResize="1" noEditPoints="1" noAdjustHandles="1" noChangeArrowheads="1" noChangeShapeType="1" noTextEdit="1"/>
                    </p:cNvSpPr>
                    <p:nvPr/>
                  </p:nvSpPr>
                  <p:spPr>
                    <a:xfrm>
                      <a:off x="4286950" y="6138440"/>
                      <a:ext cx="183320" cy="276999"/>
                    </a:xfrm>
                    <a:prstGeom prst="rect">
                      <a:avLst/>
                    </a:prstGeom>
                    <a:blipFill rotWithShape="1">
                      <a:blip r:embed="rId6"/>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6" name="矩形 5"/>
                  <p:cNvSpPr/>
                  <p:nvPr/>
                </p:nvSpPr>
                <p:spPr>
                  <a:xfrm>
                    <a:off x="2040067" y="6122827"/>
                    <a:ext cx="538353"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i="1">
                                  <a:latin typeface="Cambria Math" panose="02040503050406030204" pitchFamily="18" charset="0"/>
                                </a:rPr>
                                <m:t>𝑜𝑥</m:t>
                              </m:r>
                            </m:sub>
                          </m:sSub>
                        </m:oMath>
                      </m:oMathPara>
                    </a14:m>
                    <a:endParaRPr lang="zh-CN" altLang="en-US" dirty="0"/>
                  </a:p>
                </p:txBody>
              </p:sp>
            </mc:Choice>
            <mc:Fallback>
              <p:sp>
                <p:nvSpPr>
                  <p:cNvPr id="6" name="矩形 5"/>
                  <p:cNvSpPr>
                    <a:spLocks noRot="1" noChangeAspect="1" noMove="1" noResize="1" noEditPoints="1" noAdjustHandles="1" noChangeArrowheads="1" noChangeShapeType="1" noTextEdit="1"/>
                  </p:cNvSpPr>
                  <p:nvPr/>
                </p:nvSpPr>
                <p:spPr>
                  <a:xfrm>
                    <a:off x="2040067" y="6122827"/>
                    <a:ext cx="538353" cy="369332"/>
                  </a:xfrm>
                  <a:prstGeom prst="rect">
                    <a:avLst/>
                  </a:prstGeom>
                  <a:blipFill rotWithShape="1">
                    <a:blip r:embed="rId7"/>
                  </a:blipFill>
                </p:spPr>
                <p:txBody>
                  <a:bodyPr/>
                  <a:lstStyle/>
                  <a:p>
                    <a:r>
                      <a:rPr lang="zh-CN" altLang="en-US">
                        <a:noFill/>
                      </a:rPr>
                      <a:t> </a:t>
                    </a:r>
                  </a:p>
                </p:txBody>
              </p:sp>
            </mc:Fallback>
          </mc:AlternateContent>
        </p:grpSp>
      </p:grpSp>
      <mc:AlternateContent xmlns:mc="http://schemas.openxmlformats.org/markup-compatibility/2006">
        <mc:Choice xmlns:a14="http://schemas.microsoft.com/office/drawing/2010/main" Requires="a14">
          <p:sp>
            <p:nvSpPr>
              <p:cNvPr id="36" name="矩形 35"/>
              <p:cNvSpPr/>
              <p:nvPr/>
            </p:nvSpPr>
            <p:spPr>
              <a:xfrm>
                <a:off x="2070112" y="4770228"/>
                <a:ext cx="616323"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E</m:t>
                          </m:r>
                        </m:e>
                        <m:sub>
                          <m:r>
                            <a:rPr lang="en-US" altLang="zh-CN" i="1">
                              <a:latin typeface="Cambria Math" panose="02040503050406030204" pitchFamily="18" charset="0"/>
                            </a:rPr>
                            <m:t>𝑂𝑋</m:t>
                          </m:r>
                        </m:sub>
                      </m:sSub>
                    </m:oMath>
                  </m:oMathPara>
                </a14:m>
                <a:endParaRPr lang="zh-CN" altLang="en-US" dirty="0"/>
              </a:p>
            </p:txBody>
          </p:sp>
        </mc:Choice>
        <mc:Fallback>
          <p:sp>
            <p:nvSpPr>
              <p:cNvPr id="36" name="矩形 35"/>
              <p:cNvSpPr>
                <a:spLocks noRot="1" noChangeAspect="1" noMove="1" noResize="1" noEditPoints="1" noAdjustHandles="1" noChangeArrowheads="1" noChangeShapeType="1" noTextEdit="1"/>
              </p:cNvSpPr>
              <p:nvPr/>
            </p:nvSpPr>
            <p:spPr>
              <a:xfrm>
                <a:off x="2070112" y="4770228"/>
                <a:ext cx="616323" cy="369332"/>
              </a:xfrm>
              <a:prstGeom prst="rect">
                <a:avLst/>
              </a:prstGeom>
              <a:blipFill rotWithShape="1">
                <a:blip r:embed="rId8"/>
                <a:stretch>
                  <a:fillRect l="-2" t="-29" r="62" b="1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矩形 36"/>
              <p:cNvSpPr/>
              <p:nvPr/>
            </p:nvSpPr>
            <p:spPr>
              <a:xfrm>
                <a:off x="3550897" y="5283850"/>
                <a:ext cx="46987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a:latin typeface="Cambria Math" panose="02040503050406030204" pitchFamily="18" charset="0"/>
                            </a:rPr>
                            <m:t>E</m:t>
                          </m:r>
                        </m:e>
                        <m:sub>
                          <m:r>
                            <a:rPr lang="en-US" altLang="zh-CN" b="0" i="1" smtClean="0">
                              <a:latin typeface="Cambria Math" panose="02040503050406030204" pitchFamily="18" charset="0"/>
                            </a:rPr>
                            <m:t>𝑆</m:t>
                          </m:r>
                        </m:sub>
                      </m:sSub>
                    </m:oMath>
                  </m:oMathPara>
                </a14:m>
                <a:endParaRPr lang="zh-CN" altLang="en-US" dirty="0"/>
              </a:p>
            </p:txBody>
          </p:sp>
        </mc:Choice>
        <mc:Fallback>
          <p:sp>
            <p:nvSpPr>
              <p:cNvPr id="37" name="矩形 36"/>
              <p:cNvSpPr>
                <a:spLocks noRot="1" noChangeAspect="1" noMove="1" noResize="1" noEditPoints="1" noAdjustHandles="1" noChangeArrowheads="1" noChangeShapeType="1" noTextEdit="1"/>
              </p:cNvSpPr>
              <p:nvPr/>
            </p:nvSpPr>
            <p:spPr>
              <a:xfrm>
                <a:off x="3550897" y="5283850"/>
                <a:ext cx="469872" cy="369332"/>
              </a:xfrm>
              <a:prstGeom prst="rect">
                <a:avLst/>
              </a:prstGeom>
              <a:blipFill rotWithShape="1">
                <a:blip r:embed="rId9"/>
                <a:stretch>
                  <a:fillRect l="-130" t="-4" r="124" b="112"/>
                </a:stretch>
              </a:blipFill>
            </p:spPr>
            <p:txBody>
              <a:bodyPr/>
              <a:lstStyle/>
              <a:p>
                <a:r>
                  <a:rPr lang="zh-CN" altLang="en-US">
                    <a:noFill/>
                  </a:rPr>
                  <a:t> </a:t>
                </a:r>
              </a:p>
            </p:txBody>
          </p:sp>
        </mc:Fallback>
      </mc:AlternateContent>
      <p:sp>
        <p:nvSpPr>
          <p:cNvPr id="38" name="Text Box 2"/>
          <p:cNvSpPr txBox="1">
            <a:spLocks noChangeArrowheads="1"/>
          </p:cNvSpPr>
          <p:nvPr/>
        </p:nvSpPr>
        <p:spPr bwMode="auto">
          <a:xfrm>
            <a:off x="57695" y="0"/>
            <a:ext cx="681597" cy="4066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wordArtVertRtl"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 typeface="Wingdings" panose="05000000000000000000" pitchFamily="2" charset="2"/>
              <a:buNone/>
            </a:pPr>
            <a:r>
              <a:rPr lang="zh-CN" altLang="en-US" sz="3200" b="1" dirty="0" smtClean="0">
                <a:solidFill>
                  <a:srgbClr val="FF0000"/>
                </a:solidFill>
                <a:latin typeface="+mn-ea"/>
                <a:ea typeface="+mn-ea"/>
              </a:rPr>
              <a:t>半导体强反型</a:t>
            </a:r>
            <a:endParaRPr lang="en-US" altLang="zh-CN" sz="3200" b="1" dirty="0">
              <a:solidFill>
                <a:srgbClr val="FF0000"/>
              </a:solidFill>
              <a:latin typeface="+mn-ea"/>
              <a:ea typeface="+mn-ea"/>
            </a:endParaRPr>
          </a:p>
        </p:txBody>
      </p:sp>
      <mc:AlternateContent xmlns:mc="http://schemas.openxmlformats.org/markup-compatibility/2006">
        <mc:Choice xmlns:a14="http://schemas.microsoft.com/office/drawing/2010/main" Requires="a14">
          <p:sp>
            <p:nvSpPr>
              <p:cNvPr id="3" name="文本框 2"/>
              <p:cNvSpPr txBox="1"/>
              <p:nvPr/>
            </p:nvSpPr>
            <p:spPr>
              <a:xfrm>
                <a:off x="5274796" y="4843094"/>
                <a:ext cx="2217723" cy="523220"/>
              </a:xfrm>
              <a:prstGeom prst="rect">
                <a:avLst/>
              </a:prstGeom>
              <a:noFill/>
            </p:spPr>
            <p:txBody>
              <a:bodyPr wrap="none" rtlCol="0">
                <a:spAutoFit/>
              </a:bodyPr>
              <a:lstStyle/>
              <a:p>
                <a:pPr marL="457200" indent="-457200">
                  <a:spcBef>
                    <a:spcPct val="50000"/>
                  </a:spcBef>
                </a:pPr>
                <a:r>
                  <a:rPr lang="zh-CN" altLang="en-US" sz="2800" dirty="0">
                    <a:solidFill>
                      <a:srgbClr val="FF0000"/>
                    </a:solidFill>
                    <a:latin typeface="Comic Sans MS" panose="030F0702030302020204" pitchFamily="66" charset="0"/>
                    <a:ea typeface="Dotum" panose="020B0600000101010101" pitchFamily="34" charset="-127"/>
                  </a:rPr>
                  <a:t>阈值电压 </a:t>
                </a:r>
                <a14:m>
                  <m:oMath xmlns:m="http://schemas.openxmlformats.org/officeDocument/2006/math">
                    <m:sSub>
                      <m:sSubPr>
                        <m:ctrlPr>
                          <a:rPr lang="en-US" altLang="zh-CN" sz="2800" i="1">
                            <a:solidFill>
                              <a:srgbClr val="FF0000"/>
                            </a:solidFill>
                            <a:latin typeface="Cambria Math" panose="02040503050406030204" pitchFamily="18" charset="0"/>
                            <a:ea typeface="Dotum" panose="020B0600000101010101" pitchFamily="34" charset="-127"/>
                          </a:rPr>
                        </m:ctrlPr>
                      </m:sSubPr>
                      <m:e>
                        <m:r>
                          <a:rPr lang="en-US" altLang="zh-CN" sz="2800">
                            <a:solidFill>
                              <a:srgbClr val="FF0000"/>
                            </a:solidFill>
                            <a:latin typeface="Cambria Math" panose="02040503050406030204" pitchFamily="18" charset="0"/>
                            <a:ea typeface="Dotum" panose="020B0600000101010101" pitchFamily="34" charset="-127"/>
                          </a:rPr>
                          <m:t>𝑉</m:t>
                        </m:r>
                      </m:e>
                      <m:sub>
                        <m:r>
                          <a:rPr lang="en-US" altLang="zh-CN" sz="2800">
                            <a:solidFill>
                              <a:srgbClr val="FF0000"/>
                            </a:solidFill>
                            <a:latin typeface="Cambria Math" panose="02040503050406030204" pitchFamily="18" charset="0"/>
                            <a:ea typeface="Dotum" panose="020B0600000101010101" pitchFamily="34" charset="-127"/>
                          </a:rPr>
                          <m:t>𝑡ℎ</m:t>
                        </m:r>
                      </m:sub>
                    </m:sSub>
                  </m:oMath>
                </a14:m>
                <a:endParaRPr lang="zh-CN" altLang="en-US" sz="2800" dirty="0">
                  <a:solidFill>
                    <a:srgbClr val="FF0000"/>
                  </a:solidFill>
                  <a:latin typeface="Comic Sans MS" panose="030F0702030302020204" pitchFamily="66" charset="0"/>
                  <a:ea typeface="Dotum" panose="020B0600000101010101" pitchFamily="34" charset="-127"/>
                </a:endParaRPr>
              </a:p>
            </p:txBody>
          </p:sp>
        </mc:Choice>
        <mc:Fallback>
          <p:sp>
            <p:nvSpPr>
              <p:cNvPr id="3" name="文本框 2"/>
              <p:cNvSpPr txBox="1">
                <a:spLocks noRot="1" noChangeAspect="1" noMove="1" noResize="1" noEditPoints="1" noAdjustHandles="1" noChangeArrowheads="1" noChangeShapeType="1" noTextEdit="1"/>
              </p:cNvSpPr>
              <p:nvPr/>
            </p:nvSpPr>
            <p:spPr>
              <a:xfrm>
                <a:off x="5274796" y="4843094"/>
                <a:ext cx="2217723" cy="523220"/>
              </a:xfrm>
              <a:prstGeom prst="rect">
                <a:avLst/>
              </a:prstGeom>
              <a:blipFill rotWithShape="1">
                <a:blip r:embed="rId10"/>
                <a:stretch>
                  <a:fillRect l="-22" t="-112" r="-337" b="108"/>
                </a:stretch>
              </a:blipFill>
            </p:spPr>
            <p:txBody>
              <a:bodyPr/>
              <a:lstStyle/>
              <a:p>
                <a:r>
                  <a:rPr lang="zh-CN" altLang="en-US">
                    <a:noFill/>
                  </a:rPr>
                  <a:t> </a:t>
                </a:r>
              </a:p>
            </p:txBody>
          </p:sp>
        </mc:Fallback>
      </mc:AlternateContent>
      <p:sp>
        <p:nvSpPr>
          <p:cNvPr id="10" name="文本框 9"/>
          <p:cNvSpPr txBox="1"/>
          <p:nvPr/>
        </p:nvSpPr>
        <p:spPr>
          <a:xfrm>
            <a:off x="5274796" y="5547650"/>
            <a:ext cx="6753345" cy="830997"/>
          </a:xfrm>
          <a:prstGeom prst="rect">
            <a:avLst/>
          </a:prstGeom>
          <a:noFill/>
        </p:spPr>
        <p:txBody>
          <a:bodyPr wrap="square" rtlCol="0">
            <a:spAutoFit/>
          </a:bodyPr>
          <a:lstStyle/>
          <a:p>
            <a:r>
              <a:rPr lang="en-US" altLang="zh-CN" sz="2400" dirty="0" smtClean="0"/>
              <a:t>MOS</a:t>
            </a:r>
            <a:r>
              <a:rPr lang="zh-CN" altLang="en-US" sz="2400" dirty="0" smtClean="0"/>
              <a:t>结构中，使半导体表面达到强反型时所需要施加的最低栅电压</a:t>
            </a:r>
            <a:endParaRPr lang="zh-CN" altLang="en-US" sz="2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42D5211-B5C8-46E7-B700-37E19AFB0E4D}" type="slidenum">
              <a:rPr lang="zh-CN" altLang="en-US">
                <a:latin typeface="Garamond" panose="02020404030301010803" pitchFamily="18" charset="0"/>
              </a:rPr>
            </a:fld>
            <a:endParaRPr lang="en-US" altLang="zh-CN">
              <a:latin typeface="Garamond" panose="02020404030301010803" pitchFamily="18" charset="0"/>
            </a:endParaRPr>
          </a:p>
        </p:txBody>
      </p:sp>
      <p:sp>
        <p:nvSpPr>
          <p:cNvPr id="24581" name="Rectangle 2"/>
          <p:cNvSpPr>
            <a:spLocks noGrp="1" noChangeArrowheads="1"/>
          </p:cNvSpPr>
          <p:nvPr>
            <p:ph type="title"/>
          </p:nvPr>
        </p:nvSpPr>
        <p:spPr>
          <a:xfrm>
            <a:off x="6068" y="143034"/>
            <a:ext cx="7010400" cy="605190"/>
          </a:xfrm>
          <a:noFill/>
        </p:spPr>
        <p:txBody>
          <a:bodyPr>
            <a:normAutofit fontScale="90000"/>
          </a:bodyPr>
          <a:lstStyle/>
          <a:p>
            <a:pPr eaLnBrk="1" hangingPunct="1"/>
            <a:r>
              <a:rPr lang="zh-CN" altLang="en-US" sz="4000" b="1" dirty="0">
                <a:solidFill>
                  <a:srgbClr val="FF0000"/>
                </a:solidFill>
                <a:ea typeface="黑体" panose="02010609060101010101" pitchFamily="49" charset="-122"/>
              </a:rPr>
              <a:t>阈值电压</a:t>
            </a:r>
            <a:endParaRPr lang="zh-CN" altLang="en-US" sz="4000" b="1" dirty="0">
              <a:solidFill>
                <a:srgbClr val="FF0000"/>
              </a:solidFill>
              <a:ea typeface="黑体" panose="02010609060101010101" pitchFamily="49" charset="-122"/>
            </a:endParaRPr>
          </a:p>
        </p:txBody>
      </p:sp>
      <mc:AlternateContent xmlns:mc="http://schemas.openxmlformats.org/markup-compatibility/2006">
        <mc:Choice xmlns:a14="http://schemas.microsoft.com/office/drawing/2010/main" Requires="a14">
          <p:sp>
            <p:nvSpPr>
              <p:cNvPr id="24578" name="Object 3"/>
              <p:cNvSpPr txBox="1">
                <a:spLocks noGrp="1"/>
              </p:cNvSpPr>
              <p:nvPr>
                <p:ph idx="1"/>
              </p:nvPr>
            </p:nvSpPr>
            <p:spPr bwMode="auto">
              <a:xfrm>
                <a:off x="2056610" y="74514"/>
                <a:ext cx="7539777" cy="669318"/>
              </a:xfrm>
              <a:prstGeom prst="rect">
                <a:avLst/>
              </a:prstGeom>
              <a:noFill/>
              <a:ln>
                <a:noFill/>
              </a:ln>
              <a:effectLst/>
            </p:spPr>
            <p:txBody>
              <a:bodyPr>
                <a:normAutofit/>
              </a:bodyPr>
              <a:lstStyle/>
              <a:p>
                <a:pPr>
                  <a:lnSpc>
                    <a:spcPct val="150000"/>
                  </a:lnSpc>
                  <a:buNone/>
                </a:pPr>
                <a14:m>
                  <m:oMathPara xmlns:m="http://schemas.openxmlformats.org/officeDocument/2006/math">
                    <m:oMathParaPr>
                      <m:jc m:val="centerGroup"/>
                    </m:oMathParaPr>
                    <m:oMath xmlns:m="http://schemas.openxmlformats.org/officeDocument/2006/math">
                      <m:r>
                        <a:rPr lang="en-US" altLang="zh-CN" sz="2400" b="0" i="1" smtClean="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使半导体表面达到强反型所需要的栅电压</m:t>
                      </m:r>
                    </m:oMath>
                  </m:oMathPara>
                </a14:m>
                <a:endParaRPr lang="zh-CN" altLang="en-US" sz="2400" dirty="0"/>
              </a:p>
            </p:txBody>
          </p:sp>
        </mc:Choice>
        <mc:Fallback>
          <p:sp>
            <p:nvSpPr>
              <p:cNvPr id="24578" name="Object 3"/>
              <p:cNvSpPr txBox="1">
                <a:spLocks noRot="1" noChangeAspect="1" noMove="1" noResize="1" noEditPoints="1" noAdjustHandles="1" noChangeArrowheads="1" noChangeShapeType="1" noTextEdit="1"/>
              </p:cNvSpPr>
              <p:nvPr>
                <p:ph idx="1"/>
              </p:nvPr>
            </p:nvSpPr>
            <p:spPr bwMode="auto">
              <a:xfrm>
                <a:off x="2056610" y="74514"/>
                <a:ext cx="7539777" cy="669318"/>
              </a:xfrm>
              <a:prstGeom prst="rect">
                <a:avLst/>
              </a:prstGeom>
              <a:blipFill rotWithShape="1">
                <a:blip r:embed="rId1"/>
                <a:stretch>
                  <a:fillRect l="-6" t="-33" r="4" b="37"/>
                </a:stretch>
              </a:blipFill>
              <a:ln>
                <a:noFill/>
              </a:ln>
              <a:effectLst/>
            </p:spPr>
            <p:txBody>
              <a:bodyPr/>
              <a:lstStyle/>
              <a:p>
                <a:r>
                  <a:rPr lang="zh-CN" altLang="en-US">
                    <a:noFill/>
                  </a:rPr>
                  <a:t> </a:t>
                </a:r>
              </a:p>
            </p:txBody>
          </p:sp>
        </mc:Fallback>
      </mc:AlternateContent>
      <p:graphicFrame>
        <p:nvGraphicFramePr>
          <p:cNvPr id="2" name="对象 1"/>
          <p:cNvGraphicFramePr>
            <a:graphicFrameLocks noChangeAspect="1"/>
          </p:cNvGraphicFramePr>
          <p:nvPr/>
        </p:nvGraphicFramePr>
        <p:xfrm>
          <a:off x="445956" y="3236094"/>
          <a:ext cx="4235450" cy="1425575"/>
        </p:xfrm>
        <a:graphic>
          <a:graphicData uri="http://schemas.openxmlformats.org/presentationml/2006/ole">
            <mc:AlternateContent xmlns:mc="http://schemas.openxmlformats.org/markup-compatibility/2006">
              <mc:Choice xmlns:v="urn:schemas-microsoft-com:vml" Requires="v">
                <p:oleObj spid="_x0000_s67678" name="公式" r:id="rId2" imgW="31699200" imgH="10668000" progId="Equation.3">
                  <p:embed/>
                </p:oleObj>
              </mc:Choice>
              <mc:Fallback>
                <p:oleObj name="公式" r:id="rId2" imgW="31699200" imgH="10668000" progId="Equation.3">
                  <p:embed/>
                  <p:pic>
                    <p:nvPicPr>
                      <p:cNvPr id="0" name="图片 67677"/>
                      <p:cNvPicPr/>
                      <p:nvPr/>
                    </p:nvPicPr>
                    <p:blipFill>
                      <a:blip r:embed="rId3"/>
                      <a:stretch>
                        <a:fillRect/>
                      </a:stretch>
                    </p:blipFill>
                    <p:spPr>
                      <a:xfrm>
                        <a:off x="445956" y="3236094"/>
                        <a:ext cx="4235450" cy="1425575"/>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507346" y="1738794"/>
          <a:ext cx="3636297" cy="947080"/>
        </p:xfrm>
        <a:graphic>
          <a:graphicData uri="http://schemas.openxmlformats.org/presentationml/2006/ole">
            <mc:AlternateContent xmlns:mc="http://schemas.openxmlformats.org/markup-compatibility/2006">
              <mc:Choice xmlns:v="urn:schemas-microsoft-com:vml" Requires="v">
                <p:oleObj spid="_x0000_s67679" name="公式" r:id="rId4" imgW="21031200" imgH="5486400" progId="Equation.3">
                  <p:embed/>
                </p:oleObj>
              </mc:Choice>
              <mc:Fallback>
                <p:oleObj name="公式" r:id="rId4" imgW="21031200" imgH="5486400" progId="Equation.3">
                  <p:embed/>
                  <p:pic>
                    <p:nvPicPr>
                      <p:cNvPr id="0" name="图片 67678"/>
                      <p:cNvPicPr/>
                      <p:nvPr/>
                    </p:nvPicPr>
                    <p:blipFill>
                      <a:blip r:embed="rId5"/>
                      <a:stretch>
                        <a:fillRect/>
                      </a:stretch>
                    </p:blipFill>
                    <p:spPr>
                      <a:xfrm>
                        <a:off x="507346" y="1738794"/>
                        <a:ext cx="3636297" cy="947080"/>
                      </a:xfrm>
                      <a:prstGeom prst="rect">
                        <a:avLst/>
                      </a:prstGeom>
                    </p:spPr>
                  </p:pic>
                </p:oleObj>
              </mc:Fallback>
            </mc:AlternateContent>
          </a:graphicData>
        </a:graphic>
      </p:graphicFrame>
      <p:pic>
        <p:nvPicPr>
          <p:cNvPr id="17" name="图片 16"/>
          <p:cNvPicPr>
            <a:picLocks noChangeAspect="1"/>
          </p:cNvPicPr>
          <p:nvPr/>
        </p:nvPicPr>
        <p:blipFill>
          <a:blip r:embed="rId6"/>
          <a:stretch>
            <a:fillRect/>
          </a:stretch>
        </p:blipFill>
        <p:spPr>
          <a:xfrm>
            <a:off x="5142138" y="1035401"/>
            <a:ext cx="4644206" cy="4618309"/>
          </a:xfrm>
          <a:prstGeom prst="rect">
            <a:avLst/>
          </a:prstGeom>
        </p:spPr>
      </p:pic>
      <p:cxnSp>
        <p:nvCxnSpPr>
          <p:cNvPr id="21" name="直接连接符 20"/>
          <p:cNvCxnSpPr/>
          <p:nvPr/>
        </p:nvCxnSpPr>
        <p:spPr>
          <a:xfrm>
            <a:off x="6240346" y="1122171"/>
            <a:ext cx="951117"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187098" y="2190471"/>
            <a:ext cx="255492" cy="565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6314844" y="1098879"/>
            <a:ext cx="0" cy="1091592"/>
          </a:xfrm>
          <a:prstGeom prst="straightConnector1">
            <a:avLst/>
          </a:prstGeom>
          <a:ln w="539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对象 23"/>
          <p:cNvGraphicFramePr>
            <a:graphicFrameLocks noChangeAspect="1"/>
          </p:cNvGraphicFramePr>
          <p:nvPr/>
        </p:nvGraphicFramePr>
        <p:xfrm>
          <a:off x="5093302" y="5506187"/>
          <a:ext cx="2782688" cy="1350962"/>
        </p:xfrm>
        <a:graphic>
          <a:graphicData uri="http://schemas.openxmlformats.org/presentationml/2006/ole">
            <mc:AlternateContent xmlns:mc="http://schemas.openxmlformats.org/markup-compatibility/2006">
              <mc:Choice xmlns:v="urn:schemas-microsoft-com:vml" Requires="v">
                <p:oleObj spid="_x0000_s67680" name="公式" r:id="rId7" imgW="21336000" imgH="10363200" progId="Equation.3">
                  <p:embed/>
                </p:oleObj>
              </mc:Choice>
              <mc:Fallback>
                <p:oleObj name="公式" r:id="rId7" imgW="21336000" imgH="10363200" progId="Equation.3">
                  <p:embed/>
                  <p:pic>
                    <p:nvPicPr>
                      <p:cNvPr id="0" name="图片 67679"/>
                      <p:cNvPicPr/>
                      <p:nvPr/>
                    </p:nvPicPr>
                    <p:blipFill>
                      <a:blip r:embed="rId8"/>
                      <a:stretch>
                        <a:fillRect/>
                      </a:stretch>
                    </p:blipFill>
                    <p:spPr>
                      <a:xfrm>
                        <a:off x="5093302" y="5506187"/>
                        <a:ext cx="2782688" cy="1350962"/>
                      </a:xfrm>
                      <a:prstGeom prst="rect">
                        <a:avLst/>
                      </a:prstGeom>
                      <a:gradFill flip="none" rotWithShape="1">
                        <a:gsLst>
                          <a:gs pos="0">
                            <a:srgbClr val="FFFF00"/>
                          </a:gs>
                          <a:gs pos="48000">
                            <a:srgbClr val="FFFF00">
                              <a:alpha val="88000"/>
                              <a:lumMod val="53000"/>
                              <a:lumOff val="47000"/>
                            </a:srgbClr>
                          </a:gs>
                          <a:gs pos="100000">
                            <a:srgbClr val="FFFF00">
                              <a:alpha val="12000"/>
                            </a:srgbClr>
                          </a:gs>
                        </a:gsLst>
                        <a:lin ang="16200000" scaled="1"/>
                        <a:tileRect/>
                      </a:gradFill>
                    </p:spPr>
                  </p:pic>
                </p:oleObj>
              </mc:Fallback>
            </mc:AlternateContent>
          </a:graphicData>
        </a:graphic>
      </p:graphicFrame>
      <mc:AlternateContent xmlns:mc="http://schemas.openxmlformats.org/markup-compatibility/2006">
        <mc:Choice xmlns:a14="http://schemas.microsoft.com/office/drawing/2010/main" Requires="a14">
          <p:sp>
            <p:nvSpPr>
              <p:cNvPr id="26" name="文本框 25"/>
              <p:cNvSpPr txBox="1"/>
              <p:nvPr/>
            </p:nvSpPr>
            <p:spPr>
              <a:xfrm>
                <a:off x="5379297" y="1375223"/>
                <a:ext cx="733791"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200" i="1" smtClean="0">
                              <a:solidFill>
                                <a:srgbClr val="FF0000"/>
                              </a:solidFill>
                              <a:latin typeface="Cambria Math" panose="02040503050406030204" pitchFamily="18" charset="0"/>
                            </a:rPr>
                          </m:ctrlPr>
                        </m:sSubPr>
                        <m:e>
                          <m:r>
                            <a:rPr lang="en-US" altLang="zh-CN" sz="3200" b="0" i="1" smtClean="0">
                              <a:solidFill>
                                <a:srgbClr val="FF0000"/>
                              </a:solidFill>
                              <a:latin typeface="Cambria Math" panose="02040503050406030204" pitchFamily="18" charset="0"/>
                            </a:rPr>
                            <m:t>𝑉</m:t>
                          </m:r>
                        </m:e>
                        <m:sub>
                          <m:r>
                            <a:rPr lang="en-US" altLang="zh-CN" sz="3200" b="0" i="1" smtClean="0">
                              <a:solidFill>
                                <a:srgbClr val="FF0000"/>
                              </a:solidFill>
                              <a:latin typeface="Cambria Math" panose="02040503050406030204" pitchFamily="18" charset="0"/>
                            </a:rPr>
                            <m:t>𝑂𝑋</m:t>
                          </m:r>
                        </m:sub>
                      </m:sSub>
                    </m:oMath>
                  </m:oMathPara>
                </a14:m>
                <a:endParaRPr lang="zh-CN" altLang="en-US" sz="3200" dirty="0"/>
              </a:p>
            </p:txBody>
          </p:sp>
        </mc:Choice>
        <mc:Fallback>
          <p:sp>
            <p:nvSpPr>
              <p:cNvPr id="26" name="文本框 25"/>
              <p:cNvSpPr txBox="1">
                <a:spLocks noRot="1" noChangeAspect="1" noMove="1" noResize="1" noEditPoints="1" noAdjustHandles="1" noChangeArrowheads="1" noChangeShapeType="1" noTextEdit="1"/>
              </p:cNvSpPr>
              <p:nvPr/>
            </p:nvSpPr>
            <p:spPr>
              <a:xfrm>
                <a:off x="5379297" y="1375223"/>
                <a:ext cx="733791" cy="492443"/>
              </a:xfrm>
              <a:prstGeom prst="rect">
                <a:avLst/>
              </a:prstGeom>
              <a:blipFill rotWithShape="1">
                <a:blip r:embed="rId9"/>
                <a:stretch>
                  <a:fillRect l="-29" t="-91" r="-8575" b="27"/>
                </a:stretch>
              </a:blipFill>
            </p:spPr>
            <p:txBody>
              <a:bodyPr/>
              <a:lstStyle/>
              <a:p>
                <a:r>
                  <a:rPr lang="zh-CN" altLang="en-US">
                    <a:noFill/>
                  </a:rPr>
                  <a:t> </a:t>
                </a:r>
              </a:p>
            </p:txBody>
          </p:sp>
        </mc:Fallback>
      </mc:AlternateContent>
      <p:graphicFrame>
        <p:nvGraphicFramePr>
          <p:cNvPr id="28" name="对象 27"/>
          <p:cNvGraphicFramePr>
            <a:graphicFrameLocks noChangeAspect="1"/>
          </p:cNvGraphicFramePr>
          <p:nvPr/>
        </p:nvGraphicFramePr>
        <p:xfrm>
          <a:off x="8002618" y="4224512"/>
          <a:ext cx="2915772" cy="1049678"/>
        </p:xfrm>
        <a:graphic>
          <a:graphicData uri="http://schemas.openxmlformats.org/presentationml/2006/ole">
            <mc:AlternateContent xmlns:mc="http://schemas.openxmlformats.org/markup-compatibility/2006">
              <mc:Choice xmlns:v="urn:schemas-microsoft-com:vml" Requires="v">
                <p:oleObj spid="_x0000_s67681" name="公式" r:id="rId10" imgW="15240000" imgH="5486400" progId="Equation.3">
                  <p:embed/>
                </p:oleObj>
              </mc:Choice>
              <mc:Fallback>
                <p:oleObj name="公式" r:id="rId10" imgW="15240000" imgH="5486400" progId="Equation.3">
                  <p:embed/>
                  <p:pic>
                    <p:nvPicPr>
                      <p:cNvPr id="0" name="图片 67680"/>
                      <p:cNvPicPr/>
                      <p:nvPr/>
                    </p:nvPicPr>
                    <p:blipFill>
                      <a:blip r:embed="rId11"/>
                      <a:stretch>
                        <a:fillRect/>
                      </a:stretch>
                    </p:blipFill>
                    <p:spPr>
                      <a:xfrm>
                        <a:off x="8002618" y="4224512"/>
                        <a:ext cx="2915772" cy="1049678"/>
                      </a:xfrm>
                      <a:prstGeom prst="rect">
                        <a:avLst/>
                      </a:prstGeom>
                      <a:gradFill>
                        <a:gsLst>
                          <a:gs pos="100000">
                            <a:schemeClr val="accent6">
                              <a:alpha val="34000"/>
                            </a:schemeClr>
                          </a:gs>
                          <a:gs pos="66000">
                            <a:schemeClr val="accent6">
                              <a:lumMod val="40000"/>
                              <a:lumOff val="60000"/>
                            </a:schemeClr>
                          </a:gs>
                          <a:gs pos="33000">
                            <a:schemeClr val="accent6">
                              <a:lumMod val="60000"/>
                              <a:lumOff val="40000"/>
                            </a:schemeClr>
                          </a:gs>
                        </a:gsLst>
                        <a:lin ang="16200000" scaled="1"/>
                      </a:gradFill>
                    </p:spPr>
                  </p:pic>
                </p:oleObj>
              </mc:Fallback>
            </mc:AlternateContent>
          </a:graphicData>
        </a:graphic>
      </p:graphicFrame>
      <p:cxnSp>
        <p:nvCxnSpPr>
          <p:cNvPr id="29" name="直接连接符 28"/>
          <p:cNvCxnSpPr/>
          <p:nvPr/>
        </p:nvCxnSpPr>
        <p:spPr>
          <a:xfrm>
            <a:off x="7191463" y="3529051"/>
            <a:ext cx="213414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9188452" y="2685874"/>
            <a:ext cx="15240" cy="843177"/>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文本框 30"/>
              <p:cNvSpPr txBox="1"/>
              <p:nvPr/>
            </p:nvSpPr>
            <p:spPr>
              <a:xfrm>
                <a:off x="8709809" y="2852113"/>
                <a:ext cx="471283"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200" i="1" smtClean="0">
                              <a:solidFill>
                                <a:srgbClr val="FF0000"/>
                              </a:solidFill>
                              <a:latin typeface="Cambria Math" panose="02040503050406030204" pitchFamily="18" charset="0"/>
                            </a:rPr>
                          </m:ctrlPr>
                        </m:sSubPr>
                        <m:e>
                          <m:r>
                            <a:rPr lang="en-US" altLang="zh-CN" sz="3200" b="0" i="1" smtClean="0">
                              <a:solidFill>
                                <a:srgbClr val="FF0000"/>
                              </a:solidFill>
                              <a:latin typeface="Cambria Math" panose="02040503050406030204" pitchFamily="18" charset="0"/>
                            </a:rPr>
                            <m:t>𝑉</m:t>
                          </m:r>
                        </m:e>
                        <m:sub>
                          <m:r>
                            <a:rPr lang="en-US" altLang="zh-CN" sz="3200" b="0" i="1" smtClean="0">
                              <a:solidFill>
                                <a:srgbClr val="FF0000"/>
                              </a:solidFill>
                              <a:latin typeface="Cambria Math" panose="02040503050406030204" pitchFamily="18" charset="0"/>
                            </a:rPr>
                            <m:t>𝑆</m:t>
                          </m:r>
                        </m:sub>
                      </m:sSub>
                    </m:oMath>
                  </m:oMathPara>
                </a14:m>
                <a:endParaRPr lang="zh-CN" altLang="en-US" sz="3200" dirty="0"/>
              </a:p>
            </p:txBody>
          </p:sp>
        </mc:Choice>
        <mc:Fallback>
          <p:sp>
            <p:nvSpPr>
              <p:cNvPr id="31" name="文本框 30"/>
              <p:cNvSpPr txBox="1">
                <a:spLocks noRot="1" noChangeAspect="1" noMove="1" noResize="1" noEditPoints="1" noAdjustHandles="1" noChangeArrowheads="1" noChangeShapeType="1" noTextEdit="1"/>
              </p:cNvSpPr>
              <p:nvPr/>
            </p:nvSpPr>
            <p:spPr>
              <a:xfrm>
                <a:off x="8709809" y="2852113"/>
                <a:ext cx="471283" cy="492443"/>
              </a:xfrm>
              <a:prstGeom prst="rect">
                <a:avLst/>
              </a:prstGeom>
              <a:blipFill rotWithShape="1">
                <a:blip r:embed="rId12"/>
                <a:stretch>
                  <a:fillRect l="-32" t="-67" r="-15439" b="2"/>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组合 130"/>
          <p:cNvGrpSpPr/>
          <p:nvPr/>
        </p:nvGrpSpPr>
        <p:grpSpPr>
          <a:xfrm>
            <a:off x="0" y="585297"/>
            <a:ext cx="12051914" cy="5814867"/>
            <a:chOff x="12526" y="798811"/>
            <a:chExt cx="12051914" cy="5814867"/>
          </a:xfrm>
        </p:grpSpPr>
        <p:grpSp>
          <p:nvGrpSpPr>
            <p:cNvPr id="59" name="组合 58"/>
            <p:cNvGrpSpPr/>
            <p:nvPr/>
          </p:nvGrpSpPr>
          <p:grpSpPr>
            <a:xfrm>
              <a:off x="4434869" y="1209010"/>
              <a:ext cx="3882211" cy="5378258"/>
              <a:chOff x="4434869" y="1209010"/>
              <a:chExt cx="3882211" cy="5378258"/>
            </a:xfrm>
          </p:grpSpPr>
          <p:grpSp>
            <p:nvGrpSpPr>
              <p:cNvPr id="3" name="组合 2"/>
              <p:cNvGrpSpPr/>
              <p:nvPr/>
            </p:nvGrpSpPr>
            <p:grpSpPr>
              <a:xfrm>
                <a:off x="4434869" y="1209010"/>
                <a:ext cx="3261801" cy="2320168"/>
                <a:chOff x="1572118" y="1182968"/>
                <a:chExt cx="3261801" cy="2320168"/>
              </a:xfrm>
            </p:grpSpPr>
            <p:sp>
              <p:nvSpPr>
                <p:cNvPr id="4" name="Line 3"/>
                <p:cNvSpPr>
                  <a:spLocks noChangeShapeType="1"/>
                </p:cNvSpPr>
                <p:nvPr/>
              </p:nvSpPr>
              <p:spPr bwMode="auto">
                <a:xfrm>
                  <a:off x="1572118" y="2574311"/>
                  <a:ext cx="3258257" cy="45842"/>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square" anchor="ctr">
                  <a:spAutoFit/>
                </a:bodyPr>
                <a:lstStyle/>
                <a:p>
                  <a:endParaRPr lang="zh-CN" altLang="en-US" sz="2000"/>
                </a:p>
              </p:txBody>
            </p:sp>
            <p:sp>
              <p:nvSpPr>
                <p:cNvPr id="5" name="Line 4"/>
                <p:cNvSpPr>
                  <a:spLocks noChangeShapeType="1"/>
                </p:cNvSpPr>
                <p:nvPr/>
              </p:nvSpPr>
              <p:spPr bwMode="auto">
                <a:xfrm flipV="1">
                  <a:off x="3392459" y="1182968"/>
                  <a:ext cx="0" cy="1406737"/>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spAutoFit/>
                </a:bodyPr>
                <a:lstStyle/>
                <a:p>
                  <a:endParaRPr lang="zh-CN" altLang="en-US" sz="2000"/>
                </a:p>
              </p:txBody>
            </p:sp>
            <p:sp>
              <p:nvSpPr>
                <p:cNvPr id="6" name="Rectangle 5"/>
                <p:cNvSpPr>
                  <a:spLocks noChangeArrowheads="1"/>
                </p:cNvSpPr>
                <p:nvPr/>
              </p:nvSpPr>
              <p:spPr bwMode="auto">
                <a:xfrm>
                  <a:off x="2246872" y="1690601"/>
                  <a:ext cx="92544" cy="863069"/>
                </a:xfrm>
                <a:prstGeom prst="rect">
                  <a:avLst/>
                </a:prstGeom>
                <a:solidFill>
                  <a:srgbClr val="0070C0"/>
                </a:solidFill>
                <a:ln w="9525">
                  <a:solidFill>
                    <a:schemeClr val="bg2"/>
                  </a:solidFill>
                  <a:miter lim="800000"/>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p>
              </p:txBody>
            </p:sp>
            <p:sp>
              <p:nvSpPr>
                <p:cNvPr id="8" name="Rectangle 11"/>
                <p:cNvSpPr>
                  <a:spLocks noChangeArrowheads="1"/>
                </p:cNvSpPr>
                <p:nvPr/>
              </p:nvSpPr>
              <p:spPr bwMode="auto">
                <a:xfrm>
                  <a:off x="3371896" y="2596950"/>
                  <a:ext cx="54953" cy="537061"/>
                </a:xfrm>
                <a:prstGeom prst="rect">
                  <a:avLst/>
                </a:prstGeom>
                <a:solidFill>
                  <a:srgbClr val="00FF00"/>
                </a:solidFill>
                <a:ln w="9525">
                  <a:solidFill>
                    <a:schemeClr val="bg1"/>
                  </a:solidFill>
                  <a:miter lim="800000"/>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p>
              </p:txBody>
            </p:sp>
            <mc:AlternateContent xmlns:mc="http://schemas.openxmlformats.org/markup-compatibility/2006">
              <mc:Choice xmlns:a14="http://schemas.microsoft.com/office/drawing/2010/main" Requires="a14">
                <p:sp>
                  <p:nvSpPr>
                    <p:cNvPr id="10" name="文本框 9"/>
                    <p:cNvSpPr txBox="1"/>
                    <p:nvPr/>
                  </p:nvSpPr>
                  <p:spPr>
                    <a:xfrm>
                      <a:off x="2988793" y="3195359"/>
                      <a:ext cx="464166"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𝑄</m:t>
                                </m:r>
                              </m:e>
                              <m:sub>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sub>
                            </m:sSub>
                          </m:oMath>
                        </m:oMathPara>
                      </a14:m>
                      <a:endParaRPr lang="zh-CN" altLang="en-US" sz="2000" dirty="0"/>
                    </a:p>
                  </p:txBody>
                </p:sp>
              </mc:Choice>
              <mc:Fallback>
                <p:sp>
                  <p:nvSpPr>
                    <p:cNvPr id="10" name="文本框 9"/>
                    <p:cNvSpPr txBox="1">
                      <a:spLocks noRot="1" noChangeAspect="1" noMove="1" noResize="1" noEditPoints="1" noAdjustHandles="1" noChangeArrowheads="1" noChangeShapeType="1" noTextEdit="1"/>
                    </p:cNvSpPr>
                    <p:nvPr/>
                  </p:nvSpPr>
                  <p:spPr>
                    <a:xfrm>
                      <a:off x="2988793" y="3195359"/>
                      <a:ext cx="464166" cy="307777"/>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1853206" y="1421735"/>
                      <a:ext cx="402994"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𝑄</m:t>
                                </m:r>
                              </m:e>
                              <m:sub>
                                <m:r>
                                  <a:rPr lang="en-US" altLang="zh-CN" sz="2000" b="0" i="1" smtClean="0">
                                    <a:latin typeface="Cambria Math" panose="02040503050406030204" pitchFamily="18" charset="0"/>
                                  </a:rPr>
                                  <m:t>𝑀</m:t>
                                </m:r>
                              </m:sub>
                            </m:sSub>
                          </m:oMath>
                        </m:oMathPara>
                      </a14:m>
                      <a:endParaRPr lang="zh-CN" altLang="en-US" sz="2000" dirty="0"/>
                    </a:p>
                  </p:txBody>
                </p:sp>
              </mc:Choice>
              <mc:Fallback>
                <p:sp>
                  <p:nvSpPr>
                    <p:cNvPr id="11" name="文本框 10"/>
                    <p:cNvSpPr txBox="1">
                      <a:spLocks noRot="1" noChangeAspect="1" noMove="1" noResize="1" noEditPoints="1" noAdjustHandles="1" noChangeArrowheads="1" noChangeShapeType="1" noTextEdit="1"/>
                    </p:cNvSpPr>
                    <p:nvPr/>
                  </p:nvSpPr>
                  <p:spPr>
                    <a:xfrm>
                      <a:off x="1853206" y="1421735"/>
                      <a:ext cx="402994" cy="307777"/>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4632197" y="2654819"/>
                      <a:ext cx="201722"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𝑥</m:t>
                            </m:r>
                          </m:oMath>
                        </m:oMathPara>
                      </a14:m>
                      <a:endParaRPr lang="zh-CN" altLang="en-US" sz="2000" dirty="0"/>
                    </a:p>
                  </p:txBody>
                </p:sp>
              </mc:Choice>
              <mc:Fallback>
                <p:sp>
                  <p:nvSpPr>
                    <p:cNvPr id="13" name="文本框 12"/>
                    <p:cNvSpPr txBox="1">
                      <a:spLocks noRot="1" noChangeAspect="1" noMove="1" noResize="1" noEditPoints="1" noAdjustHandles="1" noChangeArrowheads="1" noChangeShapeType="1" noTextEdit="1"/>
                    </p:cNvSpPr>
                    <p:nvPr/>
                  </p:nvSpPr>
                  <p:spPr>
                    <a:xfrm>
                      <a:off x="4632197" y="2654819"/>
                      <a:ext cx="201722" cy="307777"/>
                    </a:xfrm>
                    <a:prstGeom prst="rect">
                      <a:avLst/>
                    </a:prstGeom>
                    <a:blipFill rotWithShape="1">
                      <a:blip r:embed="rId3"/>
                    </a:blipFill>
                  </p:spPr>
                  <p:txBody>
                    <a:bodyPr/>
                    <a:lstStyle/>
                    <a:p>
                      <a:r>
                        <a:rPr lang="zh-CN" altLang="en-US">
                          <a:noFill/>
                        </a:rPr>
                        <a:t> </a:t>
                      </a:r>
                    </a:p>
                  </p:txBody>
                </p:sp>
              </mc:Fallback>
            </mc:AlternateContent>
            <p:sp>
              <p:nvSpPr>
                <p:cNvPr id="14" name="文本框 13"/>
                <p:cNvSpPr txBox="1"/>
                <p:nvPr/>
              </p:nvSpPr>
              <p:spPr>
                <a:xfrm>
                  <a:off x="4226969" y="2261928"/>
                  <a:ext cx="312906" cy="400110"/>
                </a:xfrm>
                <a:prstGeom prst="rect">
                  <a:avLst/>
                </a:prstGeom>
                <a:noFill/>
              </p:spPr>
              <p:txBody>
                <a:bodyPr wrap="none" rtlCol="0">
                  <a:spAutoFit/>
                </a:bodyPr>
                <a:lstStyle/>
                <a:p>
                  <a:r>
                    <a:rPr lang="en-US" altLang="zh-CN" sz="2000" dirty="0">
                      <a:latin typeface="+mn-ea"/>
                    </a:rPr>
                    <a:t>W</a:t>
                  </a:r>
                  <a:endParaRPr lang="zh-CN" altLang="en-US" sz="2000" dirty="0">
                    <a:latin typeface="+mn-ea"/>
                  </a:endParaRPr>
                </a:p>
              </p:txBody>
            </p:sp>
            <mc:AlternateContent xmlns:mc="http://schemas.openxmlformats.org/markup-compatibility/2006">
              <mc:Choice xmlns:a14="http://schemas.microsoft.com/office/drawing/2010/main" Requires="a14">
                <p:sp>
                  <p:nvSpPr>
                    <p:cNvPr id="15" name="矩形 14"/>
                    <p:cNvSpPr/>
                    <p:nvPr/>
                  </p:nvSpPr>
                  <p:spPr>
                    <a:xfrm>
                      <a:off x="1933993" y="2640794"/>
                      <a:ext cx="768800"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sub>
                                <m:r>
                                  <a:rPr lang="en-US" altLang="zh-CN" sz="2000" i="1">
                                    <a:latin typeface="Cambria Math" panose="02040503050406030204" pitchFamily="18" charset="0"/>
                                  </a:rPr>
                                  <m:t>𝑜𝑥</m:t>
                                </m:r>
                              </m:sub>
                            </m:sSub>
                          </m:oMath>
                        </m:oMathPara>
                      </a14:m>
                      <a:endParaRPr lang="zh-CN" altLang="en-US" sz="2000" dirty="0"/>
                    </a:p>
                  </p:txBody>
                </p:sp>
              </mc:Choice>
              <mc:Fallback>
                <p:sp>
                  <p:nvSpPr>
                    <p:cNvPr id="15" name="矩形 14"/>
                    <p:cNvSpPr>
                      <a:spLocks noRot="1" noChangeAspect="1" noMove="1" noResize="1" noEditPoints="1" noAdjustHandles="1" noChangeArrowheads="1" noChangeShapeType="1" noTextEdit="1"/>
                    </p:cNvSpPr>
                    <p:nvPr/>
                  </p:nvSpPr>
                  <p:spPr>
                    <a:xfrm>
                      <a:off x="1933993" y="2640794"/>
                      <a:ext cx="768800" cy="400110"/>
                    </a:xfrm>
                    <a:prstGeom prst="rect">
                      <a:avLst/>
                    </a:prstGeom>
                    <a:blipFill rotWithShape="1">
                      <a:blip r:embed="rId4"/>
                    </a:blipFill>
                  </p:spPr>
                  <p:txBody>
                    <a:bodyPr/>
                    <a:lstStyle/>
                    <a:p>
                      <a:r>
                        <a:rPr lang="zh-CN" altLang="en-US">
                          <a:noFill/>
                        </a:rPr>
                        <a:t> </a:t>
                      </a:r>
                    </a:p>
                  </p:txBody>
                </p:sp>
              </mc:Fallback>
            </mc:AlternateContent>
          </p:grpSp>
          <p:grpSp>
            <p:nvGrpSpPr>
              <p:cNvPr id="18" name="组合 17"/>
              <p:cNvGrpSpPr/>
              <p:nvPr/>
            </p:nvGrpSpPr>
            <p:grpSpPr>
              <a:xfrm>
                <a:off x="4747301" y="4489960"/>
                <a:ext cx="2916719" cy="2097308"/>
                <a:chOff x="1825948" y="4411322"/>
                <a:chExt cx="2916719" cy="2097308"/>
              </a:xfrm>
            </p:grpSpPr>
            <p:grpSp>
              <p:nvGrpSpPr>
                <p:cNvPr id="19" name="组合 18"/>
                <p:cNvGrpSpPr/>
                <p:nvPr/>
              </p:nvGrpSpPr>
              <p:grpSpPr>
                <a:xfrm>
                  <a:off x="1825948" y="4411322"/>
                  <a:ext cx="2916719" cy="2035667"/>
                  <a:chOff x="1825948" y="4411322"/>
                  <a:chExt cx="2916719" cy="2035667"/>
                </a:xfrm>
              </p:grpSpPr>
              <p:grpSp>
                <p:nvGrpSpPr>
                  <p:cNvPr id="21" name="Group 16"/>
                  <p:cNvGrpSpPr/>
                  <p:nvPr/>
                </p:nvGrpSpPr>
                <p:grpSpPr bwMode="auto">
                  <a:xfrm>
                    <a:off x="1825948" y="4550055"/>
                    <a:ext cx="2809216" cy="1572772"/>
                    <a:chOff x="380" y="0"/>
                    <a:chExt cx="1334" cy="862"/>
                  </a:xfrm>
                </p:grpSpPr>
                <p:sp>
                  <p:nvSpPr>
                    <p:cNvPr id="24" name="Line 17"/>
                    <p:cNvSpPr>
                      <a:spLocks noChangeShapeType="1"/>
                    </p:cNvSpPr>
                    <p:nvPr/>
                  </p:nvSpPr>
                  <p:spPr bwMode="auto">
                    <a:xfrm>
                      <a:off x="380" y="835"/>
                      <a:ext cx="1334" cy="27"/>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square" anchor="ctr">
                      <a:spAutoFit/>
                    </a:bodyPr>
                    <a:lstStyle/>
                    <a:p>
                      <a:endParaRPr lang="zh-CN" altLang="en-US" sz="2000"/>
                    </a:p>
                  </p:txBody>
                </p:sp>
                <p:sp>
                  <p:nvSpPr>
                    <p:cNvPr id="25" name="Line 18"/>
                    <p:cNvSpPr>
                      <a:spLocks noChangeShapeType="1"/>
                    </p:cNvSpPr>
                    <p:nvPr/>
                  </p:nvSpPr>
                  <p:spPr bwMode="auto">
                    <a:xfrm flipV="1">
                      <a:off x="1134" y="0"/>
                      <a:ext cx="0" cy="862"/>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anchor="ctr">
                      <a:spAutoFit/>
                    </a:bodyPr>
                    <a:lstStyle/>
                    <a:p>
                      <a:endParaRPr lang="zh-CN" altLang="en-US" sz="2000"/>
                    </a:p>
                  </p:txBody>
                </p:sp>
                <p:sp>
                  <p:nvSpPr>
                    <p:cNvPr id="26" name="Line 19"/>
                    <p:cNvSpPr>
                      <a:spLocks noChangeShapeType="1"/>
                    </p:cNvSpPr>
                    <p:nvPr/>
                  </p:nvSpPr>
                  <p:spPr bwMode="auto">
                    <a:xfrm flipH="1">
                      <a:off x="590" y="409"/>
                      <a:ext cx="6" cy="434"/>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wrap="square" anchor="ctr">
                      <a:spAutoFit/>
                    </a:bodyPr>
                    <a:lstStyle/>
                    <a:p>
                      <a:endParaRPr lang="zh-CN" altLang="en-US" sz="2000"/>
                    </a:p>
                  </p:txBody>
                </p:sp>
                <p:sp>
                  <p:nvSpPr>
                    <p:cNvPr id="27" name="Line 20"/>
                    <p:cNvSpPr>
                      <a:spLocks noChangeShapeType="1"/>
                    </p:cNvSpPr>
                    <p:nvPr/>
                  </p:nvSpPr>
                  <p:spPr bwMode="auto">
                    <a:xfrm>
                      <a:off x="590" y="409"/>
                      <a:ext cx="5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sz="2000"/>
                    </a:p>
                  </p:txBody>
                </p:sp>
                <p:sp>
                  <p:nvSpPr>
                    <p:cNvPr id="28" name="Line 21"/>
                    <p:cNvSpPr>
                      <a:spLocks noChangeShapeType="1"/>
                    </p:cNvSpPr>
                    <p:nvPr/>
                  </p:nvSpPr>
                  <p:spPr bwMode="auto">
                    <a:xfrm>
                      <a:off x="1134" y="545"/>
                      <a:ext cx="415" cy="31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square" anchor="ctr">
                      <a:spAutoFit/>
                    </a:bodyPr>
                    <a:lstStyle/>
                    <a:p>
                      <a:endParaRPr lang="zh-CN" altLang="en-US" sz="2000"/>
                    </a:p>
                  </p:txBody>
                </p:sp>
              </p:grpSp>
              <p:sp>
                <p:nvSpPr>
                  <p:cNvPr id="22" name="Text Box 24"/>
                  <p:cNvSpPr txBox="1">
                    <a:spLocks noChangeArrowheads="1"/>
                  </p:cNvSpPr>
                  <p:nvPr/>
                </p:nvSpPr>
                <p:spPr bwMode="auto">
                  <a:xfrm>
                    <a:off x="3452369" y="4411322"/>
                    <a:ext cx="3808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2000" dirty="0">
                        <a:latin typeface="+mn-ea"/>
                        <a:ea typeface="+mn-ea"/>
                      </a:rPr>
                      <a:t>E</a:t>
                    </a:r>
                    <a:endParaRPr lang="en-US" altLang="zh-CN" sz="2000" dirty="0">
                      <a:latin typeface="+mn-ea"/>
                      <a:ea typeface="+mn-ea"/>
                    </a:endParaRPr>
                  </a:p>
                </p:txBody>
              </p:sp>
              <mc:AlternateContent xmlns:mc="http://schemas.openxmlformats.org/markup-compatibility/2006">
                <mc:Choice xmlns:a14="http://schemas.microsoft.com/office/drawing/2010/main" Requires="a14">
                  <p:sp>
                    <p:nvSpPr>
                      <p:cNvPr id="23" name="文本框 22"/>
                      <p:cNvSpPr txBox="1"/>
                      <p:nvPr/>
                    </p:nvSpPr>
                    <p:spPr>
                      <a:xfrm>
                        <a:off x="4540945" y="6139212"/>
                        <a:ext cx="201722"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𝑥</m:t>
                              </m:r>
                            </m:oMath>
                          </m:oMathPara>
                        </a14:m>
                        <a:endParaRPr lang="zh-CN" altLang="en-US" sz="2000" dirty="0"/>
                      </a:p>
                    </p:txBody>
                  </p:sp>
                </mc:Choice>
                <mc:Fallback>
                  <p:sp>
                    <p:nvSpPr>
                      <p:cNvPr id="23" name="文本框 22"/>
                      <p:cNvSpPr txBox="1">
                        <a:spLocks noRot="1" noChangeAspect="1" noMove="1" noResize="1" noEditPoints="1" noAdjustHandles="1" noChangeArrowheads="1" noChangeShapeType="1" noTextEdit="1"/>
                      </p:cNvSpPr>
                      <p:nvPr/>
                    </p:nvSpPr>
                    <p:spPr>
                      <a:xfrm>
                        <a:off x="4540945" y="6139212"/>
                        <a:ext cx="201722" cy="307777"/>
                      </a:xfrm>
                      <a:prstGeom prst="rect">
                        <a:avLst/>
                      </a:prstGeom>
                      <a:blipFill rotWithShape="1">
                        <a:blip r:embed="rId5"/>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0" name="矩形 19"/>
                    <p:cNvSpPr/>
                    <p:nvPr/>
                  </p:nvSpPr>
                  <p:spPr>
                    <a:xfrm>
                      <a:off x="1914353" y="6108520"/>
                      <a:ext cx="768800"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sub>
                                <m:r>
                                  <a:rPr lang="en-US" altLang="zh-CN" sz="2000" i="1">
                                    <a:latin typeface="Cambria Math" panose="02040503050406030204" pitchFamily="18" charset="0"/>
                                  </a:rPr>
                                  <m:t>𝑜𝑥</m:t>
                                </m:r>
                              </m:sub>
                            </m:sSub>
                          </m:oMath>
                        </m:oMathPara>
                      </a14:m>
                      <a:endParaRPr lang="zh-CN" altLang="en-US" sz="2000" dirty="0"/>
                    </a:p>
                  </p:txBody>
                </p:sp>
              </mc:Choice>
              <mc:Fallback>
                <p:sp>
                  <p:nvSpPr>
                    <p:cNvPr id="20" name="矩形 19"/>
                    <p:cNvSpPr>
                      <a:spLocks noRot="1" noChangeAspect="1" noMove="1" noResize="1" noEditPoints="1" noAdjustHandles="1" noChangeArrowheads="1" noChangeShapeType="1" noTextEdit="1"/>
                    </p:cNvSpPr>
                    <p:nvPr/>
                  </p:nvSpPr>
                  <p:spPr>
                    <a:xfrm>
                      <a:off x="1914353" y="6108520"/>
                      <a:ext cx="768800" cy="400110"/>
                    </a:xfrm>
                    <a:prstGeom prst="rect">
                      <a:avLst/>
                    </a:prstGeom>
                    <a:blipFill rotWithShape="1">
                      <a:blip r:embed="rId4"/>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9" name="矩形 28"/>
                  <p:cNvSpPr/>
                  <p:nvPr/>
                </p:nvSpPr>
                <p:spPr>
                  <a:xfrm>
                    <a:off x="5320585" y="4914866"/>
                    <a:ext cx="626710"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b="0" i="0" smtClean="0">
                                  <a:latin typeface="Cambria Math" panose="02040503050406030204" pitchFamily="18" charset="0"/>
                                </a:rPr>
                                <m:t>E</m:t>
                              </m:r>
                            </m:e>
                            <m:sub>
                              <m:r>
                                <a:rPr lang="en-US" altLang="zh-CN" sz="2000" b="0" i="1" smtClean="0">
                                  <a:latin typeface="Cambria Math" panose="02040503050406030204" pitchFamily="18" charset="0"/>
                                </a:rPr>
                                <m:t>𝑜𝑥</m:t>
                              </m:r>
                            </m:sub>
                          </m:sSub>
                        </m:oMath>
                      </m:oMathPara>
                    </a14:m>
                    <a:endParaRPr lang="zh-CN" altLang="en-US" sz="2000" dirty="0"/>
                  </a:p>
                </p:txBody>
              </p:sp>
            </mc:Choice>
            <mc:Fallback>
              <p:sp>
                <p:nvSpPr>
                  <p:cNvPr id="29" name="矩形 28"/>
                  <p:cNvSpPr>
                    <a:spLocks noRot="1" noChangeAspect="1" noMove="1" noResize="1" noEditPoints="1" noAdjustHandles="1" noChangeArrowheads="1" noChangeShapeType="1" noTextEdit="1"/>
                  </p:cNvSpPr>
                  <p:nvPr/>
                </p:nvSpPr>
                <p:spPr>
                  <a:xfrm>
                    <a:off x="5320585" y="4914866"/>
                    <a:ext cx="626710" cy="400110"/>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矩形 29"/>
                  <p:cNvSpPr/>
                  <p:nvPr/>
                </p:nvSpPr>
                <p:spPr>
                  <a:xfrm>
                    <a:off x="6563640" y="5541231"/>
                    <a:ext cx="500073"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𝑆</m:t>
                              </m:r>
                            </m:sub>
                          </m:sSub>
                        </m:oMath>
                      </m:oMathPara>
                    </a14:m>
                    <a:endParaRPr lang="zh-CN" altLang="en-US" sz="2000" dirty="0"/>
                  </a:p>
                </p:txBody>
              </p:sp>
            </mc:Choice>
            <mc:Fallback>
              <p:sp>
                <p:nvSpPr>
                  <p:cNvPr id="30" name="矩形 29"/>
                  <p:cNvSpPr>
                    <a:spLocks noRot="1" noChangeAspect="1" noMove="1" noResize="1" noEditPoints="1" noAdjustHandles="1" noChangeArrowheads="1" noChangeShapeType="1" noTextEdit="1"/>
                  </p:cNvSpPr>
                  <p:nvPr/>
                </p:nvSpPr>
                <p:spPr>
                  <a:xfrm>
                    <a:off x="6563640" y="5541231"/>
                    <a:ext cx="500073" cy="400110"/>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文本框 57"/>
                  <p:cNvSpPr txBox="1"/>
                  <p:nvPr/>
                </p:nvSpPr>
                <p:spPr>
                  <a:xfrm>
                    <a:off x="6456634" y="3241992"/>
                    <a:ext cx="1860446"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𝑄</m:t>
                              </m:r>
                            </m:e>
                            <m:sub>
                              <m:r>
                                <a:rPr lang="en-US" altLang="zh-CN" sz="2000" b="0" i="1" smtClean="0">
                                  <a:latin typeface="Cambria Math" panose="02040503050406030204" pitchFamily="18" charset="0"/>
                                </a:rPr>
                                <m:t>𝑆𝐶</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𝑞</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𝑁</m:t>
                              </m:r>
                            </m:e>
                            <m:sub>
                              <m:r>
                                <a:rPr lang="en-US" altLang="zh-CN" sz="2000" b="0" i="1" smtClean="0">
                                  <a:latin typeface="Cambria Math" panose="02040503050406030204" pitchFamily="18" charset="0"/>
                                </a:rPr>
                                <m:t>𝐴</m:t>
                              </m:r>
                            </m:sub>
                          </m:sSub>
                          <m:sSub>
                            <m:sSubPr>
                              <m:ctrlPr>
                                <a:rPr lang="en-US" altLang="zh-CN" sz="2000" b="0" i="1" smtClean="0">
                                  <a:latin typeface="Cambria Math" panose="02040503050406030204" pitchFamily="18" charset="0"/>
                                </a:rPr>
                              </m:ctrlPr>
                            </m:sSubPr>
                            <m:e>
                              <m:r>
                                <m:rPr>
                                  <m:sty m:val="p"/>
                                </m:rPr>
                                <a:rPr lang="en-US" altLang="zh-CN" sz="2000">
                                  <a:latin typeface="Cambria Math" panose="02040503050406030204" pitchFamily="18" charset="0"/>
                                </a:rPr>
                                <m:t>W</m:t>
                              </m:r>
                            </m:e>
                            <m:sub>
                              <m:r>
                                <a:rPr lang="en-US" altLang="zh-CN" sz="2000" b="0" i="1" smtClean="0">
                                  <a:latin typeface="Cambria Math" panose="02040503050406030204" pitchFamily="18" charset="0"/>
                                </a:rPr>
                                <m:t>𝑚𝑎𝑥</m:t>
                              </m:r>
                            </m:sub>
                          </m:sSub>
                        </m:oMath>
                      </m:oMathPara>
                    </a14:m>
                    <a:endParaRPr lang="zh-CN" altLang="en-US" sz="2000" dirty="0"/>
                  </a:p>
                </p:txBody>
              </p:sp>
            </mc:Choice>
            <mc:Fallback>
              <p:sp>
                <p:nvSpPr>
                  <p:cNvPr id="58" name="文本框 57"/>
                  <p:cNvSpPr txBox="1">
                    <a:spLocks noRot="1" noChangeAspect="1" noMove="1" noResize="1" noEditPoints="1" noAdjustHandles="1" noChangeArrowheads="1" noChangeShapeType="1" noTextEdit="1"/>
                  </p:cNvSpPr>
                  <p:nvPr/>
                </p:nvSpPr>
                <p:spPr>
                  <a:xfrm>
                    <a:off x="6456634" y="3241992"/>
                    <a:ext cx="1860446" cy="307777"/>
                  </a:xfrm>
                  <a:prstGeom prst="rect">
                    <a:avLst/>
                  </a:prstGeom>
                  <a:blipFill rotWithShape="1">
                    <a:blip r:embed="rId8"/>
                  </a:blipFill>
                </p:spPr>
                <p:txBody>
                  <a:bodyPr/>
                  <a:lstStyle/>
                  <a:p>
                    <a:r>
                      <a:rPr lang="zh-CN" altLang="en-US">
                        <a:noFill/>
                      </a:rPr>
                      <a:t> </a:t>
                    </a:r>
                  </a:p>
                </p:txBody>
              </p:sp>
            </mc:Fallback>
          </mc:AlternateContent>
        </p:grpSp>
        <p:grpSp>
          <p:nvGrpSpPr>
            <p:cNvPr id="60" name="组合 59"/>
            <p:cNvGrpSpPr/>
            <p:nvPr/>
          </p:nvGrpSpPr>
          <p:grpSpPr>
            <a:xfrm>
              <a:off x="12526" y="798811"/>
              <a:ext cx="4519011" cy="5802764"/>
              <a:chOff x="3729164" y="798811"/>
              <a:chExt cx="4519011" cy="5802764"/>
            </a:xfrm>
          </p:grpSpPr>
          <p:grpSp>
            <p:nvGrpSpPr>
              <p:cNvPr id="61" name="组合 60"/>
              <p:cNvGrpSpPr/>
              <p:nvPr/>
            </p:nvGrpSpPr>
            <p:grpSpPr>
              <a:xfrm>
                <a:off x="3729164" y="798811"/>
                <a:ext cx="4038235" cy="2267563"/>
                <a:chOff x="866413" y="772769"/>
                <a:chExt cx="4038235" cy="2267563"/>
              </a:xfrm>
            </p:grpSpPr>
            <p:sp>
              <p:nvSpPr>
                <p:cNvPr id="78" name="Line 3"/>
                <p:cNvSpPr>
                  <a:spLocks noChangeShapeType="1"/>
                </p:cNvSpPr>
                <p:nvPr/>
              </p:nvSpPr>
              <p:spPr bwMode="auto">
                <a:xfrm>
                  <a:off x="1543091" y="2590440"/>
                  <a:ext cx="3361557" cy="23525"/>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square" anchor="ctr">
                  <a:spAutoFit/>
                </a:bodyPr>
                <a:lstStyle/>
                <a:p>
                  <a:endParaRPr lang="zh-CN" altLang="en-US" sz="2000"/>
                </a:p>
              </p:txBody>
            </p:sp>
            <p:sp>
              <p:nvSpPr>
                <p:cNvPr id="79" name="Line 4"/>
                <p:cNvSpPr>
                  <a:spLocks noChangeShapeType="1"/>
                </p:cNvSpPr>
                <p:nvPr/>
              </p:nvSpPr>
              <p:spPr bwMode="auto">
                <a:xfrm flipV="1">
                  <a:off x="3392459" y="1182968"/>
                  <a:ext cx="0" cy="1406737"/>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spAutoFit/>
                </a:bodyPr>
                <a:lstStyle/>
                <a:p>
                  <a:endParaRPr lang="zh-CN" altLang="en-US" sz="2000"/>
                </a:p>
              </p:txBody>
            </p:sp>
            <p:sp>
              <p:nvSpPr>
                <p:cNvPr id="80" name="Rectangle 5"/>
                <p:cNvSpPr>
                  <a:spLocks noChangeArrowheads="1"/>
                </p:cNvSpPr>
                <p:nvPr/>
              </p:nvSpPr>
              <p:spPr bwMode="auto">
                <a:xfrm flipH="1">
                  <a:off x="2210480" y="1690601"/>
                  <a:ext cx="45719" cy="912840"/>
                </a:xfrm>
                <a:prstGeom prst="rect">
                  <a:avLst/>
                </a:prstGeom>
                <a:solidFill>
                  <a:srgbClr val="0070C0"/>
                </a:solidFill>
                <a:ln w="9525">
                  <a:solidFill>
                    <a:schemeClr val="bg2"/>
                  </a:solidFill>
                  <a:miter lim="800000"/>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p>
              </p:txBody>
            </p:sp>
            <p:sp>
              <p:nvSpPr>
                <p:cNvPr id="81" name="Rectangle 6"/>
                <p:cNvSpPr>
                  <a:spLocks noChangeArrowheads="1"/>
                </p:cNvSpPr>
                <p:nvPr/>
              </p:nvSpPr>
              <p:spPr bwMode="auto">
                <a:xfrm>
                  <a:off x="3397231" y="2608652"/>
                  <a:ext cx="960058" cy="400110"/>
                </a:xfrm>
                <a:prstGeom prst="rect">
                  <a:avLst/>
                </a:prstGeom>
                <a:solidFill>
                  <a:srgbClr val="92D050"/>
                </a:solidFill>
                <a:ln w="9525">
                  <a:solidFill>
                    <a:schemeClr val="bg1"/>
                  </a:solidFill>
                  <a:miter lim="800000"/>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p>
              </p:txBody>
            </p:sp>
            <p:sp>
              <p:nvSpPr>
                <p:cNvPr id="83" name="Text Box 10"/>
                <p:cNvSpPr txBox="1">
                  <a:spLocks noChangeArrowheads="1"/>
                </p:cNvSpPr>
                <p:nvPr/>
              </p:nvSpPr>
              <p:spPr bwMode="auto">
                <a:xfrm>
                  <a:off x="866413" y="772769"/>
                  <a:ext cx="1688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 typeface="Wingdings" panose="05000000000000000000" pitchFamily="2" charset="2"/>
                    <a:buNone/>
                  </a:pPr>
                  <a:r>
                    <a:rPr lang="zh-CN" altLang="en-US" sz="2000" dirty="0" smtClean="0">
                      <a:latin typeface="+mn-ea"/>
                      <a:ea typeface="+mn-ea"/>
                    </a:rPr>
                    <a:t>电荷分布</a:t>
                  </a:r>
                  <a:endParaRPr lang="en-US" altLang="zh-CN" sz="2000" dirty="0">
                    <a:latin typeface="+mn-ea"/>
                    <a:ea typeface="+mn-ea"/>
                  </a:endParaRPr>
                </a:p>
              </p:txBody>
            </p:sp>
            <mc:AlternateContent xmlns:mc="http://schemas.openxmlformats.org/markup-compatibility/2006">
              <mc:Choice xmlns:a14="http://schemas.microsoft.com/office/drawing/2010/main" Requires="a14">
                <p:sp>
                  <p:nvSpPr>
                    <p:cNvPr id="85" name="文本框 84"/>
                    <p:cNvSpPr txBox="1"/>
                    <p:nvPr/>
                  </p:nvSpPr>
                  <p:spPr>
                    <a:xfrm>
                      <a:off x="1821758" y="1609337"/>
                      <a:ext cx="402994"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𝑄</m:t>
                                </m:r>
                              </m:e>
                              <m:sub>
                                <m:r>
                                  <a:rPr lang="en-US" altLang="zh-CN" sz="2000" b="0" i="1" smtClean="0">
                                    <a:latin typeface="Cambria Math" panose="02040503050406030204" pitchFamily="18" charset="0"/>
                                  </a:rPr>
                                  <m:t>𝑀</m:t>
                                </m:r>
                              </m:sub>
                            </m:sSub>
                          </m:oMath>
                        </m:oMathPara>
                      </a14:m>
                      <a:endParaRPr lang="zh-CN" altLang="en-US" sz="2000" dirty="0"/>
                    </a:p>
                  </p:txBody>
                </p:sp>
              </mc:Choice>
              <mc:Fallback>
                <p:sp>
                  <p:nvSpPr>
                    <p:cNvPr id="85" name="文本框 84"/>
                    <p:cNvSpPr txBox="1">
                      <a:spLocks noRot="1" noChangeAspect="1" noMove="1" noResize="1" noEditPoints="1" noAdjustHandles="1" noChangeArrowheads="1" noChangeShapeType="1" noTextEdit="1"/>
                    </p:cNvSpPr>
                    <p:nvPr/>
                  </p:nvSpPr>
                  <p:spPr>
                    <a:xfrm>
                      <a:off x="1821758" y="1609337"/>
                      <a:ext cx="402994" cy="307777"/>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6" name="文本框 85"/>
                    <p:cNvSpPr txBox="1"/>
                    <p:nvPr/>
                  </p:nvSpPr>
                  <p:spPr>
                    <a:xfrm>
                      <a:off x="3742828" y="2670520"/>
                      <a:ext cx="425245"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𝑄</m:t>
                                </m:r>
                              </m:e>
                              <m:sub>
                                <m:r>
                                  <a:rPr lang="en-US" altLang="zh-CN" sz="2000" b="0" i="1" smtClean="0">
                                    <a:latin typeface="Cambria Math" panose="02040503050406030204" pitchFamily="18" charset="0"/>
                                  </a:rPr>
                                  <m:t>𝑠𝑐</m:t>
                                </m:r>
                              </m:sub>
                            </m:sSub>
                          </m:oMath>
                        </m:oMathPara>
                      </a14:m>
                      <a:endParaRPr lang="zh-CN" altLang="en-US" sz="2000" dirty="0"/>
                    </a:p>
                  </p:txBody>
                </p:sp>
              </mc:Choice>
              <mc:Fallback>
                <p:sp>
                  <p:nvSpPr>
                    <p:cNvPr id="86" name="文本框 85"/>
                    <p:cNvSpPr txBox="1">
                      <a:spLocks noRot="1" noChangeAspect="1" noMove="1" noResize="1" noEditPoints="1" noAdjustHandles="1" noChangeArrowheads="1" noChangeShapeType="1" noTextEdit="1"/>
                    </p:cNvSpPr>
                    <p:nvPr/>
                  </p:nvSpPr>
                  <p:spPr>
                    <a:xfrm>
                      <a:off x="3742828" y="2670520"/>
                      <a:ext cx="425245" cy="307777"/>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7" name="文本框 86"/>
                    <p:cNvSpPr txBox="1"/>
                    <p:nvPr/>
                  </p:nvSpPr>
                  <p:spPr>
                    <a:xfrm>
                      <a:off x="4632197" y="2654819"/>
                      <a:ext cx="201722"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𝑥</m:t>
                            </m:r>
                          </m:oMath>
                        </m:oMathPara>
                      </a14:m>
                      <a:endParaRPr lang="zh-CN" altLang="en-US" sz="2000" dirty="0"/>
                    </a:p>
                  </p:txBody>
                </p:sp>
              </mc:Choice>
              <mc:Fallback>
                <p:sp>
                  <p:nvSpPr>
                    <p:cNvPr id="87" name="文本框 86"/>
                    <p:cNvSpPr txBox="1">
                      <a:spLocks noRot="1" noChangeAspect="1" noMove="1" noResize="1" noEditPoints="1" noAdjustHandles="1" noChangeArrowheads="1" noChangeShapeType="1" noTextEdit="1"/>
                    </p:cNvSpPr>
                    <p:nvPr/>
                  </p:nvSpPr>
                  <p:spPr>
                    <a:xfrm>
                      <a:off x="4632197" y="2654819"/>
                      <a:ext cx="201722" cy="307777"/>
                    </a:xfrm>
                    <a:prstGeom prst="rect">
                      <a:avLst/>
                    </a:prstGeom>
                    <a:blipFill rotWithShape="1">
                      <a:blip r:embed="rId3"/>
                    </a:blipFill>
                  </p:spPr>
                  <p:txBody>
                    <a:bodyPr/>
                    <a:lstStyle/>
                    <a:p>
                      <a:r>
                        <a:rPr lang="zh-CN" altLang="en-US">
                          <a:noFill/>
                        </a:rPr>
                        <a:t> </a:t>
                      </a:r>
                    </a:p>
                  </p:txBody>
                </p:sp>
              </mc:Fallback>
            </mc:AlternateContent>
            <p:sp>
              <p:nvSpPr>
                <p:cNvPr id="88" name="文本框 87"/>
                <p:cNvSpPr txBox="1"/>
                <p:nvPr/>
              </p:nvSpPr>
              <p:spPr>
                <a:xfrm>
                  <a:off x="4187599" y="2250091"/>
                  <a:ext cx="312906" cy="400110"/>
                </a:xfrm>
                <a:prstGeom prst="rect">
                  <a:avLst/>
                </a:prstGeom>
                <a:noFill/>
              </p:spPr>
              <p:txBody>
                <a:bodyPr wrap="none" rtlCol="0">
                  <a:spAutoFit/>
                </a:bodyPr>
                <a:lstStyle/>
                <a:p>
                  <a:r>
                    <a:rPr lang="en-US" altLang="zh-CN" sz="2000" dirty="0">
                      <a:latin typeface="+mn-ea"/>
                    </a:rPr>
                    <a:t>W</a:t>
                  </a:r>
                  <a:endParaRPr lang="zh-CN" altLang="en-US" sz="2000" dirty="0">
                    <a:latin typeface="+mn-ea"/>
                  </a:endParaRPr>
                </a:p>
              </p:txBody>
            </p:sp>
            <mc:AlternateContent xmlns:mc="http://schemas.openxmlformats.org/markup-compatibility/2006">
              <mc:Choice xmlns:a14="http://schemas.microsoft.com/office/drawing/2010/main" Requires="a14">
                <p:sp>
                  <p:nvSpPr>
                    <p:cNvPr id="89" name="矩形 88"/>
                    <p:cNvSpPr/>
                    <p:nvPr/>
                  </p:nvSpPr>
                  <p:spPr>
                    <a:xfrm>
                      <a:off x="1879209" y="2640222"/>
                      <a:ext cx="768800"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sub>
                                <m:r>
                                  <a:rPr lang="en-US" altLang="zh-CN" sz="2000" i="1">
                                    <a:latin typeface="Cambria Math" panose="02040503050406030204" pitchFamily="18" charset="0"/>
                                  </a:rPr>
                                  <m:t>𝑜𝑥</m:t>
                                </m:r>
                              </m:sub>
                            </m:sSub>
                          </m:oMath>
                        </m:oMathPara>
                      </a14:m>
                      <a:endParaRPr lang="zh-CN" altLang="en-US" sz="2000" dirty="0"/>
                    </a:p>
                  </p:txBody>
                </p:sp>
              </mc:Choice>
              <mc:Fallback>
                <p:sp>
                  <p:nvSpPr>
                    <p:cNvPr id="89" name="矩形 88"/>
                    <p:cNvSpPr>
                      <a:spLocks noRot="1" noChangeAspect="1" noMove="1" noResize="1" noEditPoints="1" noAdjustHandles="1" noChangeArrowheads="1" noChangeShapeType="1" noTextEdit="1"/>
                    </p:cNvSpPr>
                    <p:nvPr/>
                  </p:nvSpPr>
                  <p:spPr>
                    <a:xfrm>
                      <a:off x="1879209" y="2640222"/>
                      <a:ext cx="768800" cy="400110"/>
                    </a:xfrm>
                    <a:prstGeom prst="rect">
                      <a:avLst/>
                    </a:prstGeom>
                    <a:blipFill rotWithShape="1">
                      <a:blip r:embed="rId4"/>
                    </a:blipFill>
                  </p:spPr>
                  <p:txBody>
                    <a:bodyPr/>
                    <a:lstStyle/>
                    <a:p>
                      <a:r>
                        <a:rPr lang="zh-CN" altLang="en-US">
                          <a:noFill/>
                        </a:rPr>
                        <a:t> </a:t>
                      </a:r>
                    </a:p>
                  </p:txBody>
                </p:sp>
              </mc:Fallback>
            </mc:AlternateContent>
          </p:grpSp>
          <p:grpSp>
            <p:nvGrpSpPr>
              <p:cNvPr id="62" name="组合 61"/>
              <p:cNvGrpSpPr/>
              <p:nvPr/>
            </p:nvGrpSpPr>
            <p:grpSpPr>
              <a:xfrm>
                <a:off x="3857386" y="3895586"/>
                <a:ext cx="3737952" cy="2705989"/>
                <a:chOff x="936033" y="3816948"/>
                <a:chExt cx="3737952" cy="2705989"/>
              </a:xfrm>
            </p:grpSpPr>
            <p:sp>
              <p:nvSpPr>
                <p:cNvPr id="66" name="Text Box 17"/>
                <p:cNvSpPr txBox="1">
                  <a:spLocks noChangeArrowheads="1"/>
                </p:cNvSpPr>
                <p:nvPr/>
              </p:nvSpPr>
              <p:spPr bwMode="auto">
                <a:xfrm>
                  <a:off x="936033" y="3816948"/>
                  <a:ext cx="10969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 typeface="Wingdings" panose="05000000000000000000" pitchFamily="2" charset="2"/>
                    <a:buNone/>
                  </a:pPr>
                  <a:r>
                    <a:rPr lang="zh-CN" altLang="en-US" sz="2000" dirty="0" smtClean="0">
                      <a:latin typeface="+mn-ea"/>
                      <a:ea typeface="+mn-ea"/>
                    </a:rPr>
                    <a:t>电场</a:t>
                  </a:r>
                  <a:endParaRPr lang="en-US" altLang="zh-CN" sz="2000" dirty="0">
                    <a:latin typeface="+mn-ea"/>
                    <a:ea typeface="+mn-ea"/>
                  </a:endParaRPr>
                </a:p>
              </p:txBody>
            </p:sp>
            <p:grpSp>
              <p:nvGrpSpPr>
                <p:cNvPr id="67" name="组合 66"/>
                <p:cNvGrpSpPr/>
                <p:nvPr/>
              </p:nvGrpSpPr>
              <p:grpSpPr>
                <a:xfrm>
                  <a:off x="1821736" y="4411322"/>
                  <a:ext cx="2852249" cy="2111615"/>
                  <a:chOff x="1821736" y="4411322"/>
                  <a:chExt cx="2852249" cy="2111615"/>
                </a:xfrm>
              </p:grpSpPr>
              <p:grpSp>
                <p:nvGrpSpPr>
                  <p:cNvPr id="68" name="组合 67"/>
                  <p:cNvGrpSpPr/>
                  <p:nvPr/>
                </p:nvGrpSpPr>
                <p:grpSpPr>
                  <a:xfrm>
                    <a:off x="1821736" y="4411322"/>
                    <a:ext cx="2852249" cy="2056063"/>
                    <a:chOff x="1821736" y="4411322"/>
                    <a:chExt cx="2852249" cy="2056063"/>
                  </a:xfrm>
                </p:grpSpPr>
                <p:grpSp>
                  <p:nvGrpSpPr>
                    <p:cNvPr id="70" name="Group 16"/>
                    <p:cNvGrpSpPr/>
                    <p:nvPr/>
                  </p:nvGrpSpPr>
                  <p:grpSpPr bwMode="auto">
                    <a:xfrm>
                      <a:off x="1821736" y="4550055"/>
                      <a:ext cx="2813428" cy="1572772"/>
                      <a:chOff x="378" y="0"/>
                      <a:chExt cx="1336" cy="862"/>
                    </a:xfrm>
                  </p:grpSpPr>
                  <p:sp>
                    <p:nvSpPr>
                      <p:cNvPr id="73" name="Line 17"/>
                      <p:cNvSpPr>
                        <a:spLocks noChangeShapeType="1"/>
                      </p:cNvSpPr>
                      <p:nvPr/>
                    </p:nvSpPr>
                    <p:spPr bwMode="auto">
                      <a:xfrm>
                        <a:off x="378" y="841"/>
                        <a:ext cx="1336" cy="21"/>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square" anchor="ctr">
                        <a:spAutoFit/>
                      </a:bodyPr>
                      <a:lstStyle/>
                      <a:p>
                        <a:endParaRPr lang="zh-CN" altLang="en-US" sz="2000"/>
                      </a:p>
                    </p:txBody>
                  </p:sp>
                  <p:sp>
                    <p:nvSpPr>
                      <p:cNvPr id="74" name="Line 18"/>
                      <p:cNvSpPr>
                        <a:spLocks noChangeShapeType="1"/>
                      </p:cNvSpPr>
                      <p:nvPr/>
                    </p:nvSpPr>
                    <p:spPr bwMode="auto">
                      <a:xfrm flipV="1">
                        <a:off x="1134" y="0"/>
                        <a:ext cx="0" cy="862"/>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anchor="ctr">
                        <a:spAutoFit/>
                      </a:bodyPr>
                      <a:lstStyle/>
                      <a:p>
                        <a:endParaRPr lang="zh-CN" altLang="en-US" sz="2000"/>
                      </a:p>
                    </p:txBody>
                  </p:sp>
                  <p:sp>
                    <p:nvSpPr>
                      <p:cNvPr id="75" name="Line 19"/>
                      <p:cNvSpPr>
                        <a:spLocks noChangeShapeType="1"/>
                      </p:cNvSpPr>
                      <p:nvPr/>
                    </p:nvSpPr>
                    <p:spPr bwMode="auto">
                      <a:xfrm flipH="1">
                        <a:off x="590" y="409"/>
                        <a:ext cx="6" cy="434"/>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wrap="square" anchor="ctr">
                        <a:spAutoFit/>
                      </a:bodyPr>
                      <a:lstStyle/>
                      <a:p>
                        <a:endParaRPr lang="zh-CN" altLang="en-US" sz="2000"/>
                      </a:p>
                    </p:txBody>
                  </p:sp>
                  <p:sp>
                    <p:nvSpPr>
                      <p:cNvPr id="76" name="Line 20"/>
                      <p:cNvSpPr>
                        <a:spLocks noChangeShapeType="1"/>
                      </p:cNvSpPr>
                      <p:nvPr/>
                    </p:nvSpPr>
                    <p:spPr bwMode="auto">
                      <a:xfrm>
                        <a:off x="596" y="461"/>
                        <a:ext cx="5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sz="2000"/>
                      </a:p>
                    </p:txBody>
                  </p:sp>
                  <p:sp>
                    <p:nvSpPr>
                      <p:cNvPr id="77" name="Line 21"/>
                      <p:cNvSpPr>
                        <a:spLocks noChangeShapeType="1"/>
                      </p:cNvSpPr>
                      <p:nvPr/>
                    </p:nvSpPr>
                    <p:spPr bwMode="auto">
                      <a:xfrm>
                        <a:off x="1134" y="545"/>
                        <a:ext cx="415" cy="31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square" anchor="ctr">
                        <a:spAutoFit/>
                      </a:bodyPr>
                      <a:lstStyle/>
                      <a:p>
                        <a:endParaRPr lang="zh-CN" altLang="en-US" sz="2000"/>
                      </a:p>
                    </p:txBody>
                  </p:sp>
                </p:grpSp>
                <p:sp>
                  <p:nvSpPr>
                    <p:cNvPr id="71" name="Text Box 24"/>
                    <p:cNvSpPr txBox="1">
                      <a:spLocks noChangeArrowheads="1"/>
                    </p:cNvSpPr>
                    <p:nvPr/>
                  </p:nvSpPr>
                  <p:spPr bwMode="auto">
                    <a:xfrm>
                      <a:off x="3452369" y="4411322"/>
                      <a:ext cx="3808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2000" dirty="0">
                          <a:latin typeface="+mn-ea"/>
                          <a:ea typeface="+mn-ea"/>
                        </a:rPr>
                        <a:t>E</a:t>
                      </a:r>
                      <a:endParaRPr lang="en-US" altLang="zh-CN" sz="2000" dirty="0">
                        <a:latin typeface="+mn-ea"/>
                        <a:ea typeface="+mn-ea"/>
                      </a:endParaRPr>
                    </a:p>
                  </p:txBody>
                </p:sp>
                <mc:AlternateContent xmlns:mc="http://schemas.openxmlformats.org/markup-compatibility/2006">
                  <mc:Choice xmlns:a14="http://schemas.microsoft.com/office/drawing/2010/main" Requires="a14">
                    <p:sp>
                      <p:nvSpPr>
                        <p:cNvPr id="72" name="文本框 71"/>
                        <p:cNvSpPr txBox="1"/>
                        <p:nvPr/>
                      </p:nvSpPr>
                      <p:spPr>
                        <a:xfrm>
                          <a:off x="4472263" y="6159608"/>
                          <a:ext cx="201722"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𝑥</m:t>
                                </m:r>
                              </m:oMath>
                            </m:oMathPara>
                          </a14:m>
                          <a:endParaRPr lang="zh-CN" altLang="en-US" sz="2000" dirty="0"/>
                        </a:p>
                      </p:txBody>
                    </p:sp>
                  </mc:Choice>
                  <mc:Fallback>
                    <p:sp>
                      <p:nvSpPr>
                        <p:cNvPr id="72" name="文本框 71"/>
                        <p:cNvSpPr txBox="1">
                          <a:spLocks noRot="1" noChangeAspect="1" noMove="1" noResize="1" noEditPoints="1" noAdjustHandles="1" noChangeArrowheads="1" noChangeShapeType="1" noTextEdit="1"/>
                        </p:cNvSpPr>
                        <p:nvPr/>
                      </p:nvSpPr>
                      <p:spPr>
                        <a:xfrm>
                          <a:off x="4472263" y="6159608"/>
                          <a:ext cx="201722" cy="307777"/>
                        </a:xfrm>
                        <a:prstGeom prst="rect">
                          <a:avLst/>
                        </a:prstGeom>
                        <a:blipFill rotWithShape="1">
                          <a:blip r:embed="rId3"/>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69" name="矩形 68"/>
                      <p:cNvSpPr/>
                      <p:nvPr/>
                    </p:nvSpPr>
                    <p:spPr>
                      <a:xfrm>
                        <a:off x="1914354" y="6122827"/>
                        <a:ext cx="768800"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sub>
                                  <m:r>
                                    <a:rPr lang="en-US" altLang="zh-CN" sz="2000" i="1">
                                      <a:latin typeface="Cambria Math" panose="02040503050406030204" pitchFamily="18" charset="0"/>
                                    </a:rPr>
                                    <m:t>𝑜𝑥</m:t>
                                  </m:r>
                                </m:sub>
                              </m:sSub>
                            </m:oMath>
                          </m:oMathPara>
                        </a14:m>
                        <a:endParaRPr lang="zh-CN" altLang="en-US" sz="2000" dirty="0"/>
                      </a:p>
                    </p:txBody>
                  </p:sp>
                </mc:Choice>
                <mc:Fallback>
                  <p:sp>
                    <p:nvSpPr>
                      <p:cNvPr id="69" name="矩形 68"/>
                      <p:cNvSpPr>
                        <a:spLocks noRot="1" noChangeAspect="1" noMove="1" noResize="1" noEditPoints="1" noAdjustHandles="1" noChangeArrowheads="1" noChangeShapeType="1" noTextEdit="1"/>
                      </p:cNvSpPr>
                      <p:nvPr/>
                    </p:nvSpPr>
                    <p:spPr>
                      <a:xfrm>
                        <a:off x="1914354" y="6122827"/>
                        <a:ext cx="768800" cy="400110"/>
                      </a:xfrm>
                      <a:prstGeom prst="rect">
                        <a:avLst/>
                      </a:prstGeom>
                      <a:blipFill rotWithShape="1">
                        <a:blip r:embed="rId4"/>
                      </a:blipFill>
                    </p:spPr>
                    <p:txBody>
                      <a:bodyPr/>
                      <a:lstStyle/>
                      <a:p>
                        <a:r>
                          <a:rPr lang="zh-CN" altLang="en-US">
                            <a:noFill/>
                          </a:rPr>
                          <a:t> </a:t>
                        </a:r>
                      </a:p>
                    </p:txBody>
                  </p:sp>
                </mc:Fallback>
              </mc:AlternateContent>
            </p:grpSp>
          </p:grpSp>
          <mc:AlternateContent xmlns:mc="http://schemas.openxmlformats.org/markup-compatibility/2006">
            <mc:Choice xmlns:a14="http://schemas.microsoft.com/office/drawing/2010/main" Requires="a14">
              <p:sp>
                <p:nvSpPr>
                  <p:cNvPr id="63" name="矩形 62"/>
                  <p:cNvSpPr/>
                  <p:nvPr/>
                </p:nvSpPr>
                <p:spPr>
                  <a:xfrm>
                    <a:off x="5526744" y="5094072"/>
                    <a:ext cx="626710"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b="0" i="0" smtClean="0">
                                  <a:latin typeface="Cambria Math" panose="02040503050406030204" pitchFamily="18" charset="0"/>
                                </a:rPr>
                                <m:t>E</m:t>
                              </m:r>
                            </m:e>
                            <m:sub>
                              <m:r>
                                <a:rPr lang="en-US" altLang="zh-CN" sz="2000" b="0" i="1" smtClean="0">
                                  <a:latin typeface="Cambria Math" panose="02040503050406030204" pitchFamily="18" charset="0"/>
                                </a:rPr>
                                <m:t>𝑜𝑥</m:t>
                              </m:r>
                            </m:sub>
                          </m:sSub>
                        </m:oMath>
                      </m:oMathPara>
                    </a14:m>
                    <a:endParaRPr lang="zh-CN" altLang="en-US" sz="2000" dirty="0"/>
                  </a:p>
                </p:txBody>
              </p:sp>
            </mc:Choice>
            <mc:Fallback>
              <p:sp>
                <p:nvSpPr>
                  <p:cNvPr id="63" name="矩形 62"/>
                  <p:cNvSpPr>
                    <a:spLocks noRot="1" noChangeAspect="1" noMove="1" noResize="1" noEditPoints="1" noAdjustHandles="1" noChangeArrowheads="1" noChangeShapeType="1" noTextEdit="1"/>
                  </p:cNvSpPr>
                  <p:nvPr/>
                </p:nvSpPr>
                <p:spPr>
                  <a:xfrm>
                    <a:off x="5526744" y="5094072"/>
                    <a:ext cx="626710" cy="400110"/>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4" name="矩形 63"/>
                  <p:cNvSpPr/>
                  <p:nvPr/>
                </p:nvSpPr>
                <p:spPr>
                  <a:xfrm>
                    <a:off x="6725068" y="5516192"/>
                    <a:ext cx="501035"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b="0" i="0" smtClean="0">
                                  <a:latin typeface="Cambria Math" panose="02040503050406030204" pitchFamily="18" charset="0"/>
                                </a:rPr>
                                <m:t>E</m:t>
                              </m:r>
                            </m:e>
                            <m:sub>
                              <m:r>
                                <a:rPr lang="en-US" altLang="zh-CN" sz="2000" b="0" i="1" smtClean="0">
                                  <a:latin typeface="Cambria Math" panose="02040503050406030204" pitchFamily="18" charset="0"/>
                                </a:rPr>
                                <m:t>𝑆</m:t>
                              </m:r>
                            </m:sub>
                          </m:sSub>
                        </m:oMath>
                      </m:oMathPara>
                    </a14:m>
                    <a:endParaRPr lang="zh-CN" altLang="en-US" sz="2000" dirty="0"/>
                  </a:p>
                </p:txBody>
              </p:sp>
            </mc:Choice>
            <mc:Fallback>
              <p:sp>
                <p:nvSpPr>
                  <p:cNvPr id="64" name="矩形 63"/>
                  <p:cNvSpPr>
                    <a:spLocks noRot="1" noChangeAspect="1" noMove="1" noResize="1" noEditPoints="1" noAdjustHandles="1" noChangeArrowheads="1" noChangeShapeType="1" noTextEdit="1"/>
                  </p:cNvSpPr>
                  <p:nvPr/>
                </p:nvSpPr>
                <p:spPr>
                  <a:xfrm>
                    <a:off x="6725068" y="5516192"/>
                    <a:ext cx="501035" cy="400110"/>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文本框 64"/>
                  <p:cNvSpPr txBox="1"/>
                  <p:nvPr/>
                </p:nvSpPr>
                <p:spPr>
                  <a:xfrm>
                    <a:off x="6387729" y="3183804"/>
                    <a:ext cx="1860446"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𝑄</m:t>
                              </m:r>
                            </m:e>
                            <m:sub>
                              <m:r>
                                <a:rPr lang="en-US" altLang="zh-CN" sz="2000" b="0" i="1" smtClean="0">
                                  <a:latin typeface="Cambria Math" panose="02040503050406030204" pitchFamily="18" charset="0"/>
                                </a:rPr>
                                <m:t>𝑆𝐶</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𝑞</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𝑁</m:t>
                              </m:r>
                            </m:e>
                            <m:sub>
                              <m:r>
                                <a:rPr lang="en-US" altLang="zh-CN" sz="2000" b="0" i="1" smtClean="0">
                                  <a:latin typeface="Cambria Math" panose="02040503050406030204" pitchFamily="18" charset="0"/>
                                </a:rPr>
                                <m:t>𝐴</m:t>
                              </m:r>
                            </m:sub>
                          </m:sSub>
                          <m:sSub>
                            <m:sSubPr>
                              <m:ctrlPr>
                                <a:rPr lang="en-US" altLang="zh-CN" sz="2000" b="0" i="1" smtClean="0">
                                  <a:latin typeface="Cambria Math" panose="02040503050406030204" pitchFamily="18" charset="0"/>
                                </a:rPr>
                              </m:ctrlPr>
                            </m:sSubPr>
                            <m:e>
                              <m:r>
                                <m:rPr>
                                  <m:sty m:val="p"/>
                                </m:rPr>
                                <a:rPr lang="en-US" altLang="zh-CN" sz="2000">
                                  <a:latin typeface="Cambria Math" panose="02040503050406030204" pitchFamily="18" charset="0"/>
                                </a:rPr>
                                <m:t>W</m:t>
                              </m:r>
                            </m:e>
                            <m:sub>
                              <m:r>
                                <a:rPr lang="en-US" altLang="zh-CN" sz="2000" b="0" i="1" smtClean="0">
                                  <a:latin typeface="Cambria Math" panose="02040503050406030204" pitchFamily="18" charset="0"/>
                                </a:rPr>
                                <m:t>𝑚𝑎𝑥</m:t>
                              </m:r>
                            </m:sub>
                          </m:sSub>
                        </m:oMath>
                      </m:oMathPara>
                    </a14:m>
                    <a:endParaRPr lang="zh-CN" altLang="en-US" sz="2000" dirty="0"/>
                  </a:p>
                </p:txBody>
              </p:sp>
            </mc:Choice>
            <mc:Fallback>
              <p:sp>
                <p:nvSpPr>
                  <p:cNvPr id="65" name="文本框 64"/>
                  <p:cNvSpPr txBox="1">
                    <a:spLocks noRot="1" noChangeAspect="1" noMove="1" noResize="1" noEditPoints="1" noAdjustHandles="1" noChangeArrowheads="1" noChangeShapeType="1" noTextEdit="1"/>
                  </p:cNvSpPr>
                  <p:nvPr/>
                </p:nvSpPr>
                <p:spPr>
                  <a:xfrm>
                    <a:off x="6387729" y="3183804"/>
                    <a:ext cx="1860446" cy="307777"/>
                  </a:xfrm>
                  <a:prstGeom prst="rect">
                    <a:avLst/>
                  </a:prstGeom>
                  <a:blipFill rotWithShape="1">
                    <a:blip r:embed="rId8"/>
                  </a:blipFill>
                </p:spPr>
                <p:txBody>
                  <a:bodyPr/>
                  <a:lstStyle/>
                  <a:p>
                    <a:r>
                      <a:rPr lang="zh-CN" altLang="en-US">
                        <a:noFill/>
                      </a:rPr>
                      <a:t> </a:t>
                    </a:r>
                  </a:p>
                </p:txBody>
              </p:sp>
            </mc:Fallback>
          </mc:AlternateContent>
        </p:grpSp>
        <p:grpSp>
          <p:nvGrpSpPr>
            <p:cNvPr id="90" name="组合 89"/>
            <p:cNvGrpSpPr/>
            <p:nvPr/>
          </p:nvGrpSpPr>
          <p:grpSpPr>
            <a:xfrm>
              <a:off x="8275296" y="1170778"/>
              <a:ext cx="3789144" cy="5442900"/>
              <a:chOff x="4434869" y="1133997"/>
              <a:chExt cx="3789144" cy="5442900"/>
            </a:xfrm>
          </p:grpSpPr>
          <p:grpSp>
            <p:nvGrpSpPr>
              <p:cNvPr id="91" name="组合 90"/>
              <p:cNvGrpSpPr/>
              <p:nvPr/>
            </p:nvGrpSpPr>
            <p:grpSpPr>
              <a:xfrm>
                <a:off x="4434869" y="1133997"/>
                <a:ext cx="3328909" cy="2704168"/>
                <a:chOff x="1572118" y="1107955"/>
                <a:chExt cx="3328909" cy="2704168"/>
              </a:xfrm>
            </p:grpSpPr>
            <p:sp>
              <p:nvSpPr>
                <p:cNvPr id="108" name="Line 3"/>
                <p:cNvSpPr>
                  <a:spLocks noChangeShapeType="1"/>
                </p:cNvSpPr>
                <p:nvPr/>
              </p:nvSpPr>
              <p:spPr bwMode="auto">
                <a:xfrm>
                  <a:off x="1572118" y="2574311"/>
                  <a:ext cx="3328909" cy="39216"/>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square" anchor="ctr">
                  <a:spAutoFit/>
                </a:bodyPr>
                <a:lstStyle/>
                <a:p>
                  <a:endParaRPr lang="zh-CN" altLang="en-US" sz="2000"/>
                </a:p>
              </p:txBody>
            </p:sp>
            <p:sp>
              <p:nvSpPr>
                <p:cNvPr id="109" name="Line 4"/>
                <p:cNvSpPr>
                  <a:spLocks noChangeShapeType="1"/>
                </p:cNvSpPr>
                <p:nvPr/>
              </p:nvSpPr>
              <p:spPr bwMode="auto">
                <a:xfrm flipV="1">
                  <a:off x="3392459" y="1182968"/>
                  <a:ext cx="0" cy="1406737"/>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spAutoFit/>
                </a:bodyPr>
                <a:lstStyle/>
                <a:p>
                  <a:endParaRPr lang="zh-CN" altLang="en-US" sz="2000"/>
                </a:p>
              </p:txBody>
            </p:sp>
            <p:sp>
              <p:nvSpPr>
                <p:cNvPr id="110" name="Rectangle 5"/>
                <p:cNvSpPr>
                  <a:spLocks noChangeArrowheads="1"/>
                </p:cNvSpPr>
                <p:nvPr/>
              </p:nvSpPr>
              <p:spPr bwMode="auto">
                <a:xfrm>
                  <a:off x="2246872" y="1654747"/>
                  <a:ext cx="132734" cy="903150"/>
                </a:xfrm>
                <a:prstGeom prst="rect">
                  <a:avLst/>
                </a:prstGeom>
                <a:solidFill>
                  <a:srgbClr val="0070C0"/>
                </a:solidFill>
                <a:ln w="9525">
                  <a:solidFill>
                    <a:schemeClr val="bg2"/>
                  </a:solidFill>
                  <a:miter lim="800000"/>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p>
              </p:txBody>
            </p:sp>
            <p:sp>
              <p:nvSpPr>
                <p:cNvPr id="112" name="Rectangle 11"/>
                <p:cNvSpPr>
                  <a:spLocks noChangeArrowheads="1"/>
                </p:cNvSpPr>
                <p:nvPr/>
              </p:nvSpPr>
              <p:spPr bwMode="auto">
                <a:xfrm>
                  <a:off x="3370888" y="2610086"/>
                  <a:ext cx="55960" cy="869486"/>
                </a:xfrm>
                <a:prstGeom prst="rect">
                  <a:avLst/>
                </a:prstGeom>
                <a:solidFill>
                  <a:srgbClr val="00FF00"/>
                </a:solidFill>
                <a:ln w="9525">
                  <a:solidFill>
                    <a:schemeClr val="bg1"/>
                  </a:solidFill>
                  <a:miter lim="800000"/>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p>
              </p:txBody>
            </p:sp>
            <mc:AlternateContent xmlns:mc="http://schemas.openxmlformats.org/markup-compatibility/2006">
              <mc:Choice xmlns:a14="http://schemas.microsoft.com/office/drawing/2010/main" Requires="a14">
                <p:sp>
                  <p:nvSpPr>
                    <p:cNvPr id="114" name="文本框 113"/>
                    <p:cNvSpPr txBox="1"/>
                    <p:nvPr/>
                  </p:nvSpPr>
                  <p:spPr>
                    <a:xfrm>
                      <a:off x="3067507" y="3504346"/>
                      <a:ext cx="464166"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𝑄</m:t>
                                </m:r>
                              </m:e>
                              <m:sub>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2</m:t>
                                </m:r>
                              </m:sub>
                            </m:sSub>
                          </m:oMath>
                        </m:oMathPara>
                      </a14:m>
                      <a:endParaRPr lang="zh-CN" altLang="en-US" sz="2000" dirty="0"/>
                    </a:p>
                  </p:txBody>
                </p:sp>
              </mc:Choice>
              <mc:Fallback>
                <p:sp>
                  <p:nvSpPr>
                    <p:cNvPr id="114" name="文本框 113"/>
                    <p:cNvSpPr txBox="1">
                      <a:spLocks noRot="1" noChangeAspect="1" noMove="1" noResize="1" noEditPoints="1" noAdjustHandles="1" noChangeArrowheads="1" noChangeShapeType="1" noTextEdit="1"/>
                    </p:cNvSpPr>
                    <p:nvPr/>
                  </p:nvSpPr>
                  <p:spPr>
                    <a:xfrm>
                      <a:off x="3067507" y="3504346"/>
                      <a:ext cx="464166" cy="307777"/>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5" name="文本框 114"/>
                    <p:cNvSpPr txBox="1"/>
                    <p:nvPr/>
                  </p:nvSpPr>
                  <p:spPr>
                    <a:xfrm>
                      <a:off x="1821758" y="1107955"/>
                      <a:ext cx="402994"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𝑄</m:t>
                                </m:r>
                              </m:e>
                              <m:sub>
                                <m:r>
                                  <a:rPr lang="en-US" altLang="zh-CN" sz="2000" b="0" i="1" smtClean="0">
                                    <a:latin typeface="Cambria Math" panose="02040503050406030204" pitchFamily="18" charset="0"/>
                                  </a:rPr>
                                  <m:t>𝑀</m:t>
                                </m:r>
                              </m:sub>
                            </m:sSub>
                          </m:oMath>
                        </m:oMathPara>
                      </a14:m>
                      <a:endParaRPr lang="zh-CN" altLang="en-US" sz="2000" dirty="0"/>
                    </a:p>
                  </p:txBody>
                </p:sp>
              </mc:Choice>
              <mc:Fallback>
                <p:sp>
                  <p:nvSpPr>
                    <p:cNvPr id="115" name="文本框 114"/>
                    <p:cNvSpPr txBox="1">
                      <a:spLocks noRot="1" noChangeAspect="1" noMove="1" noResize="1" noEditPoints="1" noAdjustHandles="1" noChangeArrowheads="1" noChangeShapeType="1" noTextEdit="1"/>
                    </p:cNvSpPr>
                    <p:nvPr/>
                  </p:nvSpPr>
                  <p:spPr>
                    <a:xfrm>
                      <a:off x="1821758" y="1107955"/>
                      <a:ext cx="402994" cy="307777"/>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7" name="文本框 116"/>
                    <p:cNvSpPr txBox="1"/>
                    <p:nvPr/>
                  </p:nvSpPr>
                  <p:spPr>
                    <a:xfrm>
                      <a:off x="4632197" y="2654819"/>
                      <a:ext cx="201722"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𝑥</m:t>
                            </m:r>
                          </m:oMath>
                        </m:oMathPara>
                      </a14:m>
                      <a:endParaRPr lang="zh-CN" altLang="en-US" sz="2000" dirty="0"/>
                    </a:p>
                  </p:txBody>
                </p:sp>
              </mc:Choice>
              <mc:Fallback>
                <p:sp>
                  <p:nvSpPr>
                    <p:cNvPr id="117" name="文本框 116"/>
                    <p:cNvSpPr txBox="1">
                      <a:spLocks noRot="1" noChangeAspect="1" noMove="1" noResize="1" noEditPoints="1" noAdjustHandles="1" noChangeArrowheads="1" noChangeShapeType="1" noTextEdit="1"/>
                    </p:cNvSpPr>
                    <p:nvPr/>
                  </p:nvSpPr>
                  <p:spPr>
                    <a:xfrm>
                      <a:off x="4632197" y="2654819"/>
                      <a:ext cx="201722" cy="307777"/>
                    </a:xfrm>
                    <a:prstGeom prst="rect">
                      <a:avLst/>
                    </a:prstGeom>
                    <a:blipFill rotWithShape="1">
                      <a:blip r:embed="rId3"/>
                    </a:blipFill>
                  </p:spPr>
                  <p:txBody>
                    <a:bodyPr/>
                    <a:lstStyle/>
                    <a:p>
                      <a:r>
                        <a:rPr lang="zh-CN" altLang="en-US">
                          <a:noFill/>
                        </a:rPr>
                        <a:t> </a:t>
                      </a:r>
                    </a:p>
                  </p:txBody>
                </p:sp>
              </mc:Fallback>
            </mc:AlternateContent>
            <p:sp>
              <p:nvSpPr>
                <p:cNvPr id="118" name="文本框 117"/>
                <p:cNvSpPr txBox="1"/>
                <p:nvPr/>
              </p:nvSpPr>
              <p:spPr>
                <a:xfrm>
                  <a:off x="4225332" y="2236468"/>
                  <a:ext cx="312906" cy="400110"/>
                </a:xfrm>
                <a:prstGeom prst="rect">
                  <a:avLst/>
                </a:prstGeom>
                <a:noFill/>
              </p:spPr>
              <p:txBody>
                <a:bodyPr wrap="none" rtlCol="0">
                  <a:spAutoFit/>
                </a:bodyPr>
                <a:lstStyle/>
                <a:p>
                  <a:r>
                    <a:rPr lang="en-US" altLang="zh-CN" sz="2000" dirty="0">
                      <a:latin typeface="+mn-ea"/>
                    </a:rPr>
                    <a:t>W</a:t>
                  </a:r>
                  <a:endParaRPr lang="zh-CN" altLang="en-US" sz="2000" dirty="0">
                    <a:latin typeface="+mn-ea"/>
                  </a:endParaRPr>
                </a:p>
              </p:txBody>
            </p:sp>
            <mc:AlternateContent xmlns:mc="http://schemas.openxmlformats.org/markup-compatibility/2006">
              <mc:Choice xmlns:a14="http://schemas.microsoft.com/office/drawing/2010/main" Requires="a14">
                <p:sp>
                  <p:nvSpPr>
                    <p:cNvPr id="119" name="矩形 118"/>
                    <p:cNvSpPr/>
                    <p:nvPr/>
                  </p:nvSpPr>
                  <p:spPr>
                    <a:xfrm>
                      <a:off x="1907422" y="2638112"/>
                      <a:ext cx="768800"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sub>
                                <m:r>
                                  <a:rPr lang="en-US" altLang="zh-CN" sz="2000" i="1">
                                    <a:latin typeface="Cambria Math" panose="02040503050406030204" pitchFamily="18" charset="0"/>
                                  </a:rPr>
                                  <m:t>𝑜𝑥</m:t>
                                </m:r>
                              </m:sub>
                            </m:sSub>
                          </m:oMath>
                        </m:oMathPara>
                      </a14:m>
                      <a:endParaRPr lang="zh-CN" altLang="en-US" sz="2000" dirty="0"/>
                    </a:p>
                  </p:txBody>
                </p:sp>
              </mc:Choice>
              <mc:Fallback>
                <p:sp>
                  <p:nvSpPr>
                    <p:cNvPr id="119" name="矩形 118"/>
                    <p:cNvSpPr>
                      <a:spLocks noRot="1" noChangeAspect="1" noMove="1" noResize="1" noEditPoints="1" noAdjustHandles="1" noChangeArrowheads="1" noChangeShapeType="1" noTextEdit="1"/>
                    </p:cNvSpPr>
                    <p:nvPr/>
                  </p:nvSpPr>
                  <p:spPr>
                    <a:xfrm>
                      <a:off x="1907422" y="2638112"/>
                      <a:ext cx="768800" cy="400110"/>
                    </a:xfrm>
                    <a:prstGeom prst="rect">
                      <a:avLst/>
                    </a:prstGeom>
                    <a:blipFill rotWithShape="1">
                      <a:blip r:embed="rId4"/>
                    </a:blipFill>
                  </p:spPr>
                  <p:txBody>
                    <a:bodyPr/>
                    <a:lstStyle/>
                    <a:p>
                      <a:r>
                        <a:rPr lang="zh-CN" altLang="en-US">
                          <a:noFill/>
                        </a:rPr>
                        <a:t> </a:t>
                      </a:r>
                    </a:p>
                  </p:txBody>
                </p:sp>
              </mc:Fallback>
            </mc:AlternateContent>
          </p:grpSp>
          <p:grpSp>
            <p:nvGrpSpPr>
              <p:cNvPr id="97" name="组合 96"/>
              <p:cNvGrpSpPr/>
              <p:nvPr/>
            </p:nvGrpSpPr>
            <p:grpSpPr>
              <a:xfrm>
                <a:off x="4747301" y="4489960"/>
                <a:ext cx="2911813" cy="2086937"/>
                <a:chOff x="1825948" y="4411322"/>
                <a:chExt cx="2911813" cy="2086937"/>
              </a:xfrm>
            </p:grpSpPr>
            <p:grpSp>
              <p:nvGrpSpPr>
                <p:cNvPr id="98" name="组合 97"/>
                <p:cNvGrpSpPr/>
                <p:nvPr/>
              </p:nvGrpSpPr>
              <p:grpSpPr>
                <a:xfrm>
                  <a:off x="1825948" y="4411322"/>
                  <a:ext cx="2911813" cy="2035696"/>
                  <a:chOff x="1825948" y="4411322"/>
                  <a:chExt cx="2911813" cy="2035696"/>
                </a:xfrm>
              </p:grpSpPr>
              <p:grpSp>
                <p:nvGrpSpPr>
                  <p:cNvPr id="100" name="Group 16"/>
                  <p:cNvGrpSpPr/>
                  <p:nvPr/>
                </p:nvGrpSpPr>
                <p:grpSpPr bwMode="auto">
                  <a:xfrm>
                    <a:off x="1825948" y="4550055"/>
                    <a:ext cx="2809216" cy="1572772"/>
                    <a:chOff x="380" y="0"/>
                    <a:chExt cx="1334" cy="862"/>
                  </a:xfrm>
                </p:grpSpPr>
                <p:sp>
                  <p:nvSpPr>
                    <p:cNvPr id="103" name="Line 17"/>
                    <p:cNvSpPr>
                      <a:spLocks noChangeShapeType="1"/>
                    </p:cNvSpPr>
                    <p:nvPr/>
                  </p:nvSpPr>
                  <p:spPr bwMode="auto">
                    <a:xfrm>
                      <a:off x="380" y="835"/>
                      <a:ext cx="1334" cy="27"/>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square" anchor="ctr">
                      <a:spAutoFit/>
                    </a:bodyPr>
                    <a:lstStyle/>
                    <a:p>
                      <a:endParaRPr lang="zh-CN" altLang="en-US" sz="2000"/>
                    </a:p>
                  </p:txBody>
                </p:sp>
                <p:sp>
                  <p:nvSpPr>
                    <p:cNvPr id="104" name="Line 18"/>
                    <p:cNvSpPr>
                      <a:spLocks noChangeShapeType="1"/>
                    </p:cNvSpPr>
                    <p:nvPr/>
                  </p:nvSpPr>
                  <p:spPr bwMode="auto">
                    <a:xfrm flipV="1">
                      <a:off x="1134" y="0"/>
                      <a:ext cx="0" cy="862"/>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anchor="ctr">
                      <a:spAutoFit/>
                    </a:bodyPr>
                    <a:lstStyle/>
                    <a:p>
                      <a:endParaRPr lang="zh-CN" altLang="en-US" sz="2000"/>
                    </a:p>
                  </p:txBody>
                </p:sp>
                <p:sp>
                  <p:nvSpPr>
                    <p:cNvPr id="105" name="Line 19"/>
                    <p:cNvSpPr>
                      <a:spLocks noChangeShapeType="1"/>
                    </p:cNvSpPr>
                    <p:nvPr/>
                  </p:nvSpPr>
                  <p:spPr bwMode="auto">
                    <a:xfrm flipH="1">
                      <a:off x="591" y="227"/>
                      <a:ext cx="2" cy="607"/>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wrap="square" anchor="ctr">
                      <a:spAutoFit/>
                    </a:bodyPr>
                    <a:lstStyle/>
                    <a:p>
                      <a:endParaRPr lang="zh-CN" altLang="en-US" sz="2000"/>
                    </a:p>
                  </p:txBody>
                </p:sp>
                <p:sp>
                  <p:nvSpPr>
                    <p:cNvPr id="106" name="Line 20"/>
                    <p:cNvSpPr>
                      <a:spLocks noChangeShapeType="1"/>
                    </p:cNvSpPr>
                    <p:nvPr/>
                  </p:nvSpPr>
                  <p:spPr bwMode="auto">
                    <a:xfrm>
                      <a:off x="590" y="245"/>
                      <a:ext cx="5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sz="2000"/>
                    </a:p>
                  </p:txBody>
                </p:sp>
                <p:sp>
                  <p:nvSpPr>
                    <p:cNvPr id="107" name="Line 21"/>
                    <p:cNvSpPr>
                      <a:spLocks noChangeShapeType="1"/>
                    </p:cNvSpPr>
                    <p:nvPr/>
                  </p:nvSpPr>
                  <p:spPr bwMode="auto">
                    <a:xfrm>
                      <a:off x="1134" y="545"/>
                      <a:ext cx="415" cy="31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square" anchor="ctr">
                      <a:spAutoFit/>
                    </a:bodyPr>
                    <a:lstStyle/>
                    <a:p>
                      <a:endParaRPr lang="zh-CN" altLang="en-US" sz="2000"/>
                    </a:p>
                  </p:txBody>
                </p:sp>
              </p:grpSp>
              <p:sp>
                <p:nvSpPr>
                  <p:cNvPr id="101" name="Text Box 24"/>
                  <p:cNvSpPr txBox="1">
                    <a:spLocks noChangeArrowheads="1"/>
                  </p:cNvSpPr>
                  <p:nvPr/>
                </p:nvSpPr>
                <p:spPr bwMode="auto">
                  <a:xfrm>
                    <a:off x="3452369" y="4411322"/>
                    <a:ext cx="3808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2000" dirty="0">
                        <a:latin typeface="+mn-ea"/>
                        <a:ea typeface="+mn-ea"/>
                      </a:rPr>
                      <a:t>E</a:t>
                    </a:r>
                    <a:endParaRPr lang="en-US" altLang="zh-CN" sz="2000" dirty="0">
                      <a:latin typeface="+mn-ea"/>
                      <a:ea typeface="+mn-ea"/>
                    </a:endParaRPr>
                  </a:p>
                </p:txBody>
              </p:sp>
              <mc:AlternateContent xmlns:mc="http://schemas.openxmlformats.org/markup-compatibility/2006">
                <mc:Choice xmlns:a14="http://schemas.microsoft.com/office/drawing/2010/main" Requires="a14">
                  <p:sp>
                    <p:nvSpPr>
                      <p:cNvPr id="102" name="文本框 101"/>
                      <p:cNvSpPr txBox="1"/>
                      <p:nvPr/>
                    </p:nvSpPr>
                    <p:spPr>
                      <a:xfrm>
                        <a:off x="4536039" y="6139241"/>
                        <a:ext cx="201722"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𝑥</m:t>
                              </m:r>
                            </m:oMath>
                          </m:oMathPara>
                        </a14:m>
                        <a:endParaRPr lang="zh-CN" altLang="en-US" sz="2000" dirty="0"/>
                      </a:p>
                    </p:txBody>
                  </p:sp>
                </mc:Choice>
                <mc:Fallback>
                  <p:sp>
                    <p:nvSpPr>
                      <p:cNvPr id="102" name="文本框 101"/>
                      <p:cNvSpPr txBox="1">
                        <a:spLocks noRot="1" noChangeAspect="1" noMove="1" noResize="1" noEditPoints="1" noAdjustHandles="1" noChangeArrowheads="1" noChangeShapeType="1" noTextEdit="1"/>
                      </p:cNvSpPr>
                      <p:nvPr/>
                    </p:nvSpPr>
                    <p:spPr>
                      <a:xfrm>
                        <a:off x="4536039" y="6139241"/>
                        <a:ext cx="201722" cy="307777"/>
                      </a:xfrm>
                      <a:prstGeom prst="rect">
                        <a:avLst/>
                      </a:prstGeom>
                      <a:blipFill rotWithShape="1">
                        <a:blip r:embed="rId3"/>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99" name="矩形 98"/>
                    <p:cNvSpPr/>
                    <p:nvPr/>
                  </p:nvSpPr>
                  <p:spPr>
                    <a:xfrm>
                      <a:off x="1902537" y="6098149"/>
                      <a:ext cx="768800"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sub>
                                <m:r>
                                  <a:rPr lang="en-US" altLang="zh-CN" sz="2000" i="1">
                                    <a:latin typeface="Cambria Math" panose="02040503050406030204" pitchFamily="18" charset="0"/>
                                  </a:rPr>
                                  <m:t>𝑜𝑥</m:t>
                                </m:r>
                              </m:sub>
                            </m:sSub>
                          </m:oMath>
                        </m:oMathPara>
                      </a14:m>
                      <a:endParaRPr lang="zh-CN" altLang="en-US" sz="2000" dirty="0"/>
                    </a:p>
                  </p:txBody>
                </p:sp>
              </mc:Choice>
              <mc:Fallback>
                <p:sp>
                  <p:nvSpPr>
                    <p:cNvPr id="99" name="矩形 98"/>
                    <p:cNvSpPr>
                      <a:spLocks noRot="1" noChangeAspect="1" noMove="1" noResize="1" noEditPoints="1" noAdjustHandles="1" noChangeArrowheads="1" noChangeShapeType="1" noTextEdit="1"/>
                    </p:cNvSpPr>
                    <p:nvPr/>
                  </p:nvSpPr>
                  <p:spPr>
                    <a:xfrm>
                      <a:off x="1902537" y="6098149"/>
                      <a:ext cx="768800" cy="400110"/>
                    </a:xfrm>
                    <a:prstGeom prst="rect">
                      <a:avLst/>
                    </a:prstGeom>
                    <a:blipFill rotWithShape="1">
                      <a:blip r:embed="rId4"/>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93" name="矩形 92"/>
                  <p:cNvSpPr/>
                  <p:nvPr/>
                </p:nvSpPr>
                <p:spPr>
                  <a:xfrm>
                    <a:off x="5307782" y="4730965"/>
                    <a:ext cx="626710"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b="0" i="0" smtClean="0">
                                  <a:latin typeface="Cambria Math" panose="02040503050406030204" pitchFamily="18" charset="0"/>
                                </a:rPr>
                                <m:t>E</m:t>
                              </m:r>
                            </m:e>
                            <m:sub>
                              <m:r>
                                <a:rPr lang="en-US" altLang="zh-CN" sz="2000" b="0" i="1" smtClean="0">
                                  <a:latin typeface="Cambria Math" panose="02040503050406030204" pitchFamily="18" charset="0"/>
                                </a:rPr>
                                <m:t>𝑜𝑥</m:t>
                              </m:r>
                            </m:sub>
                          </m:sSub>
                        </m:oMath>
                      </m:oMathPara>
                    </a14:m>
                    <a:endParaRPr lang="zh-CN" altLang="en-US" sz="2000" dirty="0"/>
                  </a:p>
                </p:txBody>
              </p:sp>
            </mc:Choice>
            <mc:Fallback>
              <p:sp>
                <p:nvSpPr>
                  <p:cNvPr id="93" name="矩形 92"/>
                  <p:cNvSpPr>
                    <a:spLocks noRot="1" noChangeAspect="1" noMove="1" noResize="1" noEditPoints="1" noAdjustHandles="1" noChangeArrowheads="1" noChangeShapeType="1" noTextEdit="1"/>
                  </p:cNvSpPr>
                  <p:nvPr/>
                </p:nvSpPr>
                <p:spPr>
                  <a:xfrm>
                    <a:off x="5307782" y="4730965"/>
                    <a:ext cx="626710" cy="400110"/>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4" name="矩形 93"/>
                  <p:cNvSpPr/>
                  <p:nvPr/>
                </p:nvSpPr>
                <p:spPr>
                  <a:xfrm>
                    <a:off x="6589798" y="5554887"/>
                    <a:ext cx="501035"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b="0" i="0" smtClean="0">
                                  <a:latin typeface="Cambria Math" panose="02040503050406030204" pitchFamily="18" charset="0"/>
                                </a:rPr>
                                <m:t>E</m:t>
                              </m:r>
                            </m:e>
                            <m:sub>
                              <m:r>
                                <a:rPr lang="en-US" altLang="zh-CN" sz="2000" b="0" i="1" smtClean="0">
                                  <a:latin typeface="Cambria Math" panose="02040503050406030204" pitchFamily="18" charset="0"/>
                                </a:rPr>
                                <m:t>𝑆</m:t>
                              </m:r>
                            </m:sub>
                          </m:sSub>
                        </m:oMath>
                      </m:oMathPara>
                    </a14:m>
                    <a:endParaRPr lang="zh-CN" altLang="en-US" sz="2000" dirty="0"/>
                  </a:p>
                </p:txBody>
              </p:sp>
            </mc:Choice>
            <mc:Fallback>
              <p:sp>
                <p:nvSpPr>
                  <p:cNvPr id="94" name="矩形 93"/>
                  <p:cNvSpPr>
                    <a:spLocks noRot="1" noChangeAspect="1" noMove="1" noResize="1" noEditPoints="1" noAdjustHandles="1" noChangeArrowheads="1" noChangeShapeType="1" noTextEdit="1"/>
                  </p:cNvSpPr>
                  <p:nvPr/>
                </p:nvSpPr>
                <p:spPr>
                  <a:xfrm>
                    <a:off x="6589798" y="5554887"/>
                    <a:ext cx="501035" cy="400110"/>
                  </a:xfrm>
                  <a:prstGeom prst="rect">
                    <a:avLst/>
                  </a:prstGeom>
                  <a:blipFill rotWithShape="1">
                    <a:blip r:embed="rId1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5" name="文本框 94"/>
                  <p:cNvSpPr txBox="1"/>
                  <p:nvPr/>
                </p:nvSpPr>
                <p:spPr>
                  <a:xfrm>
                    <a:off x="6363567" y="3322090"/>
                    <a:ext cx="1860446"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𝑄</m:t>
                              </m:r>
                            </m:e>
                            <m:sub>
                              <m:r>
                                <a:rPr lang="en-US" altLang="zh-CN" sz="2000" b="0" i="1" smtClean="0">
                                  <a:latin typeface="Cambria Math" panose="02040503050406030204" pitchFamily="18" charset="0"/>
                                </a:rPr>
                                <m:t>𝑆𝐶</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𝑞</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𝑁</m:t>
                              </m:r>
                            </m:e>
                            <m:sub>
                              <m:r>
                                <a:rPr lang="en-US" altLang="zh-CN" sz="2000" b="0" i="1" smtClean="0">
                                  <a:latin typeface="Cambria Math" panose="02040503050406030204" pitchFamily="18" charset="0"/>
                                </a:rPr>
                                <m:t>𝐴</m:t>
                              </m:r>
                            </m:sub>
                          </m:sSub>
                          <m:sSub>
                            <m:sSubPr>
                              <m:ctrlPr>
                                <a:rPr lang="en-US" altLang="zh-CN" sz="2000" b="0" i="1" smtClean="0">
                                  <a:latin typeface="Cambria Math" panose="02040503050406030204" pitchFamily="18" charset="0"/>
                                </a:rPr>
                              </m:ctrlPr>
                            </m:sSubPr>
                            <m:e>
                              <m:r>
                                <m:rPr>
                                  <m:sty m:val="p"/>
                                </m:rPr>
                                <a:rPr lang="en-US" altLang="zh-CN" sz="2000">
                                  <a:latin typeface="Cambria Math" panose="02040503050406030204" pitchFamily="18" charset="0"/>
                                </a:rPr>
                                <m:t>W</m:t>
                              </m:r>
                            </m:e>
                            <m:sub>
                              <m:r>
                                <a:rPr lang="en-US" altLang="zh-CN" sz="2000" b="0" i="1" smtClean="0">
                                  <a:latin typeface="Cambria Math" panose="02040503050406030204" pitchFamily="18" charset="0"/>
                                </a:rPr>
                                <m:t>𝑚𝑎𝑥</m:t>
                              </m:r>
                            </m:sub>
                          </m:sSub>
                        </m:oMath>
                      </m:oMathPara>
                    </a14:m>
                    <a:endParaRPr lang="zh-CN" altLang="en-US" sz="2000" dirty="0"/>
                  </a:p>
                </p:txBody>
              </p:sp>
            </mc:Choice>
            <mc:Fallback>
              <p:sp>
                <p:nvSpPr>
                  <p:cNvPr id="95" name="文本框 94"/>
                  <p:cNvSpPr txBox="1">
                    <a:spLocks noRot="1" noChangeAspect="1" noMove="1" noResize="1" noEditPoints="1" noAdjustHandles="1" noChangeArrowheads="1" noChangeShapeType="1" noTextEdit="1"/>
                  </p:cNvSpPr>
                  <p:nvPr/>
                </p:nvSpPr>
                <p:spPr>
                  <a:xfrm>
                    <a:off x="6363567" y="3322090"/>
                    <a:ext cx="1860446" cy="307777"/>
                  </a:xfrm>
                  <a:prstGeom prst="rect">
                    <a:avLst/>
                  </a:prstGeom>
                  <a:blipFill rotWithShape="1">
                    <a:blip r:embed="rId8"/>
                  </a:blipFill>
                </p:spPr>
                <p:txBody>
                  <a:bodyPr/>
                  <a:lstStyle/>
                  <a:p>
                    <a:r>
                      <a:rPr lang="zh-CN" altLang="en-US">
                        <a:noFill/>
                      </a:rPr>
                      <a:t> </a:t>
                    </a:r>
                  </a:p>
                </p:txBody>
              </p:sp>
            </mc:Fallback>
          </mc:AlternateContent>
        </p:grpSp>
        <p:sp>
          <p:nvSpPr>
            <p:cNvPr id="120" name="Rectangle 6"/>
            <p:cNvSpPr>
              <a:spLocks noChangeArrowheads="1"/>
            </p:cNvSpPr>
            <p:nvPr/>
          </p:nvSpPr>
          <p:spPr bwMode="auto">
            <a:xfrm>
              <a:off x="6289600" y="2641897"/>
              <a:ext cx="960058" cy="400110"/>
            </a:xfrm>
            <a:prstGeom prst="rect">
              <a:avLst/>
            </a:prstGeom>
            <a:solidFill>
              <a:srgbClr val="92D050"/>
            </a:solidFill>
            <a:ln w="9525">
              <a:solidFill>
                <a:schemeClr val="bg1"/>
              </a:solidFill>
              <a:miter lim="800000"/>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p>
          </p:txBody>
        </p:sp>
        <mc:AlternateContent xmlns:mc="http://schemas.openxmlformats.org/markup-compatibility/2006">
          <mc:Choice xmlns:a14="http://schemas.microsoft.com/office/drawing/2010/main" Requires="a14">
            <p:sp>
              <p:nvSpPr>
                <p:cNvPr id="121" name="文本框 120"/>
                <p:cNvSpPr txBox="1"/>
                <p:nvPr/>
              </p:nvSpPr>
              <p:spPr>
                <a:xfrm>
                  <a:off x="6600026" y="2696561"/>
                  <a:ext cx="425245"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𝑄</m:t>
                            </m:r>
                          </m:e>
                          <m:sub>
                            <m:r>
                              <a:rPr lang="en-US" altLang="zh-CN" sz="2000" b="0" i="1" smtClean="0">
                                <a:latin typeface="Cambria Math" panose="02040503050406030204" pitchFamily="18" charset="0"/>
                              </a:rPr>
                              <m:t>𝑠𝑐</m:t>
                            </m:r>
                          </m:sub>
                        </m:sSub>
                      </m:oMath>
                    </m:oMathPara>
                  </a14:m>
                  <a:endParaRPr lang="zh-CN" altLang="en-US" sz="2000" dirty="0"/>
                </a:p>
              </p:txBody>
            </p:sp>
          </mc:Choice>
          <mc:Fallback>
            <p:sp>
              <p:nvSpPr>
                <p:cNvPr id="121" name="文本框 120"/>
                <p:cNvSpPr txBox="1">
                  <a:spLocks noRot="1" noChangeAspect="1" noMove="1" noResize="1" noEditPoints="1" noAdjustHandles="1" noChangeArrowheads="1" noChangeShapeType="1" noTextEdit="1"/>
                </p:cNvSpPr>
                <p:nvPr/>
              </p:nvSpPr>
              <p:spPr>
                <a:xfrm>
                  <a:off x="6600026" y="2696561"/>
                  <a:ext cx="425245" cy="307777"/>
                </a:xfrm>
                <a:prstGeom prst="rect">
                  <a:avLst/>
                </a:prstGeom>
                <a:blipFill rotWithShape="1">
                  <a:blip r:embed="rId10"/>
                </a:blipFill>
              </p:spPr>
              <p:txBody>
                <a:bodyPr/>
                <a:lstStyle/>
                <a:p>
                  <a:r>
                    <a:rPr lang="zh-CN" altLang="en-US">
                      <a:noFill/>
                    </a:rPr>
                    <a:t> </a:t>
                  </a:r>
                </a:p>
              </p:txBody>
            </p:sp>
          </mc:Fallback>
        </mc:AlternateContent>
        <p:sp>
          <p:nvSpPr>
            <p:cNvPr id="123" name="Rectangle 6"/>
            <p:cNvSpPr>
              <a:spLocks noChangeArrowheads="1"/>
            </p:cNvSpPr>
            <p:nvPr/>
          </p:nvSpPr>
          <p:spPr bwMode="auto">
            <a:xfrm>
              <a:off x="10130026" y="2652132"/>
              <a:ext cx="960058" cy="400110"/>
            </a:xfrm>
            <a:prstGeom prst="rect">
              <a:avLst/>
            </a:prstGeom>
            <a:solidFill>
              <a:srgbClr val="92D050"/>
            </a:solidFill>
            <a:ln w="9525">
              <a:solidFill>
                <a:schemeClr val="bg1"/>
              </a:solidFill>
              <a:miter lim="800000"/>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p>
          </p:txBody>
        </p:sp>
        <mc:AlternateContent xmlns:mc="http://schemas.openxmlformats.org/markup-compatibility/2006">
          <mc:Choice xmlns:a14="http://schemas.microsoft.com/office/drawing/2010/main" Requires="a14">
            <p:sp>
              <p:nvSpPr>
                <p:cNvPr id="124" name="文本框 123"/>
                <p:cNvSpPr txBox="1"/>
                <p:nvPr/>
              </p:nvSpPr>
              <p:spPr>
                <a:xfrm>
                  <a:off x="10406799" y="2692284"/>
                  <a:ext cx="425245"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𝑄</m:t>
                            </m:r>
                          </m:e>
                          <m:sub>
                            <m:r>
                              <a:rPr lang="en-US" altLang="zh-CN" sz="2000" b="0" i="1" smtClean="0">
                                <a:latin typeface="Cambria Math" panose="02040503050406030204" pitchFamily="18" charset="0"/>
                              </a:rPr>
                              <m:t>𝑠𝑐</m:t>
                            </m:r>
                          </m:sub>
                        </m:sSub>
                      </m:oMath>
                    </m:oMathPara>
                  </a14:m>
                  <a:endParaRPr lang="zh-CN" altLang="en-US" sz="2000" dirty="0"/>
                </a:p>
              </p:txBody>
            </p:sp>
          </mc:Choice>
          <mc:Fallback>
            <p:sp>
              <p:nvSpPr>
                <p:cNvPr id="124" name="文本框 123"/>
                <p:cNvSpPr txBox="1">
                  <a:spLocks noRot="1" noChangeAspect="1" noMove="1" noResize="1" noEditPoints="1" noAdjustHandles="1" noChangeArrowheads="1" noChangeShapeType="1" noTextEdit="1"/>
                </p:cNvSpPr>
                <p:nvPr/>
              </p:nvSpPr>
              <p:spPr>
                <a:xfrm>
                  <a:off x="10406799" y="2692284"/>
                  <a:ext cx="425245" cy="307777"/>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5" name="文本框 124"/>
                <p:cNvSpPr txBox="1"/>
                <p:nvPr/>
              </p:nvSpPr>
              <p:spPr>
                <a:xfrm>
                  <a:off x="2742938" y="5177767"/>
                  <a:ext cx="1207638"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𝑆</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𝜓</m:t>
                            </m:r>
                          </m:e>
                          <m:sub>
                            <m:r>
                              <a:rPr lang="en-US" altLang="zh-CN" sz="2000" b="0" i="1" smtClean="0">
                                <a:latin typeface="Cambria Math" panose="02040503050406030204" pitchFamily="18" charset="0"/>
                              </a:rPr>
                              <m:t>𝐹𝑃</m:t>
                            </m:r>
                          </m:sub>
                        </m:sSub>
                      </m:oMath>
                    </m:oMathPara>
                  </a14:m>
                  <a:endParaRPr lang="zh-CN" altLang="en-US" sz="2000" dirty="0"/>
                </a:p>
              </p:txBody>
            </p:sp>
          </mc:Choice>
          <mc:Fallback>
            <p:sp>
              <p:nvSpPr>
                <p:cNvPr id="125" name="文本框 124"/>
                <p:cNvSpPr txBox="1">
                  <a:spLocks noRot="1" noChangeAspect="1" noMove="1" noResize="1" noEditPoints="1" noAdjustHandles="1" noChangeArrowheads="1" noChangeShapeType="1" noTextEdit="1"/>
                </p:cNvSpPr>
                <p:nvPr/>
              </p:nvSpPr>
              <p:spPr>
                <a:xfrm>
                  <a:off x="2742938" y="5177767"/>
                  <a:ext cx="1207638" cy="307777"/>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6" name="文本框 125"/>
                <p:cNvSpPr txBox="1"/>
                <p:nvPr/>
              </p:nvSpPr>
              <p:spPr>
                <a:xfrm>
                  <a:off x="6430417" y="5178924"/>
                  <a:ext cx="1207638"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𝑆</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𝜓</m:t>
                            </m:r>
                          </m:e>
                          <m:sub>
                            <m:r>
                              <a:rPr lang="en-US" altLang="zh-CN" sz="2000" b="0" i="1" smtClean="0">
                                <a:latin typeface="Cambria Math" panose="02040503050406030204" pitchFamily="18" charset="0"/>
                              </a:rPr>
                              <m:t>𝐹𝑃</m:t>
                            </m:r>
                          </m:sub>
                        </m:sSub>
                      </m:oMath>
                    </m:oMathPara>
                  </a14:m>
                  <a:endParaRPr lang="zh-CN" altLang="en-US" sz="2000" dirty="0"/>
                </a:p>
              </p:txBody>
            </p:sp>
          </mc:Choice>
          <mc:Fallback>
            <p:sp>
              <p:nvSpPr>
                <p:cNvPr id="126" name="文本框 125"/>
                <p:cNvSpPr txBox="1">
                  <a:spLocks noRot="1" noChangeAspect="1" noMove="1" noResize="1" noEditPoints="1" noAdjustHandles="1" noChangeArrowheads="1" noChangeShapeType="1" noTextEdit="1"/>
                </p:cNvSpPr>
                <p:nvPr/>
              </p:nvSpPr>
              <p:spPr>
                <a:xfrm>
                  <a:off x="6430417" y="5178924"/>
                  <a:ext cx="1207638" cy="307777"/>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7" name="文本框 126"/>
                <p:cNvSpPr txBox="1"/>
                <p:nvPr/>
              </p:nvSpPr>
              <p:spPr>
                <a:xfrm>
                  <a:off x="10202923" y="5240892"/>
                  <a:ext cx="1207638"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𝑆</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𝜓</m:t>
                            </m:r>
                          </m:e>
                          <m:sub>
                            <m:r>
                              <a:rPr lang="en-US" altLang="zh-CN" sz="2000" b="0" i="1" smtClean="0">
                                <a:latin typeface="Cambria Math" panose="02040503050406030204" pitchFamily="18" charset="0"/>
                              </a:rPr>
                              <m:t>𝐹𝑃</m:t>
                            </m:r>
                          </m:sub>
                        </m:sSub>
                      </m:oMath>
                    </m:oMathPara>
                  </a14:m>
                  <a:endParaRPr lang="zh-CN" altLang="en-US" sz="2000" dirty="0"/>
                </a:p>
              </p:txBody>
            </p:sp>
          </mc:Choice>
          <mc:Fallback>
            <p:sp>
              <p:nvSpPr>
                <p:cNvPr id="127" name="文本框 126"/>
                <p:cNvSpPr txBox="1">
                  <a:spLocks noRot="1" noChangeAspect="1" noMove="1" noResize="1" noEditPoints="1" noAdjustHandles="1" noChangeArrowheads="1" noChangeShapeType="1" noTextEdit="1"/>
                </p:cNvSpPr>
                <p:nvPr/>
              </p:nvSpPr>
              <p:spPr>
                <a:xfrm>
                  <a:off x="10202923" y="5240892"/>
                  <a:ext cx="1207638" cy="307777"/>
                </a:xfrm>
                <a:prstGeom prst="rect">
                  <a:avLst/>
                </a:prstGeom>
                <a:blipFill rotWithShape="1">
                  <a:blip r:embed="rId14"/>
                </a:blipFill>
              </p:spPr>
              <p:txBody>
                <a:bodyPr/>
                <a:lstStyle/>
                <a:p>
                  <a:r>
                    <a:rPr lang="zh-CN" altLang="en-US">
                      <a:noFill/>
                    </a:rPr>
                    <a:t> </a:t>
                  </a:r>
                </a:p>
              </p:txBody>
            </p:sp>
          </mc:Fallback>
        </mc:AlternateContent>
        <p:sp>
          <p:nvSpPr>
            <p:cNvPr id="128" name="文本框 127"/>
            <p:cNvSpPr txBox="1"/>
            <p:nvPr/>
          </p:nvSpPr>
          <p:spPr>
            <a:xfrm>
              <a:off x="3288408" y="6146994"/>
              <a:ext cx="312906" cy="400110"/>
            </a:xfrm>
            <a:prstGeom prst="rect">
              <a:avLst/>
            </a:prstGeom>
            <a:noFill/>
          </p:spPr>
          <p:txBody>
            <a:bodyPr wrap="none" rtlCol="0">
              <a:spAutoFit/>
            </a:bodyPr>
            <a:lstStyle/>
            <a:p>
              <a:r>
                <a:rPr lang="en-US" altLang="zh-CN" sz="2000" dirty="0">
                  <a:latin typeface="+mn-ea"/>
                </a:rPr>
                <a:t>W</a:t>
              </a:r>
              <a:endParaRPr lang="zh-CN" altLang="en-US" sz="2000" dirty="0">
                <a:latin typeface="+mn-ea"/>
              </a:endParaRPr>
            </a:p>
          </p:txBody>
        </p:sp>
        <p:sp>
          <p:nvSpPr>
            <p:cNvPr id="129" name="文本框 128"/>
            <p:cNvSpPr txBox="1"/>
            <p:nvPr/>
          </p:nvSpPr>
          <p:spPr>
            <a:xfrm>
              <a:off x="7096585" y="5783077"/>
              <a:ext cx="312906" cy="400110"/>
            </a:xfrm>
            <a:prstGeom prst="rect">
              <a:avLst/>
            </a:prstGeom>
            <a:noFill/>
          </p:spPr>
          <p:txBody>
            <a:bodyPr wrap="none" rtlCol="0">
              <a:spAutoFit/>
            </a:bodyPr>
            <a:lstStyle/>
            <a:p>
              <a:r>
                <a:rPr lang="en-US" altLang="zh-CN" sz="2000" dirty="0">
                  <a:latin typeface="+mn-ea"/>
                </a:rPr>
                <a:t>W</a:t>
              </a:r>
              <a:endParaRPr lang="zh-CN" altLang="en-US" sz="2000" dirty="0">
                <a:latin typeface="+mn-ea"/>
              </a:endParaRPr>
            </a:p>
          </p:txBody>
        </p:sp>
        <p:sp>
          <p:nvSpPr>
            <p:cNvPr id="130" name="文本框 129"/>
            <p:cNvSpPr txBox="1"/>
            <p:nvPr/>
          </p:nvSpPr>
          <p:spPr>
            <a:xfrm>
              <a:off x="10904709" y="5894438"/>
              <a:ext cx="312906" cy="400110"/>
            </a:xfrm>
            <a:prstGeom prst="rect">
              <a:avLst/>
            </a:prstGeom>
            <a:noFill/>
          </p:spPr>
          <p:txBody>
            <a:bodyPr wrap="none" rtlCol="0">
              <a:spAutoFit/>
            </a:bodyPr>
            <a:lstStyle/>
            <a:p>
              <a:r>
                <a:rPr lang="en-US" altLang="zh-CN" sz="2000" dirty="0">
                  <a:latin typeface="+mn-ea"/>
                </a:rPr>
                <a:t>W</a:t>
              </a:r>
              <a:endParaRPr lang="zh-CN" altLang="en-US" sz="2000" dirty="0">
                <a:latin typeface="+mn-ea"/>
              </a:endParaRPr>
            </a:p>
          </p:txBody>
        </p:sp>
      </p:grpSp>
      <mc:AlternateContent xmlns:mc="http://schemas.openxmlformats.org/markup-compatibility/2006">
        <mc:Choice xmlns:a14="http://schemas.microsoft.com/office/drawing/2010/main" Requires="a14">
          <p:sp>
            <p:nvSpPr>
              <p:cNvPr id="7" name="文本框 6"/>
              <p:cNvSpPr txBox="1"/>
              <p:nvPr/>
            </p:nvSpPr>
            <p:spPr>
              <a:xfrm>
                <a:off x="1113004" y="62237"/>
                <a:ext cx="1462836"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𝐺</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𝑇𝐻</m:t>
                          </m:r>
                        </m:sub>
                      </m:sSub>
                    </m:oMath>
                  </m:oMathPara>
                </a14:m>
                <a:endParaRPr lang="zh-CN" altLang="en-US" sz="2400" dirty="0"/>
              </a:p>
            </p:txBody>
          </p:sp>
        </mc:Choice>
        <mc:Fallback>
          <p:sp>
            <p:nvSpPr>
              <p:cNvPr id="7" name="文本框 6"/>
              <p:cNvSpPr txBox="1">
                <a:spLocks noRot="1" noChangeAspect="1" noMove="1" noResize="1" noEditPoints="1" noAdjustHandles="1" noChangeArrowheads="1" noChangeShapeType="1" noTextEdit="1"/>
              </p:cNvSpPr>
              <p:nvPr/>
            </p:nvSpPr>
            <p:spPr>
              <a:xfrm>
                <a:off x="1113004" y="62237"/>
                <a:ext cx="1462836" cy="461665"/>
              </a:xfrm>
              <a:prstGeom prst="rect">
                <a:avLst/>
              </a:prstGeom>
              <a:blipFill rotWithShape="1">
                <a:blip r:embed="rId15"/>
                <a:stretch>
                  <a:fillRect l="-33" t="-2" r="19"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1" name="文本框 110"/>
              <p:cNvSpPr txBox="1"/>
              <p:nvPr/>
            </p:nvSpPr>
            <p:spPr>
              <a:xfrm>
                <a:off x="4838629" y="45551"/>
                <a:ext cx="1584408"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𝐺</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&gt;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𝑇𝐻</m:t>
                          </m:r>
                        </m:sub>
                      </m:sSub>
                    </m:oMath>
                  </m:oMathPara>
                </a14:m>
                <a:endParaRPr lang="zh-CN" altLang="en-US" sz="2400" dirty="0"/>
              </a:p>
            </p:txBody>
          </p:sp>
        </mc:Choice>
        <mc:Fallback>
          <p:sp>
            <p:nvSpPr>
              <p:cNvPr id="111" name="文本框 110"/>
              <p:cNvSpPr txBox="1">
                <a:spLocks noRot="1" noChangeAspect="1" noMove="1" noResize="1" noEditPoints="1" noAdjustHandles="1" noChangeArrowheads="1" noChangeShapeType="1" noTextEdit="1"/>
              </p:cNvSpPr>
              <p:nvPr/>
            </p:nvSpPr>
            <p:spPr>
              <a:xfrm>
                <a:off x="4838629" y="45551"/>
                <a:ext cx="1584408" cy="461665"/>
              </a:xfrm>
              <a:prstGeom prst="rect">
                <a:avLst/>
              </a:prstGeom>
              <a:blipFill rotWithShape="1">
                <a:blip r:embed="rId16"/>
                <a:stretch>
                  <a:fillRect l="-36" t="-101" r="1" b="10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6" name="文本框 115"/>
              <p:cNvSpPr txBox="1"/>
              <p:nvPr/>
            </p:nvSpPr>
            <p:spPr>
              <a:xfrm>
                <a:off x="8108830" y="137715"/>
                <a:ext cx="2831106"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𝐺</m:t>
                          </m:r>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&gt;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𝐺</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&gt;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𝑇𝐻</m:t>
                          </m:r>
                        </m:sub>
                      </m:sSub>
                    </m:oMath>
                  </m:oMathPara>
                </a14:m>
                <a:endParaRPr lang="zh-CN" altLang="en-US" sz="2400" dirty="0"/>
              </a:p>
            </p:txBody>
          </p:sp>
        </mc:Choice>
        <mc:Fallback>
          <p:sp>
            <p:nvSpPr>
              <p:cNvPr id="116" name="文本框 115"/>
              <p:cNvSpPr txBox="1">
                <a:spLocks noRot="1" noChangeAspect="1" noMove="1" noResize="1" noEditPoints="1" noAdjustHandles="1" noChangeArrowheads="1" noChangeShapeType="1" noTextEdit="1"/>
              </p:cNvSpPr>
              <p:nvPr/>
            </p:nvSpPr>
            <p:spPr>
              <a:xfrm>
                <a:off x="8108830" y="137715"/>
                <a:ext cx="2831106" cy="461665"/>
              </a:xfrm>
              <a:prstGeom prst="rect">
                <a:avLst/>
              </a:prstGeom>
              <a:blipFill rotWithShape="1">
                <a:blip r:embed="rId17"/>
                <a:stretch>
                  <a:fillRect l="-18" t="-120" r="6" b="1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2" name="文本框 121"/>
              <p:cNvSpPr txBox="1"/>
              <p:nvPr/>
            </p:nvSpPr>
            <p:spPr>
              <a:xfrm>
                <a:off x="1079274" y="3475625"/>
                <a:ext cx="3927293"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200" i="1" smtClean="0">
                              <a:solidFill>
                                <a:srgbClr val="FF0000"/>
                              </a:solidFill>
                              <a:latin typeface="Cambria Math" panose="02040503050406030204" pitchFamily="18" charset="0"/>
                            </a:rPr>
                          </m:ctrlPr>
                        </m:sSubPr>
                        <m:e>
                          <m:r>
                            <a:rPr lang="en-US" altLang="zh-CN" sz="3200" b="0" i="1" smtClean="0">
                              <a:solidFill>
                                <a:srgbClr val="FF0000"/>
                              </a:solidFill>
                              <a:latin typeface="Cambria Math" panose="02040503050406030204" pitchFamily="18" charset="0"/>
                            </a:rPr>
                            <m:t>𝑄</m:t>
                          </m:r>
                        </m:e>
                        <m:sub>
                          <m:r>
                            <a:rPr lang="en-US" altLang="zh-CN" sz="3200" b="0" i="1" smtClean="0">
                              <a:solidFill>
                                <a:srgbClr val="FF0000"/>
                              </a:solidFill>
                              <a:latin typeface="Cambria Math" panose="02040503050406030204" pitchFamily="18" charset="0"/>
                            </a:rPr>
                            <m:t>𝑆</m:t>
                          </m:r>
                        </m:sub>
                      </m:sSub>
                      <m:r>
                        <a:rPr lang="en-US" altLang="zh-CN" sz="3200" b="0" i="1" smtClean="0">
                          <a:solidFill>
                            <a:srgbClr val="FF0000"/>
                          </a:solidFill>
                          <a:latin typeface="Cambria Math" panose="02040503050406030204" pitchFamily="18" charset="0"/>
                        </a:rPr>
                        <m:t>=</m:t>
                      </m:r>
                      <m:sSub>
                        <m:sSubPr>
                          <m:ctrlPr>
                            <a:rPr lang="en-US" altLang="zh-CN" sz="3200" b="0" i="1" smtClean="0">
                              <a:solidFill>
                                <a:srgbClr val="FF0000"/>
                              </a:solidFill>
                              <a:latin typeface="Cambria Math" panose="02040503050406030204" pitchFamily="18" charset="0"/>
                            </a:rPr>
                          </m:ctrlPr>
                        </m:sSubPr>
                        <m:e>
                          <m:r>
                            <a:rPr lang="en-US" altLang="zh-CN" sz="3200" b="0" i="1" smtClean="0">
                              <a:solidFill>
                                <a:srgbClr val="FF0000"/>
                              </a:solidFill>
                              <a:latin typeface="Cambria Math" panose="02040503050406030204" pitchFamily="18" charset="0"/>
                            </a:rPr>
                            <m:t>𝐶</m:t>
                          </m:r>
                        </m:e>
                        <m:sub>
                          <m:r>
                            <a:rPr lang="en-US" altLang="zh-CN" sz="3200" b="0" i="1" smtClean="0">
                              <a:solidFill>
                                <a:srgbClr val="FF0000"/>
                              </a:solidFill>
                              <a:latin typeface="Cambria Math" panose="02040503050406030204" pitchFamily="18" charset="0"/>
                            </a:rPr>
                            <m:t>𝑂𝑋</m:t>
                          </m:r>
                        </m:sub>
                      </m:sSub>
                      <m:r>
                        <a:rPr lang="en-US" altLang="zh-CN" sz="3200" b="0" i="1" smtClean="0">
                          <a:solidFill>
                            <a:srgbClr val="FF0000"/>
                          </a:solidFill>
                          <a:latin typeface="Cambria Math" panose="02040503050406030204" pitchFamily="18" charset="0"/>
                        </a:rPr>
                        <m:t>(</m:t>
                      </m:r>
                      <m:sSub>
                        <m:sSubPr>
                          <m:ctrlPr>
                            <a:rPr lang="en-US" altLang="zh-CN" sz="3200" b="0" i="1" smtClean="0">
                              <a:solidFill>
                                <a:srgbClr val="FF0000"/>
                              </a:solidFill>
                              <a:latin typeface="Cambria Math" panose="02040503050406030204" pitchFamily="18" charset="0"/>
                            </a:rPr>
                          </m:ctrlPr>
                        </m:sSubPr>
                        <m:e>
                          <m:r>
                            <a:rPr lang="en-US" altLang="zh-CN" sz="3200" b="0" i="1" smtClean="0">
                              <a:solidFill>
                                <a:srgbClr val="FF0000"/>
                              </a:solidFill>
                              <a:latin typeface="Cambria Math" panose="02040503050406030204" pitchFamily="18" charset="0"/>
                            </a:rPr>
                            <m:t>𝑉</m:t>
                          </m:r>
                        </m:e>
                        <m:sub>
                          <m:r>
                            <a:rPr lang="en-US" altLang="zh-CN" sz="3200" b="0" i="1" smtClean="0">
                              <a:solidFill>
                                <a:srgbClr val="FF0000"/>
                              </a:solidFill>
                              <a:latin typeface="Cambria Math" panose="02040503050406030204" pitchFamily="18" charset="0"/>
                            </a:rPr>
                            <m:t>𝑇</m:t>
                          </m:r>
                        </m:sub>
                      </m:sSub>
                      <m:r>
                        <a:rPr lang="en-US" altLang="zh-CN" sz="3200" b="0" i="1" smtClean="0">
                          <a:solidFill>
                            <a:srgbClr val="FF0000"/>
                          </a:solidFill>
                          <a:latin typeface="Cambria Math" panose="02040503050406030204" pitchFamily="18" charset="0"/>
                        </a:rPr>
                        <m:t>−</m:t>
                      </m:r>
                      <m:r>
                        <a:rPr lang="en-US" altLang="zh-CN" sz="3200" b="0" i="1" smtClean="0">
                          <a:solidFill>
                            <a:srgbClr val="FF0000"/>
                          </a:solidFill>
                          <a:latin typeface="Cambria Math" panose="02040503050406030204" pitchFamily="18" charset="0"/>
                        </a:rPr>
                        <m:t>2</m:t>
                      </m:r>
                      <m:sSub>
                        <m:sSubPr>
                          <m:ctrlPr>
                            <a:rPr lang="en-US" altLang="zh-CN" sz="3200" b="0" i="1" smtClean="0">
                              <a:solidFill>
                                <a:srgbClr val="FF0000"/>
                              </a:solidFill>
                              <a:latin typeface="Cambria Math" panose="02040503050406030204" pitchFamily="18" charset="0"/>
                            </a:rPr>
                          </m:ctrlPr>
                        </m:sSubPr>
                        <m:e>
                          <m:r>
                            <a:rPr lang="zh-CN" altLang="en-US" sz="3200" b="0" i="1" smtClean="0">
                              <a:solidFill>
                                <a:srgbClr val="FF0000"/>
                              </a:solidFill>
                              <a:latin typeface="Cambria Math" panose="02040503050406030204" pitchFamily="18" charset="0"/>
                            </a:rPr>
                            <m:t>𝜓</m:t>
                          </m:r>
                        </m:e>
                        <m:sub>
                          <m:r>
                            <a:rPr lang="en-US" altLang="zh-CN" sz="3200" b="0" i="1" smtClean="0">
                              <a:solidFill>
                                <a:srgbClr val="FF0000"/>
                              </a:solidFill>
                              <a:latin typeface="Cambria Math" panose="02040503050406030204" pitchFamily="18" charset="0"/>
                            </a:rPr>
                            <m:t>𝐹𝐵</m:t>
                          </m:r>
                        </m:sub>
                      </m:sSub>
                      <m:r>
                        <a:rPr lang="en-US" altLang="zh-CN" sz="3200" b="0" i="1" smtClean="0">
                          <a:solidFill>
                            <a:srgbClr val="FF0000"/>
                          </a:solidFill>
                          <a:latin typeface="Cambria Math" panose="02040503050406030204" pitchFamily="18" charset="0"/>
                        </a:rPr>
                        <m:t>)</m:t>
                      </m:r>
                    </m:oMath>
                  </m:oMathPara>
                </a14:m>
                <a:endParaRPr lang="zh-CN" altLang="en-US" sz="3200" dirty="0">
                  <a:solidFill>
                    <a:srgbClr val="FF0000"/>
                  </a:solidFill>
                </a:endParaRPr>
              </a:p>
            </p:txBody>
          </p:sp>
        </mc:Choice>
        <mc:Fallback>
          <p:sp>
            <p:nvSpPr>
              <p:cNvPr id="122" name="文本框 121"/>
              <p:cNvSpPr txBox="1">
                <a:spLocks noRot="1" noChangeAspect="1" noMove="1" noResize="1" noEditPoints="1" noAdjustHandles="1" noChangeArrowheads="1" noChangeShapeType="1" noTextEdit="1"/>
              </p:cNvSpPr>
              <p:nvPr/>
            </p:nvSpPr>
            <p:spPr>
              <a:xfrm>
                <a:off x="1079274" y="3475625"/>
                <a:ext cx="3927293" cy="492443"/>
              </a:xfrm>
              <a:prstGeom prst="rect">
                <a:avLst/>
              </a:prstGeom>
              <a:blipFill rotWithShape="1">
                <a:blip r:embed="rId18"/>
                <a:stretch>
                  <a:fillRect l="-10" t="-55" r="-1061" b="1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2" name="文本框 131"/>
              <p:cNvSpPr txBox="1"/>
              <p:nvPr/>
            </p:nvSpPr>
            <p:spPr>
              <a:xfrm>
                <a:off x="6051471" y="3551006"/>
                <a:ext cx="3484737"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200" i="1" smtClean="0">
                              <a:solidFill>
                                <a:srgbClr val="FF0000"/>
                              </a:solidFill>
                              <a:latin typeface="Cambria Math" panose="02040503050406030204" pitchFamily="18" charset="0"/>
                            </a:rPr>
                          </m:ctrlPr>
                        </m:sSubPr>
                        <m:e>
                          <m:r>
                            <a:rPr lang="en-US" altLang="zh-CN" sz="3200" b="0" i="1" smtClean="0">
                              <a:solidFill>
                                <a:srgbClr val="FF0000"/>
                              </a:solidFill>
                              <a:latin typeface="Cambria Math" panose="02040503050406030204" pitchFamily="18" charset="0"/>
                            </a:rPr>
                            <m:t>𝑄</m:t>
                          </m:r>
                        </m:e>
                        <m:sub>
                          <m:r>
                            <a:rPr lang="en-US" altLang="zh-CN" sz="3200" b="0" i="1" smtClean="0">
                              <a:solidFill>
                                <a:srgbClr val="FF0000"/>
                              </a:solidFill>
                              <a:latin typeface="Cambria Math" panose="02040503050406030204" pitchFamily="18" charset="0"/>
                            </a:rPr>
                            <m:t>𝑁</m:t>
                          </m:r>
                        </m:sub>
                      </m:sSub>
                      <m:r>
                        <a:rPr lang="en-US" altLang="zh-CN" sz="3200" b="0" i="1" smtClean="0">
                          <a:solidFill>
                            <a:srgbClr val="FF0000"/>
                          </a:solidFill>
                          <a:latin typeface="Cambria Math" panose="02040503050406030204" pitchFamily="18" charset="0"/>
                        </a:rPr>
                        <m:t>=</m:t>
                      </m:r>
                      <m:sSub>
                        <m:sSubPr>
                          <m:ctrlPr>
                            <a:rPr lang="en-US" altLang="zh-CN" sz="3200" b="0" i="1" smtClean="0">
                              <a:solidFill>
                                <a:srgbClr val="FF0000"/>
                              </a:solidFill>
                              <a:latin typeface="Cambria Math" panose="02040503050406030204" pitchFamily="18" charset="0"/>
                            </a:rPr>
                          </m:ctrlPr>
                        </m:sSubPr>
                        <m:e>
                          <m:r>
                            <a:rPr lang="en-US" altLang="zh-CN" sz="3200" b="0" i="1" smtClean="0">
                              <a:solidFill>
                                <a:srgbClr val="FF0000"/>
                              </a:solidFill>
                              <a:latin typeface="Cambria Math" panose="02040503050406030204" pitchFamily="18" charset="0"/>
                            </a:rPr>
                            <m:t>𝐶</m:t>
                          </m:r>
                        </m:e>
                        <m:sub>
                          <m:r>
                            <a:rPr lang="en-US" altLang="zh-CN" sz="3200" b="0" i="1" smtClean="0">
                              <a:solidFill>
                                <a:srgbClr val="FF0000"/>
                              </a:solidFill>
                              <a:latin typeface="Cambria Math" panose="02040503050406030204" pitchFamily="18" charset="0"/>
                            </a:rPr>
                            <m:t>𝑂𝑋</m:t>
                          </m:r>
                        </m:sub>
                      </m:sSub>
                      <m:r>
                        <a:rPr lang="en-US" altLang="zh-CN" sz="3200" b="0" i="1" smtClean="0">
                          <a:solidFill>
                            <a:srgbClr val="FF0000"/>
                          </a:solidFill>
                          <a:latin typeface="Cambria Math" panose="02040503050406030204" pitchFamily="18" charset="0"/>
                        </a:rPr>
                        <m:t>(</m:t>
                      </m:r>
                      <m:sSub>
                        <m:sSubPr>
                          <m:ctrlPr>
                            <a:rPr lang="en-US" altLang="zh-CN" sz="3200" b="0" i="1" smtClean="0">
                              <a:solidFill>
                                <a:srgbClr val="FF0000"/>
                              </a:solidFill>
                              <a:latin typeface="Cambria Math" panose="02040503050406030204" pitchFamily="18" charset="0"/>
                            </a:rPr>
                          </m:ctrlPr>
                        </m:sSubPr>
                        <m:e>
                          <m:r>
                            <a:rPr lang="en-US" altLang="zh-CN" sz="3200" b="0" i="1" smtClean="0">
                              <a:solidFill>
                                <a:srgbClr val="FF0000"/>
                              </a:solidFill>
                              <a:latin typeface="Cambria Math" panose="02040503050406030204" pitchFamily="18" charset="0"/>
                            </a:rPr>
                            <m:t>𝑉</m:t>
                          </m:r>
                        </m:e>
                        <m:sub>
                          <m:r>
                            <a:rPr lang="en-US" altLang="zh-CN" sz="3200" b="0" i="1" smtClean="0">
                              <a:solidFill>
                                <a:srgbClr val="FF0000"/>
                              </a:solidFill>
                              <a:latin typeface="Cambria Math" panose="02040503050406030204" pitchFamily="18" charset="0"/>
                            </a:rPr>
                            <m:t>𝐺</m:t>
                          </m:r>
                        </m:sub>
                      </m:sSub>
                      <m:r>
                        <a:rPr lang="en-US" altLang="zh-CN" sz="3200" b="0" i="1" smtClean="0">
                          <a:solidFill>
                            <a:srgbClr val="FF0000"/>
                          </a:solidFill>
                          <a:latin typeface="Cambria Math" panose="02040503050406030204" pitchFamily="18" charset="0"/>
                        </a:rPr>
                        <m:t>−</m:t>
                      </m:r>
                      <m:sSub>
                        <m:sSubPr>
                          <m:ctrlPr>
                            <a:rPr lang="en-US" altLang="zh-CN" sz="3200" b="0" i="1" smtClean="0">
                              <a:solidFill>
                                <a:srgbClr val="FF0000"/>
                              </a:solidFill>
                              <a:latin typeface="Cambria Math" panose="02040503050406030204" pitchFamily="18" charset="0"/>
                            </a:rPr>
                          </m:ctrlPr>
                        </m:sSubPr>
                        <m:e>
                          <m:r>
                            <a:rPr lang="en-US" altLang="zh-CN" sz="3200" b="0" i="1" smtClean="0">
                              <a:solidFill>
                                <a:srgbClr val="FF0000"/>
                              </a:solidFill>
                              <a:latin typeface="Cambria Math" panose="02040503050406030204" pitchFamily="18" charset="0"/>
                            </a:rPr>
                            <m:t>𝑉</m:t>
                          </m:r>
                        </m:e>
                        <m:sub>
                          <m:r>
                            <a:rPr lang="en-US" altLang="zh-CN" sz="3200" b="0" i="1" smtClean="0">
                              <a:solidFill>
                                <a:srgbClr val="FF0000"/>
                              </a:solidFill>
                              <a:latin typeface="Cambria Math" panose="02040503050406030204" pitchFamily="18" charset="0"/>
                            </a:rPr>
                            <m:t>𝑇</m:t>
                          </m:r>
                        </m:sub>
                      </m:sSub>
                      <m:r>
                        <a:rPr lang="en-US" altLang="zh-CN" sz="3200" b="0" i="1" smtClean="0">
                          <a:solidFill>
                            <a:srgbClr val="FF0000"/>
                          </a:solidFill>
                          <a:latin typeface="Cambria Math" panose="02040503050406030204" pitchFamily="18" charset="0"/>
                        </a:rPr>
                        <m:t>)</m:t>
                      </m:r>
                    </m:oMath>
                  </m:oMathPara>
                </a14:m>
                <a:endParaRPr lang="zh-CN" altLang="en-US" sz="3200" dirty="0">
                  <a:solidFill>
                    <a:srgbClr val="FF0000"/>
                  </a:solidFill>
                </a:endParaRPr>
              </a:p>
            </p:txBody>
          </p:sp>
        </mc:Choice>
        <mc:Fallback>
          <p:sp>
            <p:nvSpPr>
              <p:cNvPr id="132" name="文本框 131"/>
              <p:cNvSpPr txBox="1">
                <a:spLocks noRot="1" noChangeAspect="1" noMove="1" noResize="1" noEditPoints="1" noAdjustHandles="1" noChangeArrowheads="1" noChangeShapeType="1" noTextEdit="1"/>
              </p:cNvSpPr>
              <p:nvPr/>
            </p:nvSpPr>
            <p:spPr>
              <a:xfrm>
                <a:off x="6051471" y="3551006"/>
                <a:ext cx="3484737" cy="492443"/>
              </a:xfrm>
              <a:prstGeom prst="rect">
                <a:avLst/>
              </a:prstGeom>
              <a:blipFill rotWithShape="1">
                <a:blip r:embed="rId19"/>
                <a:stretch>
                  <a:fillRect l="-16" t="-17" r="-1993" b="82"/>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 name="灯片编号占位符 3"/>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EFF08CED-0D2F-440C-9209-081AC10620DA}" type="slidenum">
              <a:rPr lang="zh-CN" altLang="en-US">
                <a:latin typeface="Garamond" panose="02020404030301010803" pitchFamily="18" charset="0"/>
              </a:rPr>
            </a:fld>
            <a:endParaRPr lang="en-US" altLang="zh-CN">
              <a:latin typeface="Garamond" panose="02020404030301010803" pitchFamily="18" charset="0"/>
            </a:endParaRPr>
          </a:p>
        </p:txBody>
      </p:sp>
      <p:sp>
        <p:nvSpPr>
          <p:cNvPr id="23559" name="Text Box 2"/>
          <p:cNvSpPr txBox="1">
            <a:spLocks noChangeArrowheads="1"/>
          </p:cNvSpPr>
          <p:nvPr/>
        </p:nvSpPr>
        <p:spPr bwMode="auto">
          <a:xfrm>
            <a:off x="1981201" y="381000"/>
            <a:ext cx="6911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400" dirty="0" smtClean="0">
                <a:solidFill>
                  <a:schemeClr val="tx2"/>
                </a:solidFill>
                <a:latin typeface="Comic Sans MS" panose="030F0702030302020204" pitchFamily="66" charset="0"/>
              </a:rPr>
              <a:t>强反型时</a:t>
            </a:r>
            <a:r>
              <a:rPr lang="zh-CN" altLang="en-US" sz="2400" dirty="0" smtClean="0">
                <a:solidFill>
                  <a:schemeClr val="tx2"/>
                </a:solidFill>
                <a:latin typeface="Comic Sans MS" panose="030F0702030302020204" pitchFamily="66" charset="0"/>
                <a:ea typeface="Dotum" panose="020B0600000101010101" pitchFamily="34" charset="-127"/>
              </a:rPr>
              <a:t> </a:t>
            </a:r>
            <a:endParaRPr lang="zh-CN" altLang="en-US" sz="2400" dirty="0">
              <a:solidFill>
                <a:schemeClr val="tx2"/>
              </a:solidFill>
              <a:latin typeface="Comic Sans MS" panose="030F0702030302020204" pitchFamily="66" charset="0"/>
              <a:ea typeface="Dotum" panose="020B0600000101010101" pitchFamily="34" charset="-127"/>
            </a:endParaRPr>
          </a:p>
        </p:txBody>
      </p:sp>
      <p:graphicFrame>
        <p:nvGraphicFramePr>
          <p:cNvPr id="23554" name="Object 3"/>
          <p:cNvGraphicFramePr>
            <a:graphicFrameLocks noChangeAspect="1"/>
          </p:cNvGraphicFramePr>
          <p:nvPr/>
        </p:nvGraphicFramePr>
        <p:xfrm>
          <a:off x="3629025" y="990600"/>
          <a:ext cx="4432300" cy="1187450"/>
        </p:xfrm>
        <a:graphic>
          <a:graphicData uri="http://schemas.openxmlformats.org/presentationml/2006/ole">
            <mc:AlternateContent xmlns:mc="http://schemas.openxmlformats.org/markup-compatibility/2006">
              <mc:Choice xmlns:v="urn:schemas-microsoft-com:vml" Requires="v">
                <p:oleObj spid="_x0000_s11141" name="公式" r:id="rId1" imgW="43586400" imgH="11582400" progId="Equation.3">
                  <p:embed/>
                </p:oleObj>
              </mc:Choice>
              <mc:Fallback>
                <p:oleObj name="公式" r:id="rId1" imgW="43586400" imgH="11582400" progId="Equation.3">
                  <p:embed/>
                  <p:pic>
                    <p:nvPicPr>
                      <p:cNvPr id="0" name="图片 11066"/>
                      <p:cNvPicPr>
                        <a:picLocks noChangeAspect="1" noChangeArrowheads="1"/>
                      </p:cNvPicPr>
                      <p:nvPr/>
                    </p:nvPicPr>
                    <p:blipFill>
                      <a:blip r:embed="rId2"/>
                      <a:srcRect/>
                      <a:stretch>
                        <a:fillRect/>
                      </a:stretch>
                    </p:blipFill>
                    <p:spPr bwMode="auto">
                      <a:xfrm>
                        <a:off x="3629025" y="990600"/>
                        <a:ext cx="44323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0" name="Text Box 4"/>
          <p:cNvSpPr txBox="1">
            <a:spLocks noChangeArrowheads="1"/>
          </p:cNvSpPr>
          <p:nvPr/>
        </p:nvSpPr>
        <p:spPr bwMode="auto">
          <a:xfrm>
            <a:off x="1774825" y="2492375"/>
            <a:ext cx="7920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400">
                <a:solidFill>
                  <a:schemeClr val="tx2"/>
                </a:solidFill>
                <a:latin typeface="Comic Sans MS" panose="030F0702030302020204" pitchFamily="66" charset="0"/>
              </a:rPr>
              <a:t>最大耗尽层宽度</a:t>
            </a:r>
            <a:endParaRPr lang="zh-CN" altLang="en-US" sz="2400">
              <a:solidFill>
                <a:schemeClr val="tx2"/>
              </a:solidFill>
              <a:latin typeface="Comic Sans MS" panose="030F0702030302020204" pitchFamily="66" charset="0"/>
            </a:endParaRPr>
          </a:p>
        </p:txBody>
      </p:sp>
      <p:sp>
        <p:nvSpPr>
          <p:cNvPr id="23561" name="Rectangle 5"/>
          <p:cNvSpPr>
            <a:spLocks noChangeArrowheads="1"/>
          </p:cNvSpPr>
          <p:nvPr/>
        </p:nvSpPr>
        <p:spPr bwMode="auto">
          <a:xfrm>
            <a:off x="1524001" y="28680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3555" name="Object 6"/>
          <p:cNvGraphicFramePr>
            <a:graphicFrameLocks noChangeAspect="1"/>
          </p:cNvGraphicFramePr>
          <p:nvPr/>
        </p:nvGraphicFramePr>
        <p:xfrm>
          <a:off x="3681413" y="2506663"/>
          <a:ext cx="5129212" cy="1670050"/>
        </p:xfrm>
        <a:graphic>
          <a:graphicData uri="http://schemas.openxmlformats.org/presentationml/2006/ole">
            <mc:AlternateContent xmlns:mc="http://schemas.openxmlformats.org/markup-compatibility/2006">
              <mc:Choice xmlns:v="urn:schemas-microsoft-com:vml" Requires="v">
                <p:oleObj spid="_x0000_s11142" name="公式" r:id="rId3" imgW="54559200" imgH="17678400" progId="Equation.3">
                  <p:embed/>
                </p:oleObj>
              </mc:Choice>
              <mc:Fallback>
                <p:oleObj name="公式" r:id="rId3" imgW="54559200" imgH="17678400" progId="Equation.3">
                  <p:embed/>
                  <p:pic>
                    <p:nvPicPr>
                      <p:cNvPr id="0" name="图片 11067"/>
                      <p:cNvPicPr>
                        <a:picLocks noChangeAspect="1" noChangeArrowheads="1"/>
                      </p:cNvPicPr>
                      <p:nvPr/>
                    </p:nvPicPr>
                    <p:blipFill>
                      <a:blip r:embed="rId4"/>
                      <a:srcRect/>
                      <a:stretch>
                        <a:fillRect/>
                      </a:stretch>
                    </p:blipFill>
                    <p:spPr bwMode="auto">
                      <a:xfrm>
                        <a:off x="3681413" y="2506663"/>
                        <a:ext cx="5129212"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2" name="Text Box 7"/>
          <p:cNvSpPr txBox="1">
            <a:spLocks noChangeArrowheads="1"/>
          </p:cNvSpPr>
          <p:nvPr/>
        </p:nvSpPr>
        <p:spPr bwMode="auto">
          <a:xfrm>
            <a:off x="1892299" y="4191000"/>
            <a:ext cx="180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400" dirty="0">
                <a:solidFill>
                  <a:schemeClr val="tx2"/>
                </a:solidFill>
                <a:latin typeface="Comic Sans MS" panose="030F0702030302020204" pitchFamily="66" charset="0"/>
              </a:rPr>
              <a:t>表面电荷</a:t>
            </a:r>
            <a:endParaRPr lang="zh-CN" altLang="en-US" sz="2400" dirty="0">
              <a:solidFill>
                <a:schemeClr val="tx2"/>
              </a:solidFill>
              <a:latin typeface="Comic Sans MS" panose="030F0702030302020204" pitchFamily="66" charset="0"/>
            </a:endParaRPr>
          </a:p>
        </p:txBody>
      </p:sp>
      <p:graphicFrame>
        <p:nvGraphicFramePr>
          <p:cNvPr id="23556" name="Object 8"/>
          <p:cNvGraphicFramePr>
            <a:graphicFrameLocks noChangeAspect="1"/>
          </p:cNvGraphicFramePr>
          <p:nvPr/>
        </p:nvGraphicFramePr>
        <p:xfrm>
          <a:off x="3695700" y="4818063"/>
          <a:ext cx="3660775" cy="684212"/>
        </p:xfrm>
        <a:graphic>
          <a:graphicData uri="http://schemas.openxmlformats.org/presentationml/2006/ole">
            <mc:AlternateContent xmlns:mc="http://schemas.openxmlformats.org/markup-compatibility/2006">
              <mc:Choice xmlns:v="urn:schemas-microsoft-com:vml" Requires="v">
                <p:oleObj spid="_x0000_s11143" name="公式" r:id="rId5" imgW="34137600" imgH="6400800" progId="Equation.3">
                  <p:embed/>
                </p:oleObj>
              </mc:Choice>
              <mc:Fallback>
                <p:oleObj name="公式" r:id="rId5" imgW="34137600" imgH="6400800" progId="Equation.3">
                  <p:embed/>
                  <p:pic>
                    <p:nvPicPr>
                      <p:cNvPr id="0" name="图片 11068"/>
                      <p:cNvPicPr>
                        <a:picLocks noChangeAspect="1" noChangeArrowheads="1"/>
                      </p:cNvPicPr>
                      <p:nvPr/>
                    </p:nvPicPr>
                    <p:blipFill>
                      <a:blip r:embed="rId6"/>
                      <a:srcRect/>
                      <a:stretch>
                        <a:fillRect/>
                      </a:stretch>
                    </p:blipFill>
                    <p:spPr bwMode="auto">
                      <a:xfrm>
                        <a:off x="3695700" y="4818063"/>
                        <a:ext cx="3660775"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540108" y="3587823"/>
            <a:ext cx="2743200" cy="365125"/>
          </a:xfrm>
        </p:spPr>
        <p:txBody>
          <a:bodyPr/>
          <a:lstStyle/>
          <a:p>
            <a:pPr>
              <a:defRPr/>
            </a:pPr>
            <a:fld id="{741AB7D1-CD21-4A03-AD16-8B5688D75C98}" type="slidenum">
              <a:rPr lang="zh-CN" altLang="en-US" smtClean="0"/>
            </a:fld>
            <a:endParaRPr lang="en-US" altLang="zh-CN"/>
          </a:p>
        </p:txBody>
      </p:sp>
      <p:graphicFrame>
        <p:nvGraphicFramePr>
          <p:cNvPr id="4" name="Object 6"/>
          <p:cNvGraphicFramePr>
            <a:graphicFrameLocks noChangeAspect="1"/>
          </p:cNvGraphicFramePr>
          <p:nvPr/>
        </p:nvGraphicFramePr>
        <p:xfrm>
          <a:off x="9120149" y="-26566"/>
          <a:ext cx="3364624" cy="2516907"/>
        </p:xfrm>
        <a:graphic>
          <a:graphicData uri="http://schemas.openxmlformats.org/presentationml/2006/ole">
            <mc:AlternateContent xmlns:mc="http://schemas.openxmlformats.org/markup-compatibility/2006">
              <mc:Choice xmlns:v="urn:schemas-microsoft-com:vml" Requires="v">
                <p:oleObj spid="_x0000_s61514" name="Photo Editor Photo" r:id="rId1" imgW="7667625" imgH="5734050" progId="MSPhotoEd.3">
                  <p:embed/>
                </p:oleObj>
              </mc:Choice>
              <mc:Fallback>
                <p:oleObj name="Photo Editor Photo" r:id="rId1" imgW="7667625" imgH="5734050" progId="MSPhotoEd.3">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0149" y="-26566"/>
                        <a:ext cx="3364624" cy="2516907"/>
                      </a:xfrm>
                      <a:prstGeom prst="rect">
                        <a:avLst/>
                      </a:prstGeom>
                      <a:noFill/>
                      <a:ln>
                        <a:noFill/>
                      </a:ln>
                      <a:effectLst/>
                    </p:spPr>
                  </p:pic>
                </p:oleObj>
              </mc:Fallback>
            </mc:AlternateContent>
          </a:graphicData>
        </a:graphic>
      </p:graphicFrame>
      <p:sp>
        <p:nvSpPr>
          <p:cNvPr id="10" name="矩形 9"/>
          <p:cNvSpPr/>
          <p:nvPr/>
        </p:nvSpPr>
        <p:spPr>
          <a:xfrm>
            <a:off x="3979643" y="60438"/>
            <a:ext cx="3292099" cy="646331"/>
          </a:xfrm>
          <a:prstGeom prst="rect">
            <a:avLst/>
          </a:prstGeom>
        </p:spPr>
        <p:txBody>
          <a:bodyPr wrap="square">
            <a:spAutoFit/>
          </a:bodyPr>
          <a:lstStyle/>
          <a:p>
            <a:r>
              <a:rPr lang="zh-CN" altLang="zh-CN" sz="3600" b="1" kern="1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场效应晶体管</a:t>
            </a:r>
            <a:endParaRPr lang="zh-CN" altLang="en-US" sz="3600" b="1" dirty="0">
              <a:solidFill>
                <a:srgbClr val="C00000"/>
              </a:solidFill>
              <a:latin typeface="黑体" panose="02010609060101010101" pitchFamily="49" charset="-122"/>
              <a:ea typeface="黑体" panose="02010609060101010101" pitchFamily="49" charset="-122"/>
            </a:endParaRPr>
          </a:p>
        </p:txBody>
      </p:sp>
      <p:graphicFrame>
        <p:nvGraphicFramePr>
          <p:cNvPr id="12" name="Object 3"/>
          <p:cNvGraphicFramePr>
            <a:graphicFrameLocks noChangeAspect="1"/>
          </p:cNvGraphicFramePr>
          <p:nvPr/>
        </p:nvGraphicFramePr>
        <p:xfrm>
          <a:off x="216994" y="1327853"/>
          <a:ext cx="4273273" cy="2164385"/>
        </p:xfrm>
        <a:graphic>
          <a:graphicData uri="http://schemas.openxmlformats.org/presentationml/2006/ole">
            <mc:AlternateContent xmlns:mc="http://schemas.openxmlformats.org/markup-compatibility/2006">
              <mc:Choice xmlns:v="urn:schemas-microsoft-com:vml" Requires="v">
                <p:oleObj spid="_x0000_s61515" name="Photo Editor Photo" r:id="rId3" imgW="5133975" imgH="2600325" progId="MSPhotoEd.3">
                  <p:embed/>
                </p:oleObj>
              </mc:Choice>
              <mc:Fallback>
                <p:oleObj name="Photo Editor Photo" r:id="rId3" imgW="5133975" imgH="2600325" progId="MSPhotoEd.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994" y="1327853"/>
                        <a:ext cx="4273273" cy="2164385"/>
                      </a:xfrm>
                      <a:prstGeom prst="rect">
                        <a:avLst/>
                      </a:prstGeom>
                      <a:noFill/>
                      <a:ln>
                        <a:noFill/>
                      </a:ln>
                      <a:effectLst/>
                    </p:spPr>
                  </p:pic>
                </p:oleObj>
              </mc:Fallback>
            </mc:AlternateContent>
          </a:graphicData>
        </a:graphic>
      </p:graphicFrame>
      <p:pic>
        <p:nvPicPr>
          <p:cNvPr id="14" name="图片 13"/>
          <p:cNvPicPr>
            <a:picLocks noChangeAspect="1"/>
          </p:cNvPicPr>
          <p:nvPr/>
        </p:nvPicPr>
        <p:blipFill>
          <a:blip r:embed="rId5"/>
          <a:stretch>
            <a:fillRect/>
          </a:stretch>
        </p:blipFill>
        <p:spPr>
          <a:xfrm>
            <a:off x="5339756" y="1637522"/>
            <a:ext cx="4542994" cy="2603288"/>
          </a:xfrm>
          <a:prstGeom prst="rect">
            <a:avLst/>
          </a:prstGeom>
        </p:spPr>
      </p:pic>
      <p:sp>
        <p:nvSpPr>
          <p:cNvPr id="15" name="文本框 14"/>
          <p:cNvSpPr txBox="1"/>
          <p:nvPr/>
        </p:nvSpPr>
        <p:spPr>
          <a:xfrm>
            <a:off x="316155" y="706769"/>
            <a:ext cx="3411511" cy="584775"/>
          </a:xfrm>
          <a:prstGeom prst="rect">
            <a:avLst/>
          </a:prstGeom>
          <a:noFill/>
        </p:spPr>
        <p:txBody>
          <a:bodyPr wrap="none" rtlCol="0">
            <a:spAutoFit/>
          </a:bodyPr>
          <a:lstStyle/>
          <a:p>
            <a:r>
              <a:rPr lang="en-US" altLang="zh-CN" sz="3200" b="1" dirty="0">
                <a:solidFill>
                  <a:srgbClr val="0000FF"/>
                </a:solidFill>
              </a:rPr>
              <a:t>JFET</a:t>
            </a:r>
            <a:r>
              <a:rPr lang="zh-CN" altLang="en-US" sz="3200" b="1" dirty="0">
                <a:solidFill>
                  <a:srgbClr val="0000FF"/>
                </a:solidFill>
              </a:rPr>
              <a:t>：</a:t>
            </a:r>
            <a:r>
              <a:rPr lang="en-US" altLang="zh-CN" sz="3200" b="1" dirty="0">
                <a:solidFill>
                  <a:srgbClr val="0000FF"/>
                </a:solidFill>
              </a:rPr>
              <a:t>junction FET</a:t>
            </a:r>
            <a:endParaRPr lang="zh-CN" altLang="en-US" sz="3200" b="1" dirty="0">
              <a:solidFill>
                <a:srgbClr val="0000FF"/>
              </a:solidFill>
            </a:endParaRPr>
          </a:p>
        </p:txBody>
      </p:sp>
      <p:sp>
        <p:nvSpPr>
          <p:cNvPr id="16" name="文本框 15"/>
          <p:cNvSpPr txBox="1"/>
          <p:nvPr/>
        </p:nvSpPr>
        <p:spPr>
          <a:xfrm>
            <a:off x="5074287" y="909986"/>
            <a:ext cx="4131259" cy="584775"/>
          </a:xfrm>
          <a:prstGeom prst="rect">
            <a:avLst/>
          </a:prstGeom>
          <a:noFill/>
        </p:spPr>
        <p:txBody>
          <a:bodyPr wrap="none" rtlCol="0">
            <a:spAutoFit/>
          </a:bodyPr>
          <a:lstStyle/>
          <a:p>
            <a:r>
              <a:rPr lang="en-US" altLang="zh-CN" sz="3200" b="1" dirty="0">
                <a:solidFill>
                  <a:srgbClr val="0000FF"/>
                </a:solidFill>
              </a:rPr>
              <a:t>IGFET/MISFET/MOSFET</a:t>
            </a:r>
            <a:endParaRPr lang="zh-CN" altLang="en-US" sz="3200" b="1" dirty="0">
              <a:solidFill>
                <a:srgbClr val="0000FF"/>
              </a:solidFill>
            </a:endParaRPr>
          </a:p>
        </p:txBody>
      </p:sp>
      <p:grpSp>
        <p:nvGrpSpPr>
          <p:cNvPr id="2" name="组合 1"/>
          <p:cNvGrpSpPr/>
          <p:nvPr/>
        </p:nvGrpSpPr>
        <p:grpSpPr>
          <a:xfrm>
            <a:off x="132527" y="3473191"/>
            <a:ext cx="4531618" cy="2228850"/>
            <a:chOff x="13000" y="4288531"/>
            <a:chExt cx="4531618" cy="2228850"/>
          </a:xfrm>
        </p:grpSpPr>
        <p:pic>
          <p:nvPicPr>
            <p:cNvPr id="5" name="图片 4"/>
            <p:cNvPicPr>
              <a:picLocks noChangeAspect="1"/>
            </p:cNvPicPr>
            <p:nvPr/>
          </p:nvPicPr>
          <p:blipFill>
            <a:blip r:embed="rId6"/>
            <a:stretch>
              <a:fillRect/>
            </a:stretch>
          </p:blipFill>
          <p:spPr>
            <a:xfrm>
              <a:off x="172643" y="4288531"/>
              <a:ext cx="4371975" cy="2228850"/>
            </a:xfrm>
            <a:prstGeom prst="rect">
              <a:avLst/>
            </a:prstGeom>
          </p:spPr>
        </p:pic>
        <p:sp>
          <p:nvSpPr>
            <p:cNvPr id="6" name="文本框 5"/>
            <p:cNvSpPr txBox="1"/>
            <p:nvPr/>
          </p:nvSpPr>
          <p:spPr>
            <a:xfrm>
              <a:off x="13000" y="6069308"/>
              <a:ext cx="646331" cy="369332"/>
            </a:xfrm>
            <a:prstGeom prst="rect">
              <a:avLst/>
            </a:prstGeom>
            <a:noFill/>
          </p:spPr>
          <p:txBody>
            <a:bodyPr wrap="none" rtlCol="0">
              <a:spAutoFit/>
            </a:bodyPr>
            <a:lstStyle/>
            <a:p>
              <a:r>
                <a:rPr lang="zh-CN" altLang="en-US" dirty="0"/>
                <a:t>沟道</a:t>
              </a:r>
              <a:endParaRPr lang="zh-CN" altLang="en-US" dirty="0"/>
            </a:p>
          </p:txBody>
        </p:sp>
        <p:sp>
          <p:nvSpPr>
            <p:cNvPr id="7" name="文本框 6"/>
            <p:cNvSpPr txBox="1"/>
            <p:nvPr/>
          </p:nvSpPr>
          <p:spPr>
            <a:xfrm>
              <a:off x="3020406" y="6078532"/>
              <a:ext cx="877163" cy="369332"/>
            </a:xfrm>
            <a:prstGeom prst="rect">
              <a:avLst/>
            </a:prstGeom>
            <a:noFill/>
          </p:spPr>
          <p:txBody>
            <a:bodyPr wrap="none" rtlCol="0">
              <a:spAutoFit/>
            </a:bodyPr>
            <a:lstStyle/>
            <a:p>
              <a:r>
                <a:rPr lang="zh-CN" altLang="en-US" dirty="0"/>
                <a:t>耗尽区</a:t>
              </a:r>
              <a:endParaRPr lang="zh-CN" altLang="en-US" dirty="0"/>
            </a:p>
          </p:txBody>
        </p:sp>
      </p:grpSp>
      <p:grpSp>
        <p:nvGrpSpPr>
          <p:cNvPr id="18" name="组合 17"/>
          <p:cNvGrpSpPr/>
          <p:nvPr/>
        </p:nvGrpSpPr>
        <p:grpSpPr>
          <a:xfrm>
            <a:off x="5066003" y="4537123"/>
            <a:ext cx="6750761" cy="1683238"/>
            <a:chOff x="5159684" y="2332220"/>
            <a:chExt cx="6579212" cy="1683238"/>
          </a:xfrm>
        </p:grpSpPr>
        <p:sp>
          <p:nvSpPr>
            <p:cNvPr id="8" name="矩形 7"/>
            <p:cNvSpPr/>
            <p:nvPr/>
          </p:nvSpPr>
          <p:spPr>
            <a:xfrm>
              <a:off x="5159684" y="2332220"/>
              <a:ext cx="3159218" cy="523220"/>
            </a:xfrm>
            <a:prstGeom prst="rect">
              <a:avLst/>
            </a:prstGeom>
          </p:spPr>
          <p:txBody>
            <a:bodyPr wrap="none">
              <a:spAutoFit/>
            </a:bodyPr>
            <a:lstStyle/>
            <a:p>
              <a:r>
                <a:rPr lang="en-US" altLang="zh-CN" sz="2800" b="1" dirty="0">
                  <a:solidFill>
                    <a:srgbClr val="0000FF"/>
                  </a:solidFill>
                  <a:latin typeface="Arial" panose="020B0604020202020204" pitchFamily="34" charset="0"/>
                </a:rPr>
                <a:t>I</a:t>
              </a:r>
              <a:r>
                <a:rPr lang="en-US" altLang="zh-CN" sz="2800" b="1" dirty="0">
                  <a:solidFill>
                    <a:srgbClr val="333333"/>
                  </a:solidFill>
                  <a:latin typeface="Arial" panose="020B0604020202020204" pitchFamily="34" charset="0"/>
                </a:rPr>
                <a:t>solated-</a:t>
              </a:r>
              <a:r>
                <a:rPr lang="en-US" altLang="zh-CN" sz="2800" b="1" dirty="0">
                  <a:solidFill>
                    <a:srgbClr val="0000FF"/>
                  </a:solidFill>
                  <a:latin typeface="Arial" panose="020B0604020202020204" pitchFamily="34" charset="0"/>
                </a:rPr>
                <a:t>G</a:t>
              </a:r>
              <a:r>
                <a:rPr lang="en-US" altLang="zh-CN" sz="2800" b="1" dirty="0">
                  <a:solidFill>
                    <a:srgbClr val="333333"/>
                  </a:solidFill>
                  <a:latin typeface="Arial" panose="020B0604020202020204" pitchFamily="34" charset="0"/>
                </a:rPr>
                <a:t>ate </a:t>
              </a:r>
              <a:r>
                <a:rPr lang="en-US" altLang="zh-CN" sz="2800" b="1" dirty="0" smtClean="0">
                  <a:solidFill>
                    <a:srgbClr val="0000FF"/>
                  </a:solidFill>
                  <a:latin typeface="Arial" panose="020B0604020202020204" pitchFamily="34" charset="0"/>
                </a:rPr>
                <a:t>FET</a:t>
              </a:r>
              <a:endParaRPr lang="zh-CN" altLang="en-US" sz="2800" b="1" dirty="0">
                <a:solidFill>
                  <a:srgbClr val="0000FF"/>
                </a:solidFill>
              </a:endParaRPr>
            </a:p>
          </p:txBody>
        </p:sp>
        <p:sp>
          <p:nvSpPr>
            <p:cNvPr id="9" name="矩形 8"/>
            <p:cNvSpPr/>
            <p:nvPr/>
          </p:nvSpPr>
          <p:spPr>
            <a:xfrm>
              <a:off x="5175848" y="2884511"/>
              <a:ext cx="6563048" cy="523220"/>
            </a:xfrm>
            <a:prstGeom prst="rect">
              <a:avLst/>
            </a:prstGeom>
          </p:spPr>
          <p:txBody>
            <a:bodyPr wrap="square">
              <a:spAutoFit/>
            </a:bodyPr>
            <a:lstStyle/>
            <a:p>
              <a:pPr lvl="0"/>
              <a:r>
                <a:rPr lang="en-US" altLang="zh-CN" sz="2800" b="1" dirty="0" smtClean="0">
                  <a:solidFill>
                    <a:srgbClr val="0000FF"/>
                  </a:solidFill>
                  <a:latin typeface="Arial" panose="020B0604020202020204" pitchFamily="34" charset="0"/>
                </a:rPr>
                <a:t>M</a:t>
              </a:r>
              <a:r>
                <a:rPr lang="en-US" altLang="zh-CN" sz="2800" b="1" dirty="0" smtClean="0">
                  <a:solidFill>
                    <a:srgbClr val="333333"/>
                  </a:solidFill>
                  <a:latin typeface="Arial" panose="020B0604020202020204" pitchFamily="34" charset="0"/>
                </a:rPr>
                <a:t>etal </a:t>
              </a:r>
              <a:r>
                <a:rPr lang="en-US" altLang="zh-CN" sz="2800" b="1" dirty="0" smtClean="0">
                  <a:solidFill>
                    <a:srgbClr val="0000FF"/>
                  </a:solidFill>
                  <a:latin typeface="Arial" panose="020B0604020202020204" pitchFamily="34" charset="0"/>
                </a:rPr>
                <a:t>I</a:t>
              </a:r>
              <a:r>
                <a:rPr lang="en-US" altLang="zh-CN" sz="2800" b="1" dirty="0" smtClean="0">
                  <a:solidFill>
                    <a:srgbClr val="333333"/>
                  </a:solidFill>
                  <a:latin typeface="Arial" panose="020B0604020202020204" pitchFamily="34" charset="0"/>
                </a:rPr>
                <a:t>nsulator </a:t>
              </a:r>
              <a:r>
                <a:rPr lang="en-US" altLang="zh-CN" sz="2800" b="1" dirty="0" smtClean="0">
                  <a:solidFill>
                    <a:srgbClr val="0000FF"/>
                  </a:solidFill>
                  <a:latin typeface="Arial" panose="020B0604020202020204" pitchFamily="34" charset="0"/>
                </a:rPr>
                <a:t>S</a:t>
              </a:r>
              <a:r>
                <a:rPr lang="en-US" altLang="zh-CN" sz="2800" b="1" dirty="0" smtClean="0">
                  <a:solidFill>
                    <a:srgbClr val="333333"/>
                  </a:solidFill>
                  <a:latin typeface="Arial" panose="020B0604020202020204" pitchFamily="34" charset="0"/>
                </a:rPr>
                <a:t>emiconductor </a:t>
              </a:r>
              <a:r>
                <a:rPr lang="en-US" altLang="zh-CN" sz="2800" b="1" dirty="0">
                  <a:solidFill>
                    <a:srgbClr val="0000FF"/>
                  </a:solidFill>
                  <a:latin typeface="Arial" panose="020B0604020202020204" pitchFamily="34" charset="0"/>
                </a:rPr>
                <a:t>FET</a:t>
              </a:r>
              <a:endParaRPr lang="zh-CN" altLang="en-US" sz="2800" b="1" dirty="0">
                <a:solidFill>
                  <a:srgbClr val="0000FF"/>
                </a:solidFill>
              </a:endParaRPr>
            </a:p>
          </p:txBody>
        </p:sp>
        <p:sp>
          <p:nvSpPr>
            <p:cNvPr id="11" name="矩形 10"/>
            <p:cNvSpPr/>
            <p:nvPr/>
          </p:nvSpPr>
          <p:spPr>
            <a:xfrm>
              <a:off x="5159684" y="3492238"/>
              <a:ext cx="5591669" cy="523220"/>
            </a:xfrm>
            <a:prstGeom prst="rect">
              <a:avLst/>
            </a:prstGeom>
          </p:spPr>
          <p:txBody>
            <a:bodyPr wrap="none">
              <a:spAutoFit/>
            </a:bodyPr>
            <a:lstStyle/>
            <a:p>
              <a:pPr lvl="0"/>
              <a:r>
                <a:rPr lang="en-US" altLang="zh-CN" sz="2800" b="1" dirty="0">
                  <a:solidFill>
                    <a:srgbClr val="0000FF"/>
                  </a:solidFill>
                  <a:latin typeface="Arial" panose="020B0604020202020204" pitchFamily="34" charset="0"/>
                </a:rPr>
                <a:t>M</a:t>
              </a:r>
              <a:r>
                <a:rPr lang="en-US" altLang="zh-CN" sz="2800" b="1" dirty="0">
                  <a:solidFill>
                    <a:srgbClr val="333333"/>
                  </a:solidFill>
                  <a:latin typeface="Arial" panose="020B0604020202020204" pitchFamily="34" charset="0"/>
                </a:rPr>
                <a:t>etal-</a:t>
              </a:r>
              <a:r>
                <a:rPr lang="en-US" altLang="zh-CN" sz="2800" b="1" dirty="0">
                  <a:solidFill>
                    <a:srgbClr val="0000FF"/>
                  </a:solidFill>
                  <a:latin typeface="Arial" panose="020B0604020202020204" pitchFamily="34" charset="0"/>
                </a:rPr>
                <a:t>O</a:t>
              </a:r>
              <a:r>
                <a:rPr lang="en-US" altLang="zh-CN" sz="2800" b="1" dirty="0">
                  <a:solidFill>
                    <a:srgbClr val="333333"/>
                  </a:solidFill>
                  <a:latin typeface="Arial" panose="020B0604020202020204" pitchFamily="34" charset="0"/>
                </a:rPr>
                <a:t>xide-</a:t>
              </a:r>
              <a:r>
                <a:rPr lang="en-US" altLang="zh-CN" sz="2800" b="1" dirty="0">
                  <a:solidFill>
                    <a:srgbClr val="0000FF"/>
                  </a:solidFill>
                  <a:latin typeface="Arial" panose="020B0604020202020204" pitchFamily="34" charset="0"/>
                </a:rPr>
                <a:t>S</a:t>
              </a:r>
              <a:r>
                <a:rPr lang="en-US" altLang="zh-CN" sz="2800" b="1" dirty="0">
                  <a:solidFill>
                    <a:srgbClr val="333333"/>
                  </a:solidFill>
                  <a:latin typeface="Arial" panose="020B0604020202020204" pitchFamily="34" charset="0"/>
                </a:rPr>
                <a:t>emiconductor </a:t>
              </a:r>
              <a:r>
                <a:rPr lang="en-US" altLang="zh-CN" sz="2800" b="1" dirty="0">
                  <a:solidFill>
                    <a:srgbClr val="0000FF"/>
                  </a:solidFill>
                  <a:latin typeface="Arial" panose="020B0604020202020204" pitchFamily="34" charset="0"/>
                </a:rPr>
                <a:t>FET</a:t>
              </a:r>
              <a:endParaRPr lang="zh-CN" altLang="en-US" sz="2800" b="1" dirty="0">
                <a:solidFill>
                  <a:srgbClr val="0000FF"/>
                </a:solidFill>
              </a:endParaRPr>
            </a:p>
          </p:txBody>
        </p:sp>
      </p:grpSp>
      <p:sp>
        <p:nvSpPr>
          <p:cNvPr id="17" name="文本框 16"/>
          <p:cNvSpPr txBox="1"/>
          <p:nvPr/>
        </p:nvSpPr>
        <p:spPr>
          <a:xfrm>
            <a:off x="216994" y="5780782"/>
            <a:ext cx="4522328" cy="1077218"/>
          </a:xfrm>
          <a:prstGeom prst="rect">
            <a:avLst/>
          </a:prstGeom>
          <a:noFill/>
        </p:spPr>
        <p:txBody>
          <a:bodyPr wrap="none" rtlCol="0">
            <a:spAutoFit/>
          </a:bodyPr>
          <a:lstStyle/>
          <a:p>
            <a:r>
              <a:rPr lang="en-US" altLang="zh-CN" sz="3200" b="1" dirty="0" smtClean="0">
                <a:solidFill>
                  <a:srgbClr val="0000FF"/>
                </a:solidFill>
              </a:rPr>
              <a:t>MESFET</a:t>
            </a:r>
            <a:r>
              <a:rPr lang="zh-CN" altLang="en-US" sz="3200" b="1" dirty="0" smtClean="0">
                <a:solidFill>
                  <a:srgbClr val="0000FF"/>
                </a:solidFill>
              </a:rPr>
              <a:t>：</a:t>
            </a:r>
            <a:endParaRPr lang="en-US" altLang="zh-CN" sz="3200" b="1" dirty="0" smtClean="0">
              <a:solidFill>
                <a:srgbClr val="0000FF"/>
              </a:solidFill>
            </a:endParaRPr>
          </a:p>
          <a:p>
            <a:r>
              <a:rPr lang="en-US" altLang="zh-CN" sz="3200" b="1" dirty="0" err="1" smtClean="0">
                <a:solidFill>
                  <a:srgbClr val="0000FF"/>
                </a:solidFill>
              </a:rPr>
              <a:t>MEtal</a:t>
            </a:r>
            <a:r>
              <a:rPr lang="en-US" altLang="zh-CN" sz="3200" b="1" dirty="0" smtClean="0">
                <a:solidFill>
                  <a:srgbClr val="0000FF"/>
                </a:solidFill>
              </a:rPr>
              <a:t>-Semiconductor </a:t>
            </a:r>
            <a:r>
              <a:rPr lang="en-US" altLang="zh-CN" sz="3200" b="1" dirty="0">
                <a:solidFill>
                  <a:srgbClr val="0000FF"/>
                </a:solidFill>
              </a:rPr>
              <a:t>FET</a:t>
            </a:r>
            <a:endParaRPr lang="zh-CN" altLang="en-US" sz="3200" b="1" dirty="0">
              <a:solidFill>
                <a:srgbClr val="0000FF"/>
              </a:solidFill>
            </a:endParaRPr>
          </a:p>
        </p:txBody>
      </p:sp>
      <p:sp>
        <p:nvSpPr>
          <p:cNvPr id="13" name="爆炸形 1 12"/>
          <p:cNvSpPr/>
          <p:nvPr/>
        </p:nvSpPr>
        <p:spPr>
          <a:xfrm>
            <a:off x="4892125" y="1091998"/>
            <a:ext cx="125717" cy="5600700"/>
          </a:xfrm>
          <a:prstGeom prst="irregularSeal1">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 name="灯片编号占位符 3"/>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0039DF77-6FE1-4B26-9651-B3FD4786FAE1}" type="slidenum">
              <a:rPr lang="zh-CN" altLang="en-US">
                <a:latin typeface="Garamond" panose="02020404030301010803" pitchFamily="18" charset="0"/>
              </a:rPr>
            </a:fld>
            <a:endParaRPr lang="en-US" altLang="zh-CN">
              <a:latin typeface="Garamond" panose="02020404030301010803" pitchFamily="18" charset="0"/>
            </a:endParaRPr>
          </a:p>
        </p:txBody>
      </p:sp>
      <p:sp>
        <p:nvSpPr>
          <p:cNvPr id="22538" name="Rectangle 2"/>
          <p:cNvSpPr>
            <a:spLocks noChangeArrowheads="1"/>
          </p:cNvSpPr>
          <p:nvPr/>
        </p:nvSpPr>
        <p:spPr bwMode="auto">
          <a:xfrm>
            <a:off x="1524001" y="31633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2530" name="Object 3"/>
          <p:cNvGraphicFramePr>
            <a:graphicFrameLocks noChangeAspect="1"/>
          </p:cNvGraphicFramePr>
          <p:nvPr/>
        </p:nvGraphicFramePr>
        <p:xfrm>
          <a:off x="5638801" y="609601"/>
          <a:ext cx="358775" cy="322263"/>
        </p:xfrm>
        <a:graphic>
          <a:graphicData uri="http://schemas.openxmlformats.org/presentationml/2006/ole">
            <mc:AlternateContent xmlns:mc="http://schemas.openxmlformats.org/markup-compatibility/2006">
              <mc:Choice xmlns:v="urn:schemas-microsoft-com:vml" Requires="v">
                <p:oleObj spid="_x0000_s56925" name="" r:id="rId1" imgW="181610" imgH="168910" progId="Equation.3">
                  <p:embed/>
                </p:oleObj>
              </mc:Choice>
              <mc:Fallback>
                <p:oleObj name="" r:id="rId1" imgW="181610" imgH="168910" progId="Equation.3">
                  <p:embed/>
                  <p:pic>
                    <p:nvPicPr>
                      <p:cNvPr id="0" name="图片 568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1" y="609601"/>
                        <a:ext cx="3587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9" name="Text Box 4"/>
          <p:cNvSpPr txBox="1">
            <a:spLocks noChangeArrowheads="1"/>
          </p:cNvSpPr>
          <p:nvPr/>
        </p:nvSpPr>
        <p:spPr bwMode="auto">
          <a:xfrm>
            <a:off x="1524001" y="533400"/>
            <a:ext cx="7127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400">
                <a:solidFill>
                  <a:schemeClr val="tx2"/>
                </a:solidFill>
                <a:latin typeface="Comic Sans MS" panose="030F0702030302020204" pitchFamily="66" charset="0"/>
              </a:rPr>
              <a:t>表面空间电荷区中表面势函数     分布</a:t>
            </a:r>
            <a:endParaRPr lang="zh-CN" altLang="en-US" sz="2400">
              <a:solidFill>
                <a:schemeClr val="tx2"/>
              </a:solidFill>
              <a:latin typeface="Comic Sans MS" panose="030F0702030302020204" pitchFamily="66" charset="0"/>
            </a:endParaRPr>
          </a:p>
        </p:txBody>
      </p:sp>
      <p:sp>
        <p:nvSpPr>
          <p:cNvPr id="22540" name="Rectangle 5"/>
          <p:cNvSpPr>
            <a:spLocks noChangeArrowheads="1"/>
          </p:cNvSpPr>
          <p:nvPr/>
        </p:nvSpPr>
        <p:spPr bwMode="auto">
          <a:xfrm>
            <a:off x="1524001" y="30157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2531" name="Object 6"/>
          <p:cNvGraphicFramePr>
            <a:graphicFrameLocks noChangeAspect="1"/>
          </p:cNvGraphicFramePr>
          <p:nvPr/>
        </p:nvGraphicFramePr>
        <p:xfrm>
          <a:off x="4537075" y="1298575"/>
          <a:ext cx="2627313" cy="1208088"/>
        </p:xfrm>
        <a:graphic>
          <a:graphicData uri="http://schemas.openxmlformats.org/presentationml/2006/ole">
            <mc:AlternateContent xmlns:mc="http://schemas.openxmlformats.org/markup-compatibility/2006">
              <mc:Choice xmlns:v="urn:schemas-microsoft-com:vml" Requires="v">
                <p:oleObj spid="_x0000_s56926" name="公式" r:id="rId3" imgW="23774400" imgH="10972800" progId="Equation.3">
                  <p:embed/>
                </p:oleObj>
              </mc:Choice>
              <mc:Fallback>
                <p:oleObj name="公式" r:id="rId3" imgW="23774400" imgH="10972800" progId="Equation.3">
                  <p:embed/>
                  <p:pic>
                    <p:nvPicPr>
                      <p:cNvPr id="0" name="图片 56803"/>
                      <p:cNvPicPr>
                        <a:picLocks noChangeAspect="1" noChangeArrowheads="1"/>
                      </p:cNvPicPr>
                      <p:nvPr/>
                    </p:nvPicPr>
                    <p:blipFill>
                      <a:blip r:embed="rId4"/>
                      <a:srcRect/>
                      <a:stretch>
                        <a:fillRect/>
                      </a:stretch>
                    </p:blipFill>
                    <p:spPr bwMode="auto">
                      <a:xfrm>
                        <a:off x="4537075" y="1298575"/>
                        <a:ext cx="2627313"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41" name="Text Box 7"/>
          <p:cNvSpPr txBox="1">
            <a:spLocks noChangeArrowheads="1"/>
          </p:cNvSpPr>
          <p:nvPr/>
        </p:nvSpPr>
        <p:spPr bwMode="auto">
          <a:xfrm>
            <a:off x="1660525" y="2452689"/>
            <a:ext cx="90741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400" dirty="0">
                <a:solidFill>
                  <a:schemeClr val="tx2"/>
                </a:solidFill>
                <a:latin typeface="Comic Sans MS" panose="030F0702030302020204" pitchFamily="66" charset="0"/>
              </a:rPr>
              <a:t>耗尽近似</a:t>
            </a:r>
            <a:endParaRPr lang="zh-CN" altLang="en-US" sz="2400" dirty="0">
              <a:solidFill>
                <a:schemeClr val="tx2"/>
              </a:solidFill>
              <a:latin typeface="Comic Sans MS" panose="030F0702030302020204" pitchFamily="66" charset="0"/>
            </a:endParaRPr>
          </a:p>
          <a:p>
            <a:pPr eaLnBrk="1" hangingPunct="1">
              <a:spcBef>
                <a:spcPct val="50000"/>
              </a:spcBef>
              <a:buFont typeface="Wingdings" panose="05000000000000000000" pitchFamily="2" charset="2"/>
              <a:buNone/>
            </a:pPr>
            <a:endParaRPr lang="zh-CN" altLang="en-US" sz="2400" dirty="0">
              <a:solidFill>
                <a:schemeClr val="tx2"/>
              </a:solidFill>
              <a:latin typeface="Comic Sans MS" panose="030F0702030302020204" pitchFamily="66" charset="0"/>
              <a:ea typeface="Dotum" panose="020B0600000101010101" pitchFamily="34" charset="-127"/>
            </a:endParaRPr>
          </a:p>
        </p:txBody>
      </p:sp>
      <p:sp>
        <p:nvSpPr>
          <p:cNvPr id="22542" name="Rectangle 8"/>
          <p:cNvSpPr>
            <a:spLocks noChangeArrowheads="1"/>
          </p:cNvSpPr>
          <p:nvPr/>
        </p:nvSpPr>
        <p:spPr bwMode="auto">
          <a:xfrm>
            <a:off x="1524001" y="30109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2532" name="Object 9"/>
          <p:cNvGraphicFramePr>
            <a:graphicFrameLocks noChangeAspect="1"/>
          </p:cNvGraphicFramePr>
          <p:nvPr/>
        </p:nvGraphicFramePr>
        <p:xfrm>
          <a:off x="4376738" y="2687638"/>
          <a:ext cx="2727325" cy="1274762"/>
        </p:xfrm>
        <a:graphic>
          <a:graphicData uri="http://schemas.openxmlformats.org/presentationml/2006/ole">
            <mc:AlternateContent xmlns:mc="http://schemas.openxmlformats.org/markup-compatibility/2006">
              <mc:Choice xmlns:v="urn:schemas-microsoft-com:vml" Requires="v">
                <p:oleObj spid="_x0000_s56927" name="公式" r:id="rId5" imgW="25298400" imgH="11887200" progId="Equation.3">
                  <p:embed/>
                </p:oleObj>
              </mc:Choice>
              <mc:Fallback>
                <p:oleObj name="公式" r:id="rId5" imgW="25298400" imgH="11887200" progId="Equation.3">
                  <p:embed/>
                  <p:pic>
                    <p:nvPicPr>
                      <p:cNvPr id="0" name="图片 56804"/>
                      <p:cNvPicPr>
                        <a:picLocks noChangeAspect="1" noChangeArrowheads="1"/>
                      </p:cNvPicPr>
                      <p:nvPr/>
                    </p:nvPicPr>
                    <p:blipFill>
                      <a:blip r:embed="rId6"/>
                      <a:srcRect/>
                      <a:stretch>
                        <a:fillRect/>
                      </a:stretch>
                    </p:blipFill>
                    <p:spPr bwMode="auto">
                      <a:xfrm>
                        <a:off x="4376738" y="2687638"/>
                        <a:ext cx="2727325" cy="127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43" name="Text Box 10"/>
          <p:cNvSpPr txBox="1">
            <a:spLocks noChangeArrowheads="1"/>
          </p:cNvSpPr>
          <p:nvPr/>
        </p:nvSpPr>
        <p:spPr bwMode="auto">
          <a:xfrm>
            <a:off x="1603376" y="4421188"/>
            <a:ext cx="3311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400">
                <a:solidFill>
                  <a:schemeClr val="tx2"/>
                </a:solidFill>
                <a:latin typeface="Comic Sans MS" panose="030F0702030302020204" pitchFamily="66" charset="0"/>
              </a:rPr>
              <a:t>表面势</a:t>
            </a:r>
            <a:endParaRPr lang="zh-CN" altLang="en-US" sz="2400">
              <a:solidFill>
                <a:schemeClr val="tx2"/>
              </a:solidFill>
              <a:latin typeface="Comic Sans MS" panose="030F0702030302020204" pitchFamily="66" charset="0"/>
            </a:endParaRPr>
          </a:p>
        </p:txBody>
      </p:sp>
      <p:sp>
        <p:nvSpPr>
          <p:cNvPr id="22544" name="Rectangle 11"/>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2533" name="Object 12"/>
          <p:cNvGraphicFramePr>
            <a:graphicFrameLocks noChangeAspect="1"/>
          </p:cNvGraphicFramePr>
          <p:nvPr/>
        </p:nvGraphicFramePr>
        <p:xfrm>
          <a:off x="2691608" y="4478963"/>
          <a:ext cx="381000" cy="433388"/>
        </p:xfrm>
        <a:graphic>
          <a:graphicData uri="http://schemas.openxmlformats.org/presentationml/2006/ole">
            <mc:AlternateContent xmlns:mc="http://schemas.openxmlformats.org/markup-compatibility/2006">
              <mc:Choice xmlns:v="urn:schemas-microsoft-com:vml" Requires="v">
                <p:oleObj spid="_x0000_s56928" name="" r:id="rId7" imgW="207010" imgH="233045" progId="Equation.3">
                  <p:embed/>
                </p:oleObj>
              </mc:Choice>
              <mc:Fallback>
                <p:oleObj name="" r:id="rId7" imgW="207010" imgH="233045" progId="Equation.3">
                  <p:embed/>
                  <p:pic>
                    <p:nvPicPr>
                      <p:cNvPr id="0" name="图片 5680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1608" y="4478963"/>
                        <a:ext cx="3810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4" name="Object 13"/>
          <p:cNvGraphicFramePr>
            <a:graphicFrameLocks noChangeAspect="1"/>
          </p:cNvGraphicFramePr>
          <p:nvPr/>
        </p:nvGraphicFramePr>
        <p:xfrm>
          <a:off x="4711700" y="4651375"/>
          <a:ext cx="2057400" cy="1154113"/>
        </p:xfrm>
        <a:graphic>
          <a:graphicData uri="http://schemas.openxmlformats.org/presentationml/2006/ole">
            <mc:AlternateContent xmlns:mc="http://schemas.openxmlformats.org/markup-compatibility/2006">
              <mc:Choice xmlns:v="urn:schemas-microsoft-com:vml" Requires="v">
                <p:oleObj spid="_x0000_s56929" name="公式" r:id="rId9" imgW="19507200" imgH="10972800" progId="Equation.3">
                  <p:embed/>
                </p:oleObj>
              </mc:Choice>
              <mc:Fallback>
                <p:oleObj name="公式" r:id="rId9" imgW="19507200" imgH="10972800" progId="Equation.3">
                  <p:embed/>
                  <p:pic>
                    <p:nvPicPr>
                      <p:cNvPr id="0" name="图片 56806"/>
                      <p:cNvPicPr>
                        <a:picLocks noChangeAspect="1" noChangeArrowheads="1"/>
                      </p:cNvPicPr>
                      <p:nvPr/>
                    </p:nvPicPr>
                    <p:blipFill>
                      <a:blip r:embed="rId10"/>
                      <a:srcRect/>
                      <a:stretch>
                        <a:fillRect/>
                      </a:stretch>
                    </p:blipFill>
                    <p:spPr bwMode="auto">
                      <a:xfrm>
                        <a:off x="4711700" y="4651375"/>
                        <a:ext cx="2057400"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 name="组合 6"/>
          <p:cNvGrpSpPr/>
          <p:nvPr/>
        </p:nvGrpSpPr>
        <p:grpSpPr>
          <a:xfrm>
            <a:off x="8063071" y="233953"/>
            <a:ext cx="3424080" cy="6268447"/>
            <a:chOff x="8063071" y="233953"/>
            <a:chExt cx="3424080" cy="6268447"/>
          </a:xfrm>
        </p:grpSpPr>
        <p:grpSp>
          <p:nvGrpSpPr>
            <p:cNvPr id="9" name="组合 8"/>
            <p:cNvGrpSpPr/>
            <p:nvPr/>
          </p:nvGrpSpPr>
          <p:grpSpPr>
            <a:xfrm>
              <a:off x="8063071" y="233953"/>
              <a:ext cx="3424080" cy="6268447"/>
              <a:chOff x="8063071" y="233953"/>
              <a:chExt cx="3424080" cy="6268447"/>
            </a:xfrm>
          </p:grpSpPr>
          <p:pic>
            <p:nvPicPr>
              <p:cNvPr id="16" name="图片 15"/>
              <p:cNvPicPr/>
              <p:nvPr/>
            </p:nvPicPr>
            <p:blipFill>
              <a:blip r:embed="rId11">
                <a:extLst>
                  <a:ext uri="{28A0092B-C50C-407E-A947-70E740481C1C}">
                    <a14:useLocalDpi xmlns:a14="http://schemas.microsoft.com/office/drawing/2010/main" val="0"/>
                  </a:ext>
                </a:extLst>
              </a:blip>
              <a:srcRect/>
              <a:stretch>
                <a:fillRect/>
              </a:stretch>
            </p:blipFill>
            <p:spPr bwMode="auto">
              <a:xfrm>
                <a:off x="8063071" y="233953"/>
                <a:ext cx="3424080" cy="6268447"/>
              </a:xfrm>
              <a:prstGeom prst="rect">
                <a:avLst/>
              </a:prstGeom>
              <a:noFill/>
              <a:ln>
                <a:noFill/>
              </a:ln>
            </p:spPr>
          </p:pic>
          <p:grpSp>
            <p:nvGrpSpPr>
              <p:cNvPr id="8" name="组合 7"/>
              <p:cNvGrpSpPr/>
              <p:nvPr/>
            </p:nvGrpSpPr>
            <p:grpSpPr>
              <a:xfrm>
                <a:off x="8411367" y="256401"/>
                <a:ext cx="2253458" cy="5553849"/>
                <a:chOff x="8411367" y="256401"/>
                <a:chExt cx="2253458" cy="5553849"/>
              </a:xfrm>
            </p:grpSpPr>
            <p:sp>
              <p:nvSpPr>
                <p:cNvPr id="2" name="文本框 1"/>
                <p:cNvSpPr txBox="1"/>
                <p:nvPr/>
              </p:nvSpPr>
              <p:spPr>
                <a:xfrm>
                  <a:off x="10193240" y="1142859"/>
                  <a:ext cx="389850" cy="369332"/>
                </a:xfrm>
                <a:prstGeom prst="rect">
                  <a:avLst/>
                </a:prstGeom>
                <a:noFill/>
              </p:spPr>
              <p:txBody>
                <a:bodyPr wrap="none" rtlCol="0">
                  <a:spAutoFit/>
                </a:bodyPr>
                <a:lstStyle/>
                <a:p>
                  <a:r>
                    <a:rPr lang="en-US" altLang="zh-CN" dirty="0"/>
                    <a:t>W</a:t>
                  </a:r>
                  <a:endParaRPr lang="zh-CN" altLang="en-US" dirty="0"/>
                </a:p>
              </p:txBody>
            </p:sp>
            <p:sp>
              <p:nvSpPr>
                <p:cNvPr id="18" name="文本框 17"/>
                <p:cNvSpPr txBox="1"/>
                <p:nvPr/>
              </p:nvSpPr>
              <p:spPr>
                <a:xfrm>
                  <a:off x="10252233" y="3380304"/>
                  <a:ext cx="389850" cy="369332"/>
                </a:xfrm>
                <a:prstGeom prst="rect">
                  <a:avLst/>
                </a:prstGeom>
                <a:noFill/>
              </p:spPr>
              <p:txBody>
                <a:bodyPr wrap="none" rtlCol="0">
                  <a:spAutoFit/>
                </a:bodyPr>
                <a:lstStyle/>
                <a:p>
                  <a:r>
                    <a:rPr lang="en-US" altLang="zh-CN" dirty="0"/>
                    <a:t>W</a:t>
                  </a:r>
                  <a:endParaRPr lang="zh-CN" altLang="en-US" dirty="0"/>
                </a:p>
              </p:txBody>
            </p:sp>
            <p:sp>
              <p:nvSpPr>
                <p:cNvPr id="19" name="文本框 18"/>
                <p:cNvSpPr txBox="1"/>
                <p:nvPr/>
              </p:nvSpPr>
              <p:spPr>
                <a:xfrm>
                  <a:off x="10274975" y="5440918"/>
                  <a:ext cx="389850" cy="369332"/>
                </a:xfrm>
                <a:prstGeom prst="rect">
                  <a:avLst/>
                </a:prstGeom>
                <a:noFill/>
              </p:spPr>
              <p:txBody>
                <a:bodyPr wrap="none" rtlCol="0">
                  <a:spAutoFit/>
                </a:bodyPr>
                <a:lstStyle/>
                <a:p>
                  <a:r>
                    <a:rPr lang="en-US" altLang="zh-CN" dirty="0"/>
                    <a:t>W</a:t>
                  </a:r>
                  <a:endParaRPr lang="zh-CN" altLang="en-US" dirty="0"/>
                </a:p>
              </p:txBody>
            </p:sp>
            <mc:AlternateContent xmlns:mc="http://schemas.openxmlformats.org/markup-compatibility/2006">
              <mc:Choice xmlns:a14="http://schemas.microsoft.com/office/drawing/2010/main" Requires="a14">
                <p:sp>
                  <p:nvSpPr>
                    <p:cNvPr id="3" name="文本框 2"/>
                    <p:cNvSpPr txBox="1"/>
                    <p:nvPr/>
                  </p:nvSpPr>
                  <p:spPr>
                    <a:xfrm>
                      <a:off x="8411367" y="256401"/>
                      <a:ext cx="50834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𝜌</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zh-CN" altLang="en-US" dirty="0"/>
                    </a:p>
                  </p:txBody>
                </p:sp>
              </mc:Choice>
              <mc:Fallback>
                <p:sp>
                  <p:nvSpPr>
                    <p:cNvPr id="3" name="文本框 2"/>
                    <p:cNvSpPr txBox="1">
                      <a:spLocks noRot="1" noChangeAspect="1" noMove="1" noResize="1" noEditPoints="1" noAdjustHandles="1" noChangeArrowheads="1" noChangeShapeType="1" noTextEdit="1"/>
                    </p:cNvSpPr>
                    <p:nvPr/>
                  </p:nvSpPr>
                  <p:spPr>
                    <a:xfrm>
                      <a:off x="8411367" y="256401"/>
                      <a:ext cx="508344" cy="276999"/>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8423358" y="2683521"/>
                      <a:ext cx="52899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E</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8423358" y="2683521"/>
                      <a:ext cx="528991" cy="276999"/>
                    </a:xfrm>
                    <a:prstGeom prst="rect">
                      <a:avLst/>
                    </a:prstGeom>
                    <a:blipFill rotWithShape="1">
                      <a:blip r:embed="rId1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8411367" y="4653442"/>
                      <a:ext cx="54098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8411367" y="4653442"/>
                      <a:ext cx="540982" cy="276999"/>
                    </a:xfrm>
                    <a:prstGeom prst="rect">
                      <a:avLst/>
                    </a:prstGeom>
                    <a:blipFill rotWithShape="1">
                      <a:blip r:embed="rId14"/>
                    </a:blipFill>
                  </p:spPr>
                  <p:txBody>
                    <a:bodyPr/>
                    <a:lstStyle/>
                    <a:p>
                      <a:r>
                        <a:rPr lang="zh-CN" altLang="en-US">
                          <a:noFill/>
                        </a:rPr>
                        <a:t> </a:t>
                      </a:r>
                    </a:p>
                  </p:txBody>
                </p:sp>
              </mc:Fallback>
            </mc:AlternateContent>
          </p:grpSp>
        </p:grpSp>
        <mc:AlternateContent xmlns:mc="http://schemas.openxmlformats.org/markup-compatibility/2006">
          <mc:Choice xmlns:a14="http://schemas.microsoft.com/office/drawing/2010/main" Requires="a14">
            <p:sp>
              <p:nvSpPr>
                <p:cNvPr id="6" name="文本框 5"/>
                <p:cNvSpPr txBox="1"/>
                <p:nvPr/>
              </p:nvSpPr>
              <p:spPr>
                <a:xfrm>
                  <a:off x="10734674" y="1566942"/>
                  <a:ext cx="18331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10734674" y="1566942"/>
                  <a:ext cx="183319" cy="276999"/>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p:cNvSpPr txBox="1"/>
                <p:nvPr/>
              </p:nvSpPr>
              <p:spPr>
                <a:xfrm>
                  <a:off x="10734675" y="3962400"/>
                  <a:ext cx="18331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p:sp>
              <p:nvSpPr>
                <p:cNvPr id="25" name="文本框 24"/>
                <p:cNvSpPr txBox="1">
                  <a:spLocks noRot="1" noChangeAspect="1" noMove="1" noResize="1" noEditPoints="1" noAdjustHandles="1" noChangeArrowheads="1" noChangeShapeType="1" noTextEdit="1"/>
                </p:cNvSpPr>
                <p:nvPr/>
              </p:nvSpPr>
              <p:spPr>
                <a:xfrm>
                  <a:off x="10734675" y="3962400"/>
                  <a:ext cx="183319" cy="276999"/>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p:cNvSpPr txBox="1"/>
                <p:nvPr/>
              </p:nvSpPr>
              <p:spPr>
                <a:xfrm>
                  <a:off x="10773617" y="5905172"/>
                  <a:ext cx="18331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p:sp>
              <p:nvSpPr>
                <p:cNvPr id="26" name="文本框 25"/>
                <p:cNvSpPr txBox="1">
                  <a:spLocks noRot="1" noChangeAspect="1" noMove="1" noResize="1" noEditPoints="1" noAdjustHandles="1" noChangeArrowheads="1" noChangeShapeType="1" noTextEdit="1"/>
                </p:cNvSpPr>
                <p:nvPr/>
              </p:nvSpPr>
              <p:spPr>
                <a:xfrm>
                  <a:off x="10773617" y="5905172"/>
                  <a:ext cx="183319" cy="276999"/>
                </a:xfrm>
                <a:prstGeom prst="rect">
                  <a:avLst/>
                </a:prstGeom>
                <a:blipFill rotWithShape="1">
                  <a:blip r:embed="rId15"/>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0" name="文本框 9"/>
              <p:cNvSpPr txBox="1"/>
              <p:nvPr/>
            </p:nvSpPr>
            <p:spPr>
              <a:xfrm>
                <a:off x="8767103" y="1558794"/>
                <a:ext cx="18114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p:sp>
            <p:nvSpPr>
              <p:cNvPr id="10" name="文本框 9"/>
              <p:cNvSpPr txBox="1">
                <a:spLocks noRot="1" noChangeAspect="1" noMove="1" noResize="1" noEditPoints="1" noAdjustHandles="1" noChangeArrowheads="1" noChangeShapeType="1" noTextEdit="1"/>
              </p:cNvSpPr>
              <p:nvPr/>
            </p:nvSpPr>
            <p:spPr>
              <a:xfrm>
                <a:off x="8767103" y="1558794"/>
                <a:ext cx="181140" cy="276999"/>
              </a:xfrm>
              <a:prstGeom prst="rect">
                <a:avLst/>
              </a:prstGeom>
              <a:blipFill rotWithShape="1">
                <a:blip r:embed="rId16"/>
                <a:stretch>
                  <a:fillRect l="-162" t="-182" r="-13769"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p:cNvSpPr txBox="1"/>
              <p:nvPr/>
            </p:nvSpPr>
            <p:spPr>
              <a:xfrm>
                <a:off x="8767103" y="3801988"/>
                <a:ext cx="18114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p:sp>
            <p:nvSpPr>
              <p:cNvPr id="29" name="文本框 28"/>
              <p:cNvSpPr txBox="1">
                <a:spLocks noRot="1" noChangeAspect="1" noMove="1" noResize="1" noEditPoints="1" noAdjustHandles="1" noChangeArrowheads="1" noChangeShapeType="1" noTextEdit="1"/>
              </p:cNvSpPr>
              <p:nvPr/>
            </p:nvSpPr>
            <p:spPr>
              <a:xfrm>
                <a:off x="8767103" y="3801988"/>
                <a:ext cx="181140" cy="276999"/>
              </a:xfrm>
              <a:prstGeom prst="rect">
                <a:avLst/>
              </a:prstGeom>
              <a:blipFill rotWithShape="1">
                <a:blip r:embed="rId16"/>
                <a:stretch>
                  <a:fillRect l="-162" t="-88" r="-13769" b="1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p:cNvSpPr txBox="1"/>
              <p:nvPr/>
            </p:nvSpPr>
            <p:spPr>
              <a:xfrm>
                <a:off x="8777324" y="5907073"/>
                <a:ext cx="18114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p:sp>
            <p:nvSpPr>
              <p:cNvPr id="30" name="文本框 29"/>
              <p:cNvSpPr txBox="1">
                <a:spLocks noRot="1" noChangeAspect="1" noMove="1" noResize="1" noEditPoints="1" noAdjustHandles="1" noChangeArrowheads="1" noChangeShapeType="1" noTextEdit="1"/>
              </p:cNvSpPr>
              <p:nvPr/>
            </p:nvSpPr>
            <p:spPr>
              <a:xfrm>
                <a:off x="8777324" y="5907073"/>
                <a:ext cx="181140" cy="276999"/>
              </a:xfrm>
              <a:prstGeom prst="rect">
                <a:avLst/>
              </a:prstGeom>
              <a:blipFill rotWithShape="1">
                <a:blip r:embed="rId16"/>
                <a:stretch>
                  <a:fillRect l="-195" t="-109" r="-13736" b="160"/>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D05E6259-275F-466F-BEF0-FF9C1904B50C}" type="slidenum">
              <a:rPr lang="zh-CN" altLang="en-US">
                <a:latin typeface="Garamond" panose="02020404030301010803" pitchFamily="18" charset="0"/>
              </a:rPr>
            </a:fld>
            <a:endParaRPr lang="en-US" altLang="zh-CN">
              <a:latin typeface="Garamond" panose="02020404030301010803" pitchFamily="18" charset="0"/>
            </a:endParaRPr>
          </a:p>
        </p:txBody>
      </p:sp>
      <p:grpSp>
        <p:nvGrpSpPr>
          <p:cNvPr id="2" name="组合 1"/>
          <p:cNvGrpSpPr/>
          <p:nvPr/>
        </p:nvGrpSpPr>
        <p:grpSpPr>
          <a:xfrm>
            <a:off x="14426" y="454013"/>
            <a:ext cx="8159749" cy="3733800"/>
            <a:chOff x="1524001" y="2438400"/>
            <a:chExt cx="8159749" cy="3733800"/>
          </a:xfrm>
        </p:grpSpPr>
        <p:sp>
          <p:nvSpPr>
            <p:cNvPr id="21517" name="Text Box 5"/>
            <p:cNvSpPr txBox="1">
              <a:spLocks noChangeArrowheads="1"/>
            </p:cNvSpPr>
            <p:nvPr/>
          </p:nvSpPr>
          <p:spPr bwMode="auto">
            <a:xfrm>
              <a:off x="1981200" y="2438400"/>
              <a:ext cx="6629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en-US" altLang="zh-CN" sz="3200" b="1" dirty="0">
                  <a:solidFill>
                    <a:srgbClr val="FF0000"/>
                  </a:solidFill>
                  <a:latin typeface="黑体" panose="02010609060101010101" pitchFamily="49" charset="-122"/>
                  <a:ea typeface="黑体" panose="02010609060101010101" pitchFamily="49" charset="-122"/>
                </a:rPr>
                <a:t>P</a:t>
              </a:r>
              <a:r>
                <a:rPr lang="zh-CN" altLang="en-US" sz="3200" b="1" dirty="0">
                  <a:solidFill>
                    <a:srgbClr val="FF0000"/>
                  </a:solidFill>
                  <a:latin typeface="黑体" panose="02010609060101010101" pitchFamily="49" charset="-122"/>
                  <a:ea typeface="黑体" panose="02010609060101010101" pitchFamily="49" charset="-122"/>
                </a:rPr>
                <a:t>型半导体表面状态</a:t>
              </a:r>
              <a:endParaRPr lang="zh-CN" altLang="en-US" sz="3200" b="1" dirty="0">
                <a:solidFill>
                  <a:srgbClr val="FF0000"/>
                </a:solidFill>
                <a:latin typeface="黑体" panose="02010609060101010101" pitchFamily="49" charset="-122"/>
                <a:ea typeface="黑体" panose="02010609060101010101" pitchFamily="49" charset="-122"/>
              </a:endParaRPr>
            </a:p>
          </p:txBody>
        </p:sp>
        <p:graphicFrame>
          <p:nvGraphicFramePr>
            <p:cNvPr id="21508" name="Object 6"/>
            <p:cNvGraphicFramePr>
              <a:graphicFrameLocks noChangeAspect="1"/>
            </p:cNvGraphicFramePr>
            <p:nvPr/>
          </p:nvGraphicFramePr>
          <p:xfrm>
            <a:off x="6718300" y="3332163"/>
            <a:ext cx="114300" cy="215900"/>
          </p:xfrm>
          <a:graphic>
            <a:graphicData uri="http://schemas.openxmlformats.org/presentationml/2006/ole">
              <mc:AlternateContent xmlns:mc="http://schemas.openxmlformats.org/markup-compatibility/2006">
                <mc:Choice xmlns:v="urn:schemas-microsoft-com:vml" Requires="v">
                  <p:oleObj spid="_x0000_s55076" name="" r:id="rId1" imgW="116205" imgH="219710" progId="Equation.3">
                    <p:embed/>
                  </p:oleObj>
                </mc:Choice>
                <mc:Fallback>
                  <p:oleObj name="" r:id="rId1" imgW="116205" imgH="219710" progId="Equation.3">
                    <p:embed/>
                    <p:pic>
                      <p:nvPicPr>
                        <p:cNvPr id="0" name="图片 549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8300" y="3332163"/>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9" name="Object 8"/>
            <p:cNvGraphicFramePr>
              <a:graphicFrameLocks noChangeAspect="1"/>
            </p:cNvGraphicFramePr>
            <p:nvPr/>
          </p:nvGraphicFramePr>
          <p:xfrm>
            <a:off x="3015457" y="3503454"/>
            <a:ext cx="31750" cy="17780"/>
          </p:xfrm>
          <a:graphic>
            <a:graphicData uri="http://schemas.openxmlformats.org/presentationml/2006/ole">
              <mc:AlternateContent xmlns:mc="http://schemas.openxmlformats.org/markup-compatibility/2006">
                <mc:Choice xmlns:v="urn:schemas-microsoft-com:vml" Requires="v">
                  <p:oleObj spid="_x0000_s55077" name="公式" r:id="rId3" imgW="405765" imgH="228600" progId="Equation.3">
                    <p:embed/>
                  </p:oleObj>
                </mc:Choice>
                <mc:Fallback>
                  <p:oleObj name="公式" r:id="rId3" imgW="405765" imgH="228600" progId="Equation.3">
                    <p:embed/>
                    <p:pic>
                      <p:nvPicPr>
                        <p:cNvPr id="0" name="图片 54930"/>
                        <p:cNvPicPr>
                          <a:picLocks noChangeAspect="1" noChangeArrowheads="1"/>
                        </p:cNvPicPr>
                        <p:nvPr/>
                      </p:nvPicPr>
                      <p:blipFill>
                        <a:blip r:embed="rId4"/>
                        <a:srcRect/>
                        <a:stretch>
                          <a:fillRect/>
                        </a:stretch>
                      </p:blipFill>
                      <p:spPr bwMode="auto">
                        <a:xfrm>
                          <a:off x="3015457" y="3503454"/>
                          <a:ext cx="31750" cy="17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9" name="Text Box 9"/>
            <p:cNvSpPr txBox="1">
              <a:spLocks noChangeArrowheads="1"/>
            </p:cNvSpPr>
            <p:nvPr/>
          </p:nvSpPr>
          <p:spPr bwMode="auto">
            <a:xfrm>
              <a:off x="4572000" y="3214687"/>
              <a:ext cx="4584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400" dirty="0">
                  <a:latin typeface="Comic Sans MS" panose="030F0702030302020204" pitchFamily="66" charset="0"/>
                </a:rPr>
                <a:t>空穴积累</a:t>
              </a:r>
              <a:r>
                <a:rPr lang="zh-CN" altLang="en-US" sz="2400" dirty="0">
                  <a:latin typeface="Comic Sans MS" panose="030F0702030302020204" pitchFamily="66" charset="0"/>
                  <a:ea typeface="Dotum" panose="020B0600000101010101" pitchFamily="34" charset="-127"/>
                </a:rPr>
                <a:t> </a:t>
              </a:r>
              <a:r>
                <a:rPr lang="en-US" altLang="zh-CN" sz="2400" dirty="0">
                  <a:latin typeface="Comic Sans MS" panose="030F0702030302020204" pitchFamily="66" charset="0"/>
                  <a:ea typeface="Dotum" panose="020B0600000101010101" pitchFamily="34" charset="-127"/>
                </a:rPr>
                <a:t>(bands bend upward)</a:t>
              </a:r>
              <a:endParaRPr lang="en-US" altLang="zh-CN" sz="2400" dirty="0">
                <a:latin typeface="Comic Sans MS" panose="030F0702030302020204" pitchFamily="66" charset="0"/>
                <a:ea typeface="Dotum" panose="020B0600000101010101" pitchFamily="34" charset="-127"/>
              </a:endParaRPr>
            </a:p>
          </p:txBody>
        </p:sp>
        <p:sp>
          <p:nvSpPr>
            <p:cNvPr id="21520" name="Rectangle 10"/>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510" name="Object 11"/>
            <p:cNvGraphicFramePr>
              <a:graphicFrameLocks noChangeAspect="1"/>
            </p:cNvGraphicFramePr>
            <p:nvPr/>
          </p:nvGraphicFramePr>
          <p:xfrm>
            <a:off x="3030856" y="4147979"/>
            <a:ext cx="31115" cy="17780"/>
          </p:xfrm>
          <a:graphic>
            <a:graphicData uri="http://schemas.openxmlformats.org/presentationml/2006/ole">
              <mc:AlternateContent xmlns:mc="http://schemas.openxmlformats.org/markup-compatibility/2006">
                <mc:Choice xmlns:v="urn:schemas-microsoft-com:vml" Requires="v">
                  <p:oleObj spid="_x0000_s55078" name="公式" r:id="rId5" imgW="405765" imgH="228600" progId="Equation.3">
                    <p:embed/>
                  </p:oleObj>
                </mc:Choice>
                <mc:Fallback>
                  <p:oleObj name="公式" r:id="rId5" imgW="405765" imgH="228600" progId="Equation.3">
                    <p:embed/>
                    <p:pic>
                      <p:nvPicPr>
                        <p:cNvPr id="0" name="图片 54931"/>
                        <p:cNvPicPr>
                          <a:picLocks noChangeAspect="1" noChangeArrowheads="1"/>
                        </p:cNvPicPr>
                        <p:nvPr/>
                      </p:nvPicPr>
                      <p:blipFill>
                        <a:blip r:embed="rId6"/>
                        <a:srcRect/>
                        <a:stretch>
                          <a:fillRect/>
                        </a:stretch>
                      </p:blipFill>
                      <p:spPr bwMode="auto">
                        <a:xfrm>
                          <a:off x="3030856" y="4147979"/>
                          <a:ext cx="31115" cy="17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21" name="Text Box 12"/>
            <p:cNvSpPr txBox="1">
              <a:spLocks noChangeArrowheads="1"/>
            </p:cNvSpPr>
            <p:nvPr/>
          </p:nvSpPr>
          <p:spPr bwMode="auto">
            <a:xfrm>
              <a:off x="4572000" y="3886200"/>
              <a:ext cx="4032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400">
                  <a:latin typeface="Comic Sans MS" panose="030F0702030302020204" pitchFamily="66" charset="0"/>
                </a:rPr>
                <a:t>平带</a:t>
              </a:r>
              <a:endParaRPr lang="zh-CN" altLang="en-US" sz="2400">
                <a:latin typeface="Comic Sans MS" panose="030F0702030302020204" pitchFamily="66" charset="0"/>
              </a:endParaRPr>
            </a:p>
          </p:txBody>
        </p:sp>
        <p:sp>
          <p:nvSpPr>
            <p:cNvPr id="21522" name="Rectangle 13"/>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511" name="Object 14"/>
            <p:cNvGraphicFramePr>
              <a:graphicFrameLocks noChangeAspect="1"/>
            </p:cNvGraphicFramePr>
            <p:nvPr/>
          </p:nvGraphicFramePr>
          <p:xfrm>
            <a:off x="2266316" y="4506595"/>
            <a:ext cx="1638935" cy="495300"/>
          </p:xfrm>
          <a:graphic>
            <a:graphicData uri="http://schemas.openxmlformats.org/presentationml/2006/ole">
              <mc:AlternateContent xmlns:mc="http://schemas.openxmlformats.org/markup-compatibility/2006">
                <mc:Choice xmlns:v="urn:schemas-microsoft-com:vml" Requires="v">
                  <p:oleObj spid="_x0000_s55079" name="公式" r:id="rId7" imgW="774065" imgH="228600" progId="Equation.3">
                    <p:embed/>
                  </p:oleObj>
                </mc:Choice>
                <mc:Fallback>
                  <p:oleObj name="公式" r:id="rId7" imgW="774065" imgH="228600" progId="Equation.3">
                    <p:embed/>
                    <p:pic>
                      <p:nvPicPr>
                        <p:cNvPr id="0" name="图片 54932"/>
                        <p:cNvPicPr>
                          <a:picLocks noChangeAspect="1" noChangeArrowheads="1"/>
                        </p:cNvPicPr>
                        <p:nvPr/>
                      </p:nvPicPr>
                      <p:blipFill>
                        <a:blip r:embed="rId8"/>
                        <a:srcRect/>
                        <a:stretch>
                          <a:fillRect/>
                        </a:stretch>
                      </p:blipFill>
                      <p:spPr bwMode="auto">
                        <a:xfrm>
                          <a:off x="2266316" y="4506595"/>
                          <a:ext cx="163893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23" name="Text Box 15"/>
            <p:cNvSpPr txBox="1">
              <a:spLocks noChangeArrowheads="1"/>
            </p:cNvSpPr>
            <p:nvPr/>
          </p:nvSpPr>
          <p:spPr bwMode="auto">
            <a:xfrm>
              <a:off x="4619626" y="4495800"/>
              <a:ext cx="4981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400">
                  <a:latin typeface="Comic Sans MS" panose="030F0702030302020204" pitchFamily="66" charset="0"/>
                </a:rPr>
                <a:t>空穴耗尽</a:t>
              </a:r>
              <a:r>
                <a:rPr lang="zh-CN" altLang="en-US" sz="2400">
                  <a:latin typeface="Comic Sans MS" panose="030F0702030302020204" pitchFamily="66" charset="0"/>
                  <a:ea typeface="Dotum" panose="020B0600000101010101" pitchFamily="34" charset="-127"/>
                </a:rPr>
                <a:t> </a:t>
              </a:r>
              <a:r>
                <a:rPr lang="en-US" altLang="zh-CN" sz="2400">
                  <a:latin typeface="Comic Sans MS" panose="030F0702030302020204" pitchFamily="66" charset="0"/>
                  <a:ea typeface="Dotum" panose="020B0600000101010101" pitchFamily="34" charset="-127"/>
                </a:rPr>
                <a:t>(bands bend downward)</a:t>
              </a:r>
              <a:endParaRPr lang="en-US" altLang="zh-CN" sz="2400">
                <a:latin typeface="Comic Sans MS" panose="030F0702030302020204" pitchFamily="66" charset="0"/>
                <a:ea typeface="Dotum" panose="020B0600000101010101" pitchFamily="34" charset="-127"/>
              </a:endParaRPr>
            </a:p>
          </p:txBody>
        </p:sp>
        <p:sp>
          <p:nvSpPr>
            <p:cNvPr id="21524" name="Rectangle 16"/>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512" name="Object 17"/>
            <p:cNvGraphicFramePr>
              <a:graphicFrameLocks noChangeAspect="1"/>
            </p:cNvGraphicFramePr>
            <p:nvPr/>
          </p:nvGraphicFramePr>
          <p:xfrm>
            <a:off x="2131061" y="5095875"/>
            <a:ext cx="2174875" cy="487045"/>
          </p:xfrm>
          <a:graphic>
            <a:graphicData uri="http://schemas.openxmlformats.org/presentationml/2006/ole">
              <mc:AlternateContent xmlns:mc="http://schemas.openxmlformats.org/markup-compatibility/2006">
                <mc:Choice xmlns:v="urn:schemas-microsoft-com:vml" Requires="v">
                  <p:oleObj spid="_x0000_s55080" name="公式" r:id="rId9" imgW="1016000" imgH="228600" progId="Equation.3">
                    <p:embed/>
                  </p:oleObj>
                </mc:Choice>
                <mc:Fallback>
                  <p:oleObj name="公式" r:id="rId9" imgW="1016000" imgH="228600" progId="Equation.3">
                    <p:embed/>
                    <p:pic>
                      <p:nvPicPr>
                        <p:cNvPr id="0" name="图片 54933"/>
                        <p:cNvPicPr>
                          <a:picLocks noChangeAspect="1" noChangeArrowheads="1"/>
                        </p:cNvPicPr>
                        <p:nvPr/>
                      </p:nvPicPr>
                      <p:blipFill>
                        <a:blip r:embed="rId10"/>
                        <a:srcRect/>
                        <a:stretch>
                          <a:fillRect/>
                        </a:stretch>
                      </p:blipFill>
                      <p:spPr bwMode="auto">
                        <a:xfrm>
                          <a:off x="2131061" y="5095875"/>
                          <a:ext cx="2174875" cy="48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25" name="Text Box 18"/>
            <p:cNvSpPr txBox="1">
              <a:spLocks noChangeArrowheads="1"/>
            </p:cNvSpPr>
            <p:nvPr/>
          </p:nvSpPr>
          <p:spPr bwMode="auto">
            <a:xfrm>
              <a:off x="4614864" y="5167313"/>
              <a:ext cx="18621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400" dirty="0">
                  <a:latin typeface="Comic Sans MS" panose="030F0702030302020204" pitchFamily="66" charset="0"/>
                </a:rPr>
                <a:t>弱反型</a:t>
              </a:r>
              <a:endParaRPr lang="zh-CN" altLang="en-US" sz="2400" dirty="0">
                <a:latin typeface="Comic Sans MS" panose="030F0702030302020204" pitchFamily="66" charset="0"/>
              </a:endParaRPr>
            </a:p>
          </p:txBody>
        </p:sp>
        <p:graphicFrame>
          <p:nvGraphicFramePr>
            <p:cNvPr id="21513" name="Object 19"/>
            <p:cNvGraphicFramePr>
              <a:graphicFrameLocks noChangeAspect="1"/>
            </p:cNvGraphicFramePr>
            <p:nvPr/>
          </p:nvGraphicFramePr>
          <p:xfrm>
            <a:off x="2682876" y="5720080"/>
            <a:ext cx="1236345" cy="452120"/>
          </p:xfrm>
          <a:graphic>
            <a:graphicData uri="http://schemas.openxmlformats.org/presentationml/2006/ole">
              <mc:AlternateContent xmlns:mc="http://schemas.openxmlformats.org/markup-compatibility/2006">
                <mc:Choice xmlns:v="urn:schemas-microsoft-com:vml" Requires="v">
                  <p:oleObj spid="_x0000_s55081" name="公式" r:id="rId11" imgW="622300" imgH="228600" progId="Equation.3">
                    <p:embed/>
                  </p:oleObj>
                </mc:Choice>
                <mc:Fallback>
                  <p:oleObj name="公式" r:id="rId11" imgW="622300" imgH="228600" progId="Equation.3">
                    <p:embed/>
                    <p:pic>
                      <p:nvPicPr>
                        <p:cNvPr id="0" name="图片 54934"/>
                        <p:cNvPicPr>
                          <a:picLocks noChangeAspect="1" noChangeArrowheads="1"/>
                        </p:cNvPicPr>
                        <p:nvPr/>
                      </p:nvPicPr>
                      <p:blipFill>
                        <a:blip r:embed="rId12"/>
                        <a:srcRect/>
                        <a:stretch>
                          <a:fillRect/>
                        </a:stretch>
                      </p:blipFill>
                      <p:spPr bwMode="auto">
                        <a:xfrm>
                          <a:off x="2682876" y="5720080"/>
                          <a:ext cx="1236345" cy="45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26" name="Text Box 20"/>
            <p:cNvSpPr txBox="1">
              <a:spLocks noChangeArrowheads="1"/>
            </p:cNvSpPr>
            <p:nvPr/>
          </p:nvSpPr>
          <p:spPr bwMode="auto">
            <a:xfrm>
              <a:off x="4572000" y="5715000"/>
              <a:ext cx="511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400">
                  <a:latin typeface="Comic Sans MS" panose="030F0702030302020204" pitchFamily="66" charset="0"/>
                </a:rPr>
                <a:t>强反型</a:t>
              </a:r>
              <a:endParaRPr lang="zh-CN" altLang="en-US" sz="2400">
                <a:latin typeface="Comic Sans MS" panose="030F0702030302020204" pitchFamily="66" charset="0"/>
              </a:endParaRPr>
            </a:p>
          </p:txBody>
        </p:sp>
      </p:grpSp>
      <p:sp>
        <p:nvSpPr>
          <p:cNvPr id="3" name="文本框 2"/>
          <p:cNvSpPr txBox="1"/>
          <p:nvPr/>
        </p:nvSpPr>
        <p:spPr>
          <a:xfrm>
            <a:off x="715148" y="5450263"/>
            <a:ext cx="1723549" cy="707886"/>
          </a:xfrm>
          <a:prstGeom prst="rect">
            <a:avLst/>
          </a:prstGeom>
          <a:noFill/>
        </p:spPr>
        <p:txBody>
          <a:bodyPr wrap="none" rtlCol="0">
            <a:spAutoFit/>
          </a:bodyPr>
          <a:lstStyle/>
          <a:p>
            <a:r>
              <a:rPr lang="zh-CN" altLang="en-US" sz="4000" dirty="0" smtClean="0">
                <a:latin typeface="黑体" panose="02010609060101010101" pitchFamily="49" charset="-122"/>
                <a:ea typeface="黑体" panose="02010609060101010101" pitchFamily="49" charset="-122"/>
              </a:rPr>
              <a:t>深耗尽</a:t>
            </a:r>
            <a:endParaRPr lang="zh-CN" altLang="en-US" sz="4000" dirty="0">
              <a:latin typeface="黑体" panose="02010609060101010101" pitchFamily="49" charset="-122"/>
              <a:ea typeface="黑体" panose="02010609060101010101" pitchFamily="49" charset="-122"/>
            </a:endParaRPr>
          </a:p>
        </p:txBody>
      </p:sp>
      <p:cxnSp>
        <p:nvCxnSpPr>
          <p:cNvPr id="5" name="肘形连接符 4"/>
          <p:cNvCxnSpPr/>
          <p:nvPr/>
        </p:nvCxnSpPr>
        <p:spPr>
          <a:xfrm flipV="1">
            <a:off x="2396190" y="4807968"/>
            <a:ext cx="2260121" cy="1552755"/>
          </a:xfrm>
          <a:prstGeom prst="bentConnector3">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文本框 5"/>
              <p:cNvSpPr txBox="1"/>
              <p:nvPr/>
            </p:nvSpPr>
            <p:spPr>
              <a:xfrm>
                <a:off x="3756396" y="5383200"/>
                <a:ext cx="1541256"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𝑉</m:t>
                          </m:r>
                        </m:e>
                        <m:sub>
                          <m:r>
                            <a:rPr lang="en-US" altLang="zh-CN" sz="3200" b="0" i="1" smtClean="0">
                              <a:latin typeface="Cambria Math" panose="02040503050406030204" pitchFamily="18" charset="0"/>
                            </a:rPr>
                            <m:t>𝐺</m:t>
                          </m:r>
                        </m:sub>
                      </m:sSub>
                      <m:r>
                        <a:rPr lang="en-US" altLang="zh-CN" sz="3200" i="1" smtClean="0">
                          <a:latin typeface="Cambria Math" panose="02040503050406030204" pitchFamily="18" charset="0"/>
                          <a:ea typeface="Cambria Math" panose="02040503050406030204" pitchFamily="18" charset="0"/>
                        </a:rPr>
                        <m:t>≫</m:t>
                      </m:r>
                      <m:sSub>
                        <m:sSubPr>
                          <m:ctrlPr>
                            <a:rPr lang="en-US" altLang="zh-CN" sz="3200" i="1" smtClean="0">
                              <a:latin typeface="Cambria Math" panose="02040503050406030204" pitchFamily="18" charset="0"/>
                              <a:ea typeface="Cambria Math" panose="02040503050406030204" pitchFamily="18" charset="0"/>
                            </a:rPr>
                          </m:ctrlPr>
                        </m:sSubPr>
                        <m:e>
                          <m:r>
                            <a:rPr lang="en-US" altLang="zh-CN" sz="3200" b="0" i="1" smtClean="0">
                              <a:latin typeface="Cambria Math" panose="02040503050406030204" pitchFamily="18" charset="0"/>
                              <a:ea typeface="Cambria Math" panose="02040503050406030204" pitchFamily="18" charset="0"/>
                            </a:rPr>
                            <m:t>𝑉</m:t>
                          </m:r>
                        </m:e>
                        <m:sub>
                          <m:r>
                            <a:rPr lang="en-US" altLang="zh-CN" sz="3200" b="0" i="1" smtClean="0">
                              <a:latin typeface="Cambria Math" panose="02040503050406030204" pitchFamily="18" charset="0"/>
                              <a:ea typeface="Cambria Math" panose="02040503050406030204" pitchFamily="18" charset="0"/>
                            </a:rPr>
                            <m:t>𝑇</m:t>
                          </m:r>
                        </m:sub>
                      </m:sSub>
                    </m:oMath>
                  </m:oMathPara>
                </a14:m>
                <a:endParaRPr lang="zh-CN" altLang="en-US" sz="3200" dirty="0"/>
              </a:p>
            </p:txBody>
          </p:sp>
        </mc:Choice>
        <mc:Fallback>
          <p:sp>
            <p:nvSpPr>
              <p:cNvPr id="6" name="文本框 5"/>
              <p:cNvSpPr txBox="1">
                <a:spLocks noRot="1" noChangeAspect="1" noMove="1" noResize="1" noEditPoints="1" noAdjustHandles="1" noChangeArrowheads="1" noChangeShapeType="1" noTextEdit="1"/>
              </p:cNvSpPr>
              <p:nvPr/>
            </p:nvSpPr>
            <p:spPr>
              <a:xfrm>
                <a:off x="3756396" y="5383200"/>
                <a:ext cx="1541256" cy="492443"/>
              </a:xfrm>
              <a:prstGeom prst="rect">
                <a:avLst/>
              </a:prstGeom>
              <a:blipFill rotWithShape="1">
                <a:blip r:embed="rId13"/>
                <a:stretch>
                  <a:fillRect l="-24" t="-62" r="-4624" b="127"/>
                </a:stretch>
              </a:blipFill>
            </p:spPr>
            <p:txBody>
              <a:bodyPr/>
              <a:lstStyle/>
              <a:p>
                <a:r>
                  <a:rPr lang="zh-CN" altLang="en-US">
                    <a:noFill/>
                  </a:rPr>
                  <a:t> </a:t>
                </a:r>
              </a:p>
            </p:txBody>
          </p:sp>
        </mc:Fallback>
      </mc:AlternateContent>
      <p:graphicFrame>
        <p:nvGraphicFramePr>
          <p:cNvPr id="4" name="Object 14"/>
          <p:cNvGraphicFramePr>
            <a:graphicFrameLocks noChangeAspect="1"/>
          </p:cNvGraphicFramePr>
          <p:nvPr/>
        </p:nvGraphicFramePr>
        <p:xfrm>
          <a:off x="1579066" y="1053453"/>
          <a:ext cx="859155" cy="495300"/>
        </p:xfrm>
        <a:graphic>
          <a:graphicData uri="http://schemas.openxmlformats.org/presentationml/2006/ole">
            <mc:AlternateContent xmlns:mc="http://schemas.openxmlformats.org/markup-compatibility/2006">
              <mc:Choice xmlns:v="urn:schemas-microsoft-com:vml" Requires="v">
                <p:oleObj spid="_x0000_s7" name="公式" r:id="rId14" imgW="405765" imgH="228600" progId="Equation.3">
                  <p:embed/>
                </p:oleObj>
              </mc:Choice>
              <mc:Fallback>
                <p:oleObj name="公式" r:id="rId14" imgW="405765" imgH="228600" progId="Equation.3">
                  <p:embed/>
                  <p:pic>
                    <p:nvPicPr>
                      <p:cNvPr id="0" name="图片 54932"/>
                      <p:cNvPicPr>
                        <a:picLocks noChangeAspect="1" noChangeArrowheads="1"/>
                      </p:cNvPicPr>
                      <p:nvPr/>
                    </p:nvPicPr>
                    <p:blipFill>
                      <a:blip r:embed="rId15"/>
                      <a:srcRect/>
                      <a:stretch>
                        <a:fillRect/>
                      </a:stretch>
                    </p:blipFill>
                    <p:spPr bwMode="auto">
                      <a:xfrm>
                        <a:off x="1579066" y="1053453"/>
                        <a:ext cx="85915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4"/>
          <p:cNvGraphicFramePr>
            <a:graphicFrameLocks noChangeAspect="1"/>
          </p:cNvGraphicFramePr>
          <p:nvPr/>
        </p:nvGraphicFramePr>
        <p:xfrm>
          <a:off x="1579066" y="1687183"/>
          <a:ext cx="859155" cy="495300"/>
        </p:xfrm>
        <a:graphic>
          <a:graphicData uri="http://schemas.openxmlformats.org/presentationml/2006/ole">
            <mc:AlternateContent xmlns:mc="http://schemas.openxmlformats.org/markup-compatibility/2006">
              <mc:Choice xmlns:v="urn:schemas-microsoft-com:vml" Requires="v">
                <p:oleObj spid="_x0000_s9" name="公式" r:id="rId16" imgW="405765" imgH="228600" progId="Equation.3">
                  <p:embed/>
                </p:oleObj>
              </mc:Choice>
              <mc:Fallback>
                <p:oleObj name="公式" r:id="rId16" imgW="405765" imgH="228600" progId="Equation.3">
                  <p:embed/>
                  <p:pic>
                    <p:nvPicPr>
                      <p:cNvPr id="0" name="图片 54932"/>
                      <p:cNvPicPr>
                        <a:picLocks noChangeAspect="1" noChangeArrowheads="1"/>
                      </p:cNvPicPr>
                      <p:nvPr/>
                    </p:nvPicPr>
                    <p:blipFill>
                      <a:blip r:embed="rId17"/>
                      <a:srcRect/>
                      <a:stretch>
                        <a:fillRect/>
                      </a:stretch>
                    </p:blipFill>
                    <p:spPr bwMode="auto">
                      <a:xfrm>
                        <a:off x="1579066" y="1687183"/>
                        <a:ext cx="85915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 name="组合 13"/>
          <p:cNvGrpSpPr/>
          <p:nvPr/>
        </p:nvGrpSpPr>
        <p:grpSpPr>
          <a:xfrm>
            <a:off x="6616065" y="4097020"/>
            <a:ext cx="3995420" cy="1713230"/>
            <a:chOff x="11570" y="7342"/>
            <a:chExt cx="6292" cy="2698"/>
          </a:xfrm>
        </p:grpSpPr>
        <p:sp>
          <p:nvSpPr>
            <p:cNvPr id="10" name="矩形 9"/>
            <p:cNvSpPr/>
            <p:nvPr/>
          </p:nvSpPr>
          <p:spPr>
            <a:xfrm>
              <a:off x="12268" y="7349"/>
              <a:ext cx="5594" cy="2661"/>
            </a:xfrm>
            <a:prstGeom prst="rect">
              <a:avLst/>
            </a:prstGeom>
            <a:noFill/>
            <a:ln w="38100">
              <a:solidFill>
                <a:srgbClr val="FF0000"/>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矩形 10"/>
            <p:cNvSpPr/>
            <p:nvPr/>
          </p:nvSpPr>
          <p:spPr>
            <a:xfrm>
              <a:off x="12085" y="7350"/>
              <a:ext cx="186" cy="2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11570" y="7351"/>
              <a:ext cx="500" cy="265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cxnSp>
          <p:nvCxnSpPr>
            <p:cNvPr id="13" name="直接连接符 12"/>
            <p:cNvCxnSpPr/>
            <p:nvPr/>
          </p:nvCxnSpPr>
          <p:spPr>
            <a:xfrm flipH="1">
              <a:off x="15432" y="7342"/>
              <a:ext cx="9" cy="2698"/>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
            <a:ext cx="10515600" cy="812800"/>
          </a:xfrm>
        </p:spPr>
        <p:txBody>
          <a:bodyPr/>
          <a:lstStyle/>
          <a:p>
            <a:r>
              <a:rPr lang="zh-CN" altLang="en-US" dirty="0"/>
              <a:t>例题</a:t>
            </a:r>
            <a:endParaRPr lang="zh-CN" altLang="en-US" dirty="0"/>
          </a:p>
        </p:txBody>
      </p:sp>
      <p:sp>
        <p:nvSpPr>
          <p:cNvPr id="4" name="文本框 3"/>
          <p:cNvSpPr txBox="1"/>
          <p:nvPr/>
        </p:nvSpPr>
        <p:spPr>
          <a:xfrm>
            <a:off x="101601" y="812801"/>
            <a:ext cx="11988800" cy="2061210"/>
          </a:xfrm>
          <a:prstGeom prst="rect">
            <a:avLst/>
          </a:prstGeom>
          <a:noFill/>
        </p:spPr>
        <p:txBody>
          <a:bodyPr wrap="square" rtlCol="0">
            <a:spAutoFit/>
          </a:bodyPr>
          <a:lstStyle/>
          <a:p>
            <a:pPr algn="just"/>
            <a:r>
              <a:rPr lang="en-US" altLang="zh-CN" sz="3200" dirty="0"/>
              <a:t>For an ideal MOS, to calculate the maximum space charge width,  surface potential at the threshold voltage , given a particular semiconductor doping concentration and oxide thickness. Consider silicon at T=300K doped to N</a:t>
            </a:r>
            <a:r>
              <a:rPr lang="en-US" altLang="zh-CN" sz="3200" baseline="-25000" dirty="0"/>
              <a:t>A</a:t>
            </a:r>
            <a:r>
              <a:rPr lang="en-US" altLang="zh-CN" sz="3200" dirty="0"/>
              <a:t>=10</a:t>
            </a:r>
            <a:r>
              <a:rPr lang="en-US" altLang="zh-CN" sz="3200" baseline="30000" dirty="0"/>
              <a:t>16</a:t>
            </a:r>
            <a:r>
              <a:rPr lang="en-US" altLang="zh-CN" sz="3200" dirty="0"/>
              <a:t> cm</a:t>
            </a:r>
            <a:r>
              <a:rPr lang="en-US" altLang="zh-CN" sz="3200" baseline="30000" dirty="0"/>
              <a:t>-3</a:t>
            </a:r>
            <a:r>
              <a:rPr lang="en-US" altLang="zh-CN" sz="3200" dirty="0"/>
              <a:t>, and t</a:t>
            </a:r>
            <a:r>
              <a:rPr lang="en-US" altLang="zh-CN" sz="3200" baseline="-25000" dirty="0"/>
              <a:t>ox</a:t>
            </a:r>
            <a:r>
              <a:rPr lang="en-US" altLang="zh-CN" sz="3200" dirty="0"/>
              <a:t> =50 nm.</a:t>
            </a:r>
            <a:endParaRPr lang="zh-CN" altLang="en-US" sz="3200" dirty="0"/>
          </a:p>
        </p:txBody>
      </p:sp>
      <mc:AlternateContent xmlns:mc="http://schemas.openxmlformats.org/markup-compatibility/2006">
        <mc:Choice xmlns:a14="http://schemas.microsoft.com/office/drawing/2010/main" Requires="a14">
          <p:sp>
            <p:nvSpPr>
              <p:cNvPr id="5" name="文本框 4"/>
              <p:cNvSpPr txBox="1"/>
              <p:nvPr/>
            </p:nvSpPr>
            <p:spPr>
              <a:xfrm>
                <a:off x="363919" y="4440107"/>
                <a:ext cx="12251712" cy="1181606"/>
              </a:xfrm>
              <a:prstGeom prst="rect">
                <a:avLst/>
              </a:prstGeom>
              <a:noFill/>
            </p:spPr>
            <p:txBody>
              <a:bodyPr wrap="square" lIns="0" tIns="0" rIns="0" bIns="0" rtlCol="0">
                <a:spAutoFit/>
              </a:bodyPr>
              <a:lstStyle/>
              <a:p>
                <a:pPr>
                  <a:lnSpc>
                    <a:spcPct val="150000"/>
                  </a:lnSpc>
                </a:pPr>
                <a14:m>
                  <m:oMath xmlns:m="http://schemas.openxmlformats.org/officeDocument/2006/math">
                    <m:sSub>
                      <m:sSubPr>
                        <m:ctrlPr>
                          <a:rPr lang="en-US" altLang="zh-CN" sz="2800" i="1" smtClean="0">
                            <a:solidFill>
                              <a:srgbClr val="0070C0"/>
                            </a:solidFill>
                            <a:latin typeface="Cambria Math" panose="02040503050406030204" pitchFamily="18" charset="0"/>
                          </a:rPr>
                        </m:ctrlPr>
                      </m:sSubPr>
                      <m:e>
                        <m:r>
                          <a:rPr lang="en-US" altLang="zh-CN" sz="2800" b="0" i="1" smtClean="0">
                            <a:solidFill>
                              <a:srgbClr val="0070C0"/>
                            </a:solidFill>
                            <a:latin typeface="Cambria Math" panose="02040503050406030204" pitchFamily="18" charset="0"/>
                          </a:rPr>
                          <m:t>𝑊</m:t>
                        </m:r>
                      </m:e>
                      <m:sub>
                        <m:r>
                          <a:rPr lang="en-US" altLang="zh-CN" sz="2800" b="0" i="1" smtClean="0">
                            <a:solidFill>
                              <a:srgbClr val="0070C0"/>
                            </a:solidFill>
                            <a:latin typeface="Cambria Math" panose="02040503050406030204" pitchFamily="18" charset="0"/>
                          </a:rPr>
                          <m:t>𝑚</m:t>
                        </m:r>
                      </m:sub>
                    </m:sSub>
                    <m:r>
                      <a:rPr lang="en-US" altLang="zh-CN" sz="2800" b="0" i="1" smtClean="0">
                        <a:solidFill>
                          <a:srgbClr val="0070C0"/>
                        </a:solidFill>
                        <a:latin typeface="Cambria Math" panose="02040503050406030204" pitchFamily="18" charset="0"/>
                      </a:rPr>
                      <m:t>=</m:t>
                    </m:r>
                    <m:sSup>
                      <m:sSupPr>
                        <m:ctrlPr>
                          <a:rPr lang="en-US" altLang="zh-CN" sz="2800" b="0" i="1" smtClean="0">
                            <a:solidFill>
                              <a:srgbClr val="0070C0"/>
                            </a:solidFill>
                            <a:latin typeface="Cambria Math" panose="02040503050406030204" pitchFamily="18" charset="0"/>
                          </a:rPr>
                        </m:ctrlPr>
                      </m:sSupPr>
                      <m:e>
                        <m:d>
                          <m:dPr>
                            <m:ctrlPr>
                              <a:rPr lang="en-US" altLang="zh-CN" sz="2800" b="0" i="1" smtClean="0">
                                <a:solidFill>
                                  <a:srgbClr val="0070C0"/>
                                </a:solidFill>
                                <a:latin typeface="Cambria Math" panose="02040503050406030204" pitchFamily="18" charset="0"/>
                              </a:rPr>
                            </m:ctrlPr>
                          </m:dPr>
                          <m:e>
                            <m:f>
                              <m:fPr>
                                <m:ctrlPr>
                                  <a:rPr lang="en-US" altLang="zh-CN" sz="2800" b="0" i="1" smtClean="0">
                                    <a:solidFill>
                                      <a:srgbClr val="0070C0"/>
                                    </a:solidFill>
                                    <a:latin typeface="Cambria Math" panose="02040503050406030204" pitchFamily="18" charset="0"/>
                                  </a:rPr>
                                </m:ctrlPr>
                              </m:fPr>
                              <m:num>
                                <m:r>
                                  <a:rPr lang="en-US" altLang="zh-CN" sz="2800" b="0" i="1" smtClean="0">
                                    <a:solidFill>
                                      <a:srgbClr val="0070C0"/>
                                    </a:solidFill>
                                    <a:latin typeface="Cambria Math" panose="02040503050406030204" pitchFamily="18" charset="0"/>
                                  </a:rPr>
                                  <m:t>4</m:t>
                                </m:r>
                                <m:r>
                                  <a:rPr lang="zh-CN" altLang="en-US" sz="2800" b="0" i="1" smtClean="0">
                                    <a:solidFill>
                                      <a:srgbClr val="0070C0"/>
                                    </a:solidFill>
                                    <a:latin typeface="Cambria Math" panose="02040503050406030204" pitchFamily="18" charset="0"/>
                                  </a:rPr>
                                  <m:t>𝜀</m:t>
                                </m:r>
                                <m:sSub>
                                  <m:sSubPr>
                                    <m:ctrlPr>
                                      <a:rPr lang="en-US" altLang="zh-CN" sz="2800" b="0" i="1" smtClean="0">
                                        <a:solidFill>
                                          <a:srgbClr val="0070C0"/>
                                        </a:solidFill>
                                        <a:latin typeface="Cambria Math" panose="02040503050406030204" pitchFamily="18" charset="0"/>
                                      </a:rPr>
                                    </m:ctrlPr>
                                  </m:sSubPr>
                                  <m:e>
                                    <m:r>
                                      <a:rPr lang="zh-CN" altLang="en-US" sz="2800" i="1">
                                        <a:solidFill>
                                          <a:srgbClr val="0070C0"/>
                                        </a:solidFill>
                                        <a:latin typeface="Cambria Math" panose="02040503050406030204" pitchFamily="18" charset="0"/>
                                      </a:rPr>
                                      <m:t>𝜓</m:t>
                                    </m:r>
                                  </m:e>
                                  <m:sub>
                                    <m:r>
                                      <a:rPr lang="en-US" altLang="zh-CN" sz="2800" b="0" i="1" smtClean="0">
                                        <a:solidFill>
                                          <a:srgbClr val="0070C0"/>
                                        </a:solidFill>
                                        <a:latin typeface="Cambria Math" panose="02040503050406030204" pitchFamily="18" charset="0"/>
                                      </a:rPr>
                                      <m:t>𝐵</m:t>
                                    </m:r>
                                  </m:sub>
                                </m:sSub>
                              </m:num>
                              <m:den>
                                <m:r>
                                  <a:rPr lang="en-US" altLang="zh-CN" sz="2800" b="0" i="1" smtClean="0">
                                    <a:solidFill>
                                      <a:srgbClr val="0070C0"/>
                                    </a:solidFill>
                                    <a:latin typeface="Cambria Math" panose="02040503050406030204" pitchFamily="18" charset="0"/>
                                  </a:rPr>
                                  <m:t>𝑞</m:t>
                                </m:r>
                                <m:sSub>
                                  <m:sSubPr>
                                    <m:ctrlPr>
                                      <a:rPr lang="en-US" altLang="zh-CN" sz="2800" b="0" i="1" smtClean="0">
                                        <a:solidFill>
                                          <a:srgbClr val="0070C0"/>
                                        </a:solidFill>
                                        <a:latin typeface="Cambria Math" panose="02040503050406030204" pitchFamily="18" charset="0"/>
                                      </a:rPr>
                                    </m:ctrlPr>
                                  </m:sSubPr>
                                  <m:e>
                                    <m:r>
                                      <a:rPr lang="en-US" altLang="zh-CN" sz="2800" b="0" i="1" smtClean="0">
                                        <a:solidFill>
                                          <a:srgbClr val="0070C0"/>
                                        </a:solidFill>
                                        <a:latin typeface="Cambria Math" panose="02040503050406030204" pitchFamily="18" charset="0"/>
                                      </a:rPr>
                                      <m:t>𝑁</m:t>
                                    </m:r>
                                  </m:e>
                                  <m:sub>
                                    <m:r>
                                      <a:rPr lang="en-US" altLang="zh-CN" sz="2800" b="0" i="1" smtClean="0">
                                        <a:solidFill>
                                          <a:srgbClr val="0070C0"/>
                                        </a:solidFill>
                                        <a:latin typeface="Cambria Math" panose="02040503050406030204" pitchFamily="18" charset="0"/>
                                      </a:rPr>
                                      <m:t>𝐴</m:t>
                                    </m:r>
                                  </m:sub>
                                </m:sSub>
                              </m:den>
                            </m:f>
                          </m:e>
                        </m:d>
                      </m:e>
                      <m:sup>
                        <m:r>
                          <a:rPr lang="en-US" altLang="zh-CN" sz="2800" b="0" i="1" smtClean="0">
                            <a:solidFill>
                              <a:srgbClr val="0070C0"/>
                            </a:solidFill>
                            <a:latin typeface="Cambria Math" panose="02040503050406030204" pitchFamily="18" charset="0"/>
                          </a:rPr>
                          <m:t>1</m:t>
                        </m:r>
                        <m:r>
                          <a:rPr lang="en-US" altLang="zh-CN" sz="2800" b="0" i="1" smtClean="0">
                            <a:solidFill>
                              <a:srgbClr val="0070C0"/>
                            </a:solidFill>
                            <a:latin typeface="Cambria Math" panose="02040503050406030204" pitchFamily="18" charset="0"/>
                          </a:rPr>
                          <m:t>/</m:t>
                        </m:r>
                        <m:r>
                          <a:rPr lang="en-US" altLang="zh-CN" sz="2800" b="0" i="1" smtClean="0">
                            <a:solidFill>
                              <a:srgbClr val="0070C0"/>
                            </a:solidFill>
                            <a:latin typeface="Cambria Math" panose="02040503050406030204" pitchFamily="18" charset="0"/>
                          </a:rPr>
                          <m:t>2</m:t>
                        </m:r>
                      </m:sup>
                    </m:sSup>
                  </m:oMath>
                </a14:m>
                <a:r>
                  <a:rPr lang="en-US" altLang="zh-CN" sz="2800" dirty="0">
                    <a:solidFill>
                      <a:srgbClr val="0070C0"/>
                    </a:solidFill>
                  </a:rPr>
                  <a:t>=</a:t>
                </a:r>
                <a14:m>
                  <m:oMath xmlns:m="http://schemas.openxmlformats.org/officeDocument/2006/math">
                    <m:sSup>
                      <m:sSupPr>
                        <m:ctrlPr>
                          <a:rPr lang="en-US" altLang="zh-CN" sz="2800" i="1">
                            <a:solidFill>
                              <a:srgbClr val="0070C0"/>
                            </a:solidFill>
                            <a:latin typeface="Cambria Math" panose="02040503050406030204" pitchFamily="18" charset="0"/>
                          </a:rPr>
                        </m:ctrlPr>
                      </m:sSupPr>
                      <m:e>
                        <m:d>
                          <m:dPr>
                            <m:ctrlPr>
                              <a:rPr lang="en-US" altLang="zh-CN" sz="2800" i="1">
                                <a:solidFill>
                                  <a:srgbClr val="0070C0"/>
                                </a:solidFill>
                                <a:latin typeface="Cambria Math" panose="02040503050406030204" pitchFamily="18" charset="0"/>
                              </a:rPr>
                            </m:ctrlPr>
                          </m:dPr>
                          <m:e>
                            <m:f>
                              <m:fPr>
                                <m:ctrlPr>
                                  <a:rPr lang="en-US" altLang="zh-CN" sz="2800" i="1" smtClean="0">
                                    <a:solidFill>
                                      <a:srgbClr val="0070C0"/>
                                    </a:solidFill>
                                    <a:latin typeface="Cambria Math" panose="02040503050406030204" pitchFamily="18" charset="0"/>
                                  </a:rPr>
                                </m:ctrlPr>
                              </m:fPr>
                              <m:num>
                                <m:r>
                                  <a:rPr lang="en-US" altLang="zh-CN" sz="2800" i="1">
                                    <a:solidFill>
                                      <a:srgbClr val="0070C0"/>
                                    </a:solidFill>
                                    <a:latin typeface="Cambria Math" panose="02040503050406030204" pitchFamily="18" charset="0"/>
                                  </a:rPr>
                                  <m:t>4</m:t>
                                </m:r>
                                <m:r>
                                  <a:rPr lang="en-US" altLang="zh-CN" sz="2800" i="1" smtClean="0">
                                    <a:solidFill>
                                      <a:srgbClr val="0070C0"/>
                                    </a:solidFill>
                                    <a:latin typeface="Cambria Math" panose="02040503050406030204" pitchFamily="18" charset="0"/>
                                    <a:ea typeface="Cambria Math" panose="02040503050406030204" pitchFamily="18" charset="0"/>
                                  </a:rPr>
                                  <m:t>×</m:t>
                                </m:r>
                                <m:r>
                                  <a:rPr lang="en-US" altLang="zh-CN" sz="2800" b="0" i="1" smtClean="0">
                                    <a:solidFill>
                                      <a:srgbClr val="0070C0"/>
                                    </a:solidFill>
                                    <a:latin typeface="Cambria Math" panose="02040503050406030204" pitchFamily="18" charset="0"/>
                                  </a:rPr>
                                  <m:t>11</m:t>
                                </m:r>
                                <m:r>
                                  <a:rPr lang="en-US" altLang="zh-CN" sz="2800" b="0" i="1" smtClean="0">
                                    <a:solidFill>
                                      <a:srgbClr val="0070C0"/>
                                    </a:solidFill>
                                    <a:latin typeface="Cambria Math" panose="02040503050406030204" pitchFamily="18" charset="0"/>
                                  </a:rPr>
                                  <m:t>.</m:t>
                                </m:r>
                                <m:r>
                                  <a:rPr lang="en-US" altLang="zh-CN" sz="2800" b="0" i="1" smtClean="0">
                                    <a:solidFill>
                                      <a:srgbClr val="0070C0"/>
                                    </a:solidFill>
                                    <a:latin typeface="Cambria Math" panose="02040503050406030204" pitchFamily="18" charset="0"/>
                                  </a:rPr>
                                  <m:t>7</m:t>
                                </m:r>
                                <m:r>
                                  <a:rPr lang="en-US" altLang="zh-CN" sz="2800" b="0" i="1" smtClean="0">
                                    <a:solidFill>
                                      <a:srgbClr val="0070C0"/>
                                    </a:solidFill>
                                    <a:latin typeface="Cambria Math" panose="02040503050406030204" pitchFamily="18" charset="0"/>
                                    <a:ea typeface="Cambria Math" panose="02040503050406030204" pitchFamily="18" charset="0"/>
                                  </a:rPr>
                                  <m:t>×</m:t>
                                </m:r>
                                <m:r>
                                  <a:rPr lang="en-US" altLang="zh-CN" sz="2800" i="1">
                                    <a:solidFill>
                                      <a:srgbClr val="0070C0"/>
                                    </a:solidFill>
                                    <a:latin typeface="Cambria Math" panose="02040503050406030204" pitchFamily="18" charset="0"/>
                                    <a:ea typeface="Cambria Math" panose="02040503050406030204" pitchFamily="18" charset="0"/>
                                  </a:rPr>
                                  <m:t>8</m:t>
                                </m:r>
                                <m:r>
                                  <a:rPr lang="en-US" altLang="zh-CN" sz="2800" i="1">
                                    <a:solidFill>
                                      <a:srgbClr val="0070C0"/>
                                    </a:solidFill>
                                    <a:latin typeface="Cambria Math" panose="02040503050406030204" pitchFamily="18" charset="0"/>
                                    <a:ea typeface="Cambria Math" panose="02040503050406030204" pitchFamily="18" charset="0"/>
                                  </a:rPr>
                                  <m:t>.</m:t>
                                </m:r>
                                <m:r>
                                  <a:rPr lang="en-US" altLang="zh-CN" sz="2800" i="1">
                                    <a:solidFill>
                                      <a:srgbClr val="0070C0"/>
                                    </a:solidFill>
                                    <a:latin typeface="Cambria Math" panose="02040503050406030204" pitchFamily="18" charset="0"/>
                                    <a:ea typeface="Cambria Math" panose="02040503050406030204" pitchFamily="18" charset="0"/>
                                  </a:rPr>
                                  <m:t>854</m:t>
                                </m:r>
                                <m:r>
                                  <a:rPr lang="en-US" altLang="zh-CN" sz="2800" i="1">
                                    <a:solidFill>
                                      <a:srgbClr val="0070C0"/>
                                    </a:solidFill>
                                    <a:latin typeface="Cambria Math" panose="02040503050406030204" pitchFamily="18" charset="0"/>
                                    <a:ea typeface="Cambria Math" panose="02040503050406030204" pitchFamily="18" charset="0"/>
                                  </a:rPr>
                                  <m:t>×</m:t>
                                </m:r>
                                <m:sSup>
                                  <m:sSupPr>
                                    <m:ctrlPr>
                                      <a:rPr lang="en-US" altLang="zh-CN" sz="2800" i="1" smtClean="0">
                                        <a:solidFill>
                                          <a:srgbClr val="0070C0"/>
                                        </a:solidFill>
                                        <a:latin typeface="Cambria Math" panose="02040503050406030204" pitchFamily="18" charset="0"/>
                                        <a:ea typeface="Cambria Math" panose="02040503050406030204" pitchFamily="18" charset="0"/>
                                      </a:rPr>
                                    </m:ctrlPr>
                                  </m:sSupPr>
                                  <m:e>
                                    <m:r>
                                      <a:rPr lang="en-US" altLang="zh-CN" sz="2800" b="0" i="1" smtClean="0">
                                        <a:solidFill>
                                          <a:srgbClr val="0070C0"/>
                                        </a:solidFill>
                                        <a:latin typeface="Cambria Math" panose="02040503050406030204" pitchFamily="18" charset="0"/>
                                        <a:ea typeface="Cambria Math" panose="02040503050406030204" pitchFamily="18" charset="0"/>
                                      </a:rPr>
                                      <m:t>10</m:t>
                                    </m:r>
                                  </m:e>
                                  <m:sup>
                                    <m:r>
                                      <a:rPr lang="en-US" altLang="zh-CN" sz="2800" b="0" i="1" smtClean="0">
                                        <a:solidFill>
                                          <a:srgbClr val="0070C0"/>
                                        </a:solidFill>
                                        <a:latin typeface="Cambria Math" panose="02040503050406030204" pitchFamily="18" charset="0"/>
                                        <a:ea typeface="Cambria Math" panose="02040503050406030204" pitchFamily="18" charset="0"/>
                                      </a:rPr>
                                      <m:t>−</m:t>
                                    </m:r>
                                    <m:r>
                                      <a:rPr lang="en-US" altLang="zh-CN" sz="2800" b="0" i="1" smtClean="0">
                                        <a:solidFill>
                                          <a:srgbClr val="0070C0"/>
                                        </a:solidFill>
                                        <a:latin typeface="Cambria Math" panose="02040503050406030204" pitchFamily="18" charset="0"/>
                                        <a:ea typeface="Cambria Math" panose="02040503050406030204" pitchFamily="18" charset="0"/>
                                      </a:rPr>
                                      <m:t>14</m:t>
                                    </m:r>
                                  </m:sup>
                                </m:sSup>
                                <m:r>
                                  <a:rPr lang="en-US" altLang="zh-CN" sz="2800" i="1" smtClean="0">
                                    <a:solidFill>
                                      <a:srgbClr val="0070C0"/>
                                    </a:solidFill>
                                    <a:latin typeface="Cambria Math" panose="02040503050406030204" pitchFamily="18" charset="0"/>
                                    <a:ea typeface="Cambria Math" panose="02040503050406030204" pitchFamily="18" charset="0"/>
                                  </a:rPr>
                                  <m:t>×</m:t>
                                </m:r>
                                <m:r>
                                  <a:rPr lang="en-US" altLang="zh-CN" sz="2800" b="0" i="1" smtClean="0">
                                    <a:solidFill>
                                      <a:srgbClr val="0070C0"/>
                                    </a:solidFill>
                                    <a:latin typeface="Cambria Math" panose="02040503050406030204" pitchFamily="18" charset="0"/>
                                    <a:ea typeface="Cambria Math" panose="02040503050406030204" pitchFamily="18" charset="0"/>
                                  </a:rPr>
                                  <m:t>0</m:t>
                                </m:r>
                                <m:r>
                                  <a:rPr lang="en-US" altLang="zh-CN" sz="2800" b="0" i="1" smtClean="0">
                                    <a:solidFill>
                                      <a:srgbClr val="0070C0"/>
                                    </a:solidFill>
                                    <a:latin typeface="Cambria Math" panose="02040503050406030204" pitchFamily="18" charset="0"/>
                                    <a:ea typeface="Cambria Math" panose="02040503050406030204" pitchFamily="18" charset="0"/>
                                  </a:rPr>
                                  <m:t>.</m:t>
                                </m:r>
                                <m:r>
                                  <a:rPr lang="en-US" altLang="zh-CN" sz="2800" b="0" i="1" smtClean="0">
                                    <a:solidFill>
                                      <a:srgbClr val="0070C0"/>
                                    </a:solidFill>
                                    <a:latin typeface="Cambria Math" panose="02040503050406030204" pitchFamily="18" charset="0"/>
                                    <a:ea typeface="Cambria Math" panose="02040503050406030204" pitchFamily="18" charset="0"/>
                                  </a:rPr>
                                  <m:t>359</m:t>
                                </m:r>
                              </m:num>
                              <m:den>
                                <m:r>
                                  <a:rPr lang="en-US" altLang="zh-CN" sz="2800" b="0" i="1" smtClean="0">
                                    <a:solidFill>
                                      <a:srgbClr val="0070C0"/>
                                    </a:solidFill>
                                    <a:latin typeface="Cambria Math" panose="02040503050406030204" pitchFamily="18" charset="0"/>
                                  </a:rPr>
                                  <m:t>1</m:t>
                                </m:r>
                                <m:r>
                                  <a:rPr lang="en-US" altLang="zh-CN" sz="2800" b="0" i="1" smtClean="0">
                                    <a:solidFill>
                                      <a:srgbClr val="0070C0"/>
                                    </a:solidFill>
                                    <a:latin typeface="Cambria Math" panose="02040503050406030204" pitchFamily="18" charset="0"/>
                                  </a:rPr>
                                  <m:t>.</m:t>
                                </m:r>
                                <m:r>
                                  <a:rPr lang="en-US" altLang="zh-CN" sz="2800" b="0" i="1" smtClean="0">
                                    <a:solidFill>
                                      <a:srgbClr val="0070C0"/>
                                    </a:solidFill>
                                    <a:latin typeface="Cambria Math" panose="02040503050406030204" pitchFamily="18" charset="0"/>
                                  </a:rPr>
                                  <m:t>6</m:t>
                                </m:r>
                                <m:r>
                                  <a:rPr lang="en-US" altLang="zh-CN" sz="2800" i="1">
                                    <a:solidFill>
                                      <a:srgbClr val="0070C0"/>
                                    </a:solidFill>
                                    <a:latin typeface="Cambria Math" panose="02040503050406030204" pitchFamily="18" charset="0"/>
                                    <a:ea typeface="Cambria Math" panose="02040503050406030204" pitchFamily="18" charset="0"/>
                                  </a:rPr>
                                  <m:t>×</m:t>
                                </m:r>
                                <m:sSup>
                                  <m:sSupPr>
                                    <m:ctrlPr>
                                      <a:rPr lang="en-US" altLang="zh-CN" sz="2800" i="1" smtClean="0">
                                        <a:solidFill>
                                          <a:srgbClr val="0070C0"/>
                                        </a:solidFill>
                                        <a:latin typeface="Cambria Math" panose="02040503050406030204" pitchFamily="18" charset="0"/>
                                        <a:ea typeface="Cambria Math" panose="02040503050406030204" pitchFamily="18" charset="0"/>
                                      </a:rPr>
                                    </m:ctrlPr>
                                  </m:sSupPr>
                                  <m:e>
                                    <m:r>
                                      <a:rPr lang="en-US" altLang="zh-CN" sz="2800" b="0" i="1" smtClean="0">
                                        <a:solidFill>
                                          <a:srgbClr val="0070C0"/>
                                        </a:solidFill>
                                        <a:latin typeface="Cambria Math" panose="02040503050406030204" pitchFamily="18" charset="0"/>
                                        <a:ea typeface="Cambria Math" panose="02040503050406030204" pitchFamily="18" charset="0"/>
                                      </a:rPr>
                                      <m:t>10</m:t>
                                    </m:r>
                                  </m:e>
                                  <m:sup>
                                    <m:r>
                                      <a:rPr lang="en-US" altLang="zh-CN" sz="2800" b="0" i="1" smtClean="0">
                                        <a:solidFill>
                                          <a:srgbClr val="0070C0"/>
                                        </a:solidFill>
                                        <a:latin typeface="Cambria Math" panose="02040503050406030204" pitchFamily="18" charset="0"/>
                                        <a:ea typeface="Cambria Math" panose="02040503050406030204" pitchFamily="18" charset="0"/>
                                      </a:rPr>
                                      <m:t>−</m:t>
                                    </m:r>
                                    <m:r>
                                      <a:rPr lang="en-US" altLang="zh-CN" sz="2800" b="0" i="1" smtClean="0">
                                        <a:solidFill>
                                          <a:srgbClr val="0070C0"/>
                                        </a:solidFill>
                                        <a:latin typeface="Cambria Math" panose="02040503050406030204" pitchFamily="18" charset="0"/>
                                        <a:ea typeface="Cambria Math" panose="02040503050406030204" pitchFamily="18" charset="0"/>
                                      </a:rPr>
                                      <m:t>19</m:t>
                                    </m:r>
                                  </m:sup>
                                </m:sSup>
                                <m:r>
                                  <a:rPr lang="en-US" altLang="zh-CN" sz="2800" i="1" smtClean="0">
                                    <a:solidFill>
                                      <a:srgbClr val="0070C0"/>
                                    </a:solidFill>
                                    <a:latin typeface="Cambria Math" panose="02040503050406030204" pitchFamily="18" charset="0"/>
                                    <a:ea typeface="Cambria Math" panose="02040503050406030204" pitchFamily="18" charset="0"/>
                                  </a:rPr>
                                  <m:t>×</m:t>
                                </m:r>
                                <m:sSup>
                                  <m:sSupPr>
                                    <m:ctrlPr>
                                      <a:rPr lang="en-US" altLang="zh-CN" sz="2800" i="1" smtClean="0">
                                        <a:solidFill>
                                          <a:srgbClr val="0070C0"/>
                                        </a:solidFill>
                                        <a:latin typeface="Cambria Math" panose="02040503050406030204" pitchFamily="18" charset="0"/>
                                        <a:ea typeface="Cambria Math" panose="02040503050406030204" pitchFamily="18" charset="0"/>
                                      </a:rPr>
                                    </m:ctrlPr>
                                  </m:sSupPr>
                                  <m:e>
                                    <m:r>
                                      <a:rPr lang="en-US" altLang="zh-CN" sz="2800" b="0" i="1" smtClean="0">
                                        <a:solidFill>
                                          <a:srgbClr val="0070C0"/>
                                        </a:solidFill>
                                        <a:latin typeface="Cambria Math" panose="02040503050406030204" pitchFamily="18" charset="0"/>
                                        <a:ea typeface="Cambria Math" panose="02040503050406030204" pitchFamily="18" charset="0"/>
                                      </a:rPr>
                                      <m:t>10</m:t>
                                    </m:r>
                                  </m:e>
                                  <m:sup>
                                    <m:r>
                                      <a:rPr lang="en-US" altLang="zh-CN" sz="2800" b="0" i="1" smtClean="0">
                                        <a:solidFill>
                                          <a:srgbClr val="0070C0"/>
                                        </a:solidFill>
                                        <a:latin typeface="Cambria Math" panose="02040503050406030204" pitchFamily="18" charset="0"/>
                                        <a:ea typeface="Cambria Math" panose="02040503050406030204" pitchFamily="18" charset="0"/>
                                      </a:rPr>
                                      <m:t>16</m:t>
                                    </m:r>
                                  </m:sup>
                                </m:sSup>
                              </m:den>
                            </m:f>
                          </m:e>
                        </m:d>
                      </m:e>
                      <m:sup>
                        <m:r>
                          <a:rPr lang="en-US" altLang="zh-CN" sz="2800" i="1">
                            <a:solidFill>
                              <a:srgbClr val="0070C0"/>
                            </a:solidFill>
                            <a:latin typeface="Cambria Math" panose="02040503050406030204" pitchFamily="18" charset="0"/>
                          </a:rPr>
                          <m:t>1</m:t>
                        </m:r>
                        <m:r>
                          <a:rPr lang="en-US" altLang="zh-CN" sz="2800" i="1">
                            <a:solidFill>
                              <a:srgbClr val="0070C0"/>
                            </a:solidFill>
                            <a:latin typeface="Cambria Math" panose="02040503050406030204" pitchFamily="18" charset="0"/>
                          </a:rPr>
                          <m:t>/</m:t>
                        </m:r>
                        <m:r>
                          <a:rPr lang="en-US" altLang="zh-CN" sz="2800" i="1">
                            <a:solidFill>
                              <a:srgbClr val="0070C0"/>
                            </a:solidFill>
                            <a:latin typeface="Cambria Math" panose="02040503050406030204" pitchFamily="18" charset="0"/>
                          </a:rPr>
                          <m:t>2</m:t>
                        </m:r>
                      </m:sup>
                    </m:sSup>
                  </m:oMath>
                </a14:m>
                <a:r>
                  <a:rPr lang="en-US" altLang="zh-CN" sz="2800" dirty="0">
                    <a:solidFill>
                      <a:srgbClr val="0070C0"/>
                    </a:solidFill>
                  </a:rPr>
                  <a:t>=3.05</a:t>
                </a:r>
                <a14:m>
                  <m:oMath xmlns:m="http://schemas.openxmlformats.org/officeDocument/2006/math">
                    <m:r>
                      <a:rPr lang="en-US" altLang="zh-CN" sz="2800" i="1" smtClean="0">
                        <a:solidFill>
                          <a:srgbClr val="0070C0"/>
                        </a:solidFill>
                        <a:latin typeface="Cambria Math" panose="02040503050406030204" pitchFamily="18" charset="0"/>
                        <a:ea typeface="Cambria Math" panose="02040503050406030204" pitchFamily="18" charset="0"/>
                      </a:rPr>
                      <m:t>×</m:t>
                    </m:r>
                    <m:sSup>
                      <m:sSupPr>
                        <m:ctrlPr>
                          <a:rPr lang="en-US" altLang="zh-CN" sz="2800" i="1" smtClean="0">
                            <a:solidFill>
                              <a:srgbClr val="0070C0"/>
                            </a:solidFill>
                            <a:latin typeface="Cambria Math" panose="02040503050406030204" pitchFamily="18" charset="0"/>
                            <a:ea typeface="Cambria Math" panose="02040503050406030204" pitchFamily="18" charset="0"/>
                          </a:rPr>
                        </m:ctrlPr>
                      </m:sSupPr>
                      <m:e>
                        <m:r>
                          <a:rPr lang="en-US" altLang="zh-CN" sz="2800" b="0" i="1" smtClean="0">
                            <a:solidFill>
                              <a:srgbClr val="0070C0"/>
                            </a:solidFill>
                            <a:latin typeface="Cambria Math" panose="02040503050406030204" pitchFamily="18" charset="0"/>
                            <a:ea typeface="Cambria Math" panose="02040503050406030204" pitchFamily="18" charset="0"/>
                          </a:rPr>
                          <m:t>10</m:t>
                        </m:r>
                      </m:e>
                      <m:sup>
                        <m:r>
                          <a:rPr lang="en-US" altLang="zh-CN" sz="2800" b="0" i="1" smtClean="0">
                            <a:solidFill>
                              <a:srgbClr val="0070C0"/>
                            </a:solidFill>
                            <a:latin typeface="Cambria Math" panose="02040503050406030204" pitchFamily="18" charset="0"/>
                            <a:ea typeface="Cambria Math" panose="02040503050406030204" pitchFamily="18" charset="0"/>
                          </a:rPr>
                          <m:t>−</m:t>
                        </m:r>
                        <m:r>
                          <a:rPr lang="en-US" altLang="zh-CN" sz="2800" b="0" i="1" smtClean="0">
                            <a:solidFill>
                              <a:srgbClr val="0070C0"/>
                            </a:solidFill>
                            <a:latin typeface="Cambria Math" panose="02040503050406030204" pitchFamily="18" charset="0"/>
                            <a:ea typeface="Cambria Math" panose="02040503050406030204" pitchFamily="18" charset="0"/>
                          </a:rPr>
                          <m:t>5</m:t>
                        </m:r>
                      </m:sup>
                    </m:sSup>
                    <m:r>
                      <a:rPr lang="en-US" altLang="zh-CN" sz="2800" b="0" i="1" smtClean="0">
                        <a:solidFill>
                          <a:srgbClr val="0070C0"/>
                        </a:solidFill>
                        <a:latin typeface="Cambria Math" panose="02040503050406030204" pitchFamily="18" charset="0"/>
                        <a:ea typeface="Cambria Math" panose="02040503050406030204" pitchFamily="18" charset="0"/>
                      </a:rPr>
                      <m:t> </m:t>
                    </m:r>
                    <m:r>
                      <a:rPr lang="en-US" altLang="zh-CN" sz="2800" b="0" i="1" smtClean="0">
                        <a:solidFill>
                          <a:srgbClr val="0070C0"/>
                        </a:solidFill>
                        <a:latin typeface="Cambria Math" panose="02040503050406030204" pitchFamily="18" charset="0"/>
                        <a:ea typeface="Cambria Math" panose="02040503050406030204" pitchFamily="18" charset="0"/>
                      </a:rPr>
                      <m:t>𝑐𝑚</m:t>
                    </m:r>
                  </m:oMath>
                </a14:m>
                <a:r>
                  <a:rPr lang="en-US" altLang="zh-CN" sz="2800" dirty="0">
                    <a:solidFill>
                      <a:srgbClr val="0070C0"/>
                    </a:solidFill>
                  </a:rPr>
                  <a:t> = 0.305 </a:t>
                </a:r>
                <a:r>
                  <a:rPr lang="en-US" altLang="zh-CN" sz="2800" dirty="0">
                    <a:solidFill>
                      <a:srgbClr val="0070C0"/>
                    </a:solidFill>
                    <a:sym typeface="Symbol" panose="05050102010706020507" pitchFamily="18" charset="2"/>
                  </a:rPr>
                  <a:t>m</a:t>
                </a:r>
                <a:endParaRPr lang="zh-CN" altLang="en-US" sz="2800" dirty="0">
                  <a:solidFill>
                    <a:srgbClr val="0070C0"/>
                  </a:solidFill>
                </a:endParaRPr>
              </a:p>
            </p:txBody>
          </p:sp>
        </mc:Choice>
        <mc:Fallback>
          <p:sp>
            <p:nvSpPr>
              <p:cNvPr id="5" name="文本框 4"/>
              <p:cNvSpPr txBox="1">
                <a:spLocks noRot="1" noChangeAspect="1" noMove="1" noResize="1" noEditPoints="1" noAdjustHandles="1" noChangeArrowheads="1" noChangeShapeType="1" noTextEdit="1"/>
              </p:cNvSpPr>
              <p:nvPr/>
            </p:nvSpPr>
            <p:spPr>
              <a:xfrm>
                <a:off x="363919" y="4440107"/>
                <a:ext cx="12251712" cy="1181606"/>
              </a:xfrm>
              <a:prstGeom prst="rect">
                <a:avLst/>
              </a:prstGeom>
              <a:blipFill rotWithShape="1">
                <a:blip r:embed="rId1"/>
                <a:stretch>
                  <a:fillRect l="-1" t="-16" r="1" b="-10313"/>
                </a:stretch>
              </a:blipFill>
            </p:spPr>
            <p:txBody>
              <a:bodyPr/>
              <a:lstStyle/>
              <a:p>
                <a:r>
                  <a:rPr lang="zh-CN" altLang="en-US">
                    <a:noFill/>
                  </a:rPr>
                  <a:t> </a:t>
                </a:r>
              </a:p>
            </p:txBody>
          </p:sp>
        </mc:Fallback>
      </mc:AlternateContent>
      <p:sp>
        <p:nvSpPr>
          <p:cNvPr id="6" name="文本框 5"/>
          <p:cNvSpPr txBox="1"/>
          <p:nvPr/>
        </p:nvSpPr>
        <p:spPr>
          <a:xfrm>
            <a:off x="147322" y="5749729"/>
            <a:ext cx="12251712" cy="830997"/>
          </a:xfrm>
          <a:prstGeom prst="rect">
            <a:avLst/>
          </a:prstGeom>
          <a:noFill/>
        </p:spPr>
        <p:txBody>
          <a:bodyPr wrap="square" rtlCol="0">
            <a:spAutoFit/>
          </a:bodyPr>
          <a:lstStyle/>
          <a:p>
            <a:r>
              <a:rPr lang="en-US" altLang="zh-CN" sz="2400" dirty="0">
                <a:solidFill>
                  <a:srgbClr val="FF0000"/>
                </a:solidFill>
              </a:rPr>
              <a:t>The maximum induced space charge width is on the same order of magnitude as </a:t>
            </a:r>
            <a:r>
              <a:rPr lang="en-US" altLang="zh-CN" sz="2400" dirty="0" err="1">
                <a:solidFill>
                  <a:srgbClr val="FF0000"/>
                </a:solidFill>
              </a:rPr>
              <a:t>pn</a:t>
            </a:r>
            <a:r>
              <a:rPr lang="en-US" altLang="zh-CN" sz="2400" dirty="0">
                <a:solidFill>
                  <a:srgbClr val="FF0000"/>
                </a:solidFill>
              </a:rPr>
              <a:t> junction space charge region</a:t>
            </a:r>
            <a:endParaRPr lang="zh-CN" altLang="en-US" sz="2400" dirty="0">
              <a:solidFill>
                <a:srgbClr val="FF0000"/>
              </a:solidFill>
            </a:endParaRPr>
          </a:p>
        </p:txBody>
      </p:sp>
      <p:sp>
        <p:nvSpPr>
          <p:cNvPr id="3" name="灯片编号占位符 2"/>
          <p:cNvSpPr>
            <a:spLocks noGrp="1"/>
          </p:cNvSpPr>
          <p:nvPr>
            <p:ph type="sldNum" sz="quarter" idx="12"/>
          </p:nvPr>
        </p:nvSpPr>
        <p:spPr/>
        <p:txBody>
          <a:bodyPr/>
          <a:lstStyle/>
          <a:p>
            <a:fld id="{87AAF5FA-363C-4DAE-B84A-ED49A3A10B46}" type="slidenum">
              <a:rPr lang="zh-CN" altLang="en-US" smtClean="0"/>
            </a:fld>
            <a:endParaRPr lang="zh-CN" altLang="en-US"/>
          </a:p>
        </p:txBody>
      </p:sp>
      <mc:AlternateContent xmlns:mc="http://schemas.openxmlformats.org/markup-compatibility/2006">
        <mc:Choice xmlns:a14="http://schemas.microsoft.com/office/drawing/2010/main" Requires="a14">
          <p:sp>
            <p:nvSpPr>
              <p:cNvPr id="7" name="矩形 6"/>
              <p:cNvSpPr/>
              <p:nvPr/>
            </p:nvSpPr>
            <p:spPr>
              <a:xfrm>
                <a:off x="147322" y="3058613"/>
                <a:ext cx="7609647" cy="924484"/>
              </a:xfrm>
              <a:prstGeom prst="rect">
                <a:avLst/>
              </a:prstGeom>
            </p:spPr>
            <p:txBody>
              <a:bodyPr wrap="none">
                <a:spAutoFit/>
              </a:bodyPr>
              <a:lstStyle/>
              <a:p>
                <a14:m>
                  <m:oMath xmlns:m="http://schemas.openxmlformats.org/officeDocument/2006/math">
                    <m:sSub>
                      <m:sSubPr>
                        <m:ctrlPr>
                          <a:rPr lang="en-US" altLang="zh-CN" sz="3200" i="1" smtClean="0">
                            <a:solidFill>
                              <a:srgbClr val="0070C0"/>
                            </a:solidFill>
                            <a:latin typeface="Cambria Math" panose="02040503050406030204" pitchFamily="18" charset="0"/>
                          </a:rPr>
                        </m:ctrlPr>
                      </m:sSubPr>
                      <m:e>
                        <m:r>
                          <a:rPr lang="zh-CN" altLang="en-US" sz="3200" i="1">
                            <a:solidFill>
                              <a:srgbClr val="0070C0"/>
                            </a:solidFill>
                            <a:latin typeface="Cambria Math" panose="02040503050406030204" pitchFamily="18" charset="0"/>
                          </a:rPr>
                          <m:t>𝜓</m:t>
                        </m:r>
                      </m:e>
                      <m:sub>
                        <m:r>
                          <a:rPr lang="en-US" altLang="zh-CN" sz="3200" b="0" i="1" smtClean="0">
                            <a:solidFill>
                              <a:srgbClr val="0070C0"/>
                            </a:solidFill>
                            <a:latin typeface="Cambria Math" panose="02040503050406030204" pitchFamily="18" charset="0"/>
                          </a:rPr>
                          <m:t>𝐹𝑃</m:t>
                        </m:r>
                      </m:sub>
                    </m:sSub>
                    <m:r>
                      <a:rPr lang="en-US" altLang="zh-CN" sz="3200" i="1">
                        <a:solidFill>
                          <a:srgbClr val="0070C0"/>
                        </a:solidFill>
                        <a:latin typeface="Cambria Math" panose="02040503050406030204" pitchFamily="18" charset="0"/>
                      </a:rPr>
                      <m:t>=</m:t>
                    </m:r>
                    <m:r>
                      <a:rPr lang="en-US" altLang="zh-CN" sz="3200" i="1">
                        <a:solidFill>
                          <a:srgbClr val="0070C0"/>
                        </a:solidFill>
                        <a:latin typeface="Cambria Math" panose="02040503050406030204" pitchFamily="18" charset="0"/>
                      </a:rPr>
                      <m:t>0</m:t>
                    </m:r>
                    <m:r>
                      <a:rPr lang="en-US" altLang="zh-CN" sz="3200" i="1">
                        <a:solidFill>
                          <a:srgbClr val="0070C0"/>
                        </a:solidFill>
                        <a:latin typeface="Cambria Math" panose="02040503050406030204" pitchFamily="18" charset="0"/>
                      </a:rPr>
                      <m:t>.</m:t>
                    </m:r>
                    <m:r>
                      <a:rPr lang="en-US" altLang="zh-CN" sz="3200" i="1">
                        <a:solidFill>
                          <a:srgbClr val="0070C0"/>
                        </a:solidFill>
                        <a:latin typeface="Cambria Math" panose="02040503050406030204" pitchFamily="18" charset="0"/>
                      </a:rPr>
                      <m:t>026</m:t>
                    </m:r>
                    <m:r>
                      <a:rPr lang="en-US" altLang="zh-CN" sz="3200" i="1">
                        <a:solidFill>
                          <a:srgbClr val="0070C0"/>
                        </a:solidFill>
                        <a:latin typeface="Cambria Math" panose="02040503050406030204" pitchFamily="18" charset="0"/>
                      </a:rPr>
                      <m:t>𝑙𝑛</m:t>
                    </m:r>
                    <m:f>
                      <m:fPr>
                        <m:ctrlPr>
                          <a:rPr lang="en-US" altLang="zh-CN" sz="3200" i="1">
                            <a:solidFill>
                              <a:srgbClr val="0070C0"/>
                            </a:solidFill>
                            <a:latin typeface="Cambria Math" panose="02040503050406030204" pitchFamily="18" charset="0"/>
                          </a:rPr>
                        </m:ctrlPr>
                      </m:fPr>
                      <m:num>
                        <m:sSub>
                          <m:sSubPr>
                            <m:ctrlPr>
                              <a:rPr lang="en-US" altLang="zh-CN" sz="3200" i="1">
                                <a:solidFill>
                                  <a:srgbClr val="0070C0"/>
                                </a:solidFill>
                                <a:latin typeface="Cambria Math" panose="02040503050406030204" pitchFamily="18" charset="0"/>
                              </a:rPr>
                            </m:ctrlPr>
                          </m:sSubPr>
                          <m:e>
                            <m:r>
                              <a:rPr lang="en-US" altLang="zh-CN" sz="3200" i="1">
                                <a:solidFill>
                                  <a:srgbClr val="0070C0"/>
                                </a:solidFill>
                                <a:latin typeface="Cambria Math" panose="02040503050406030204" pitchFamily="18" charset="0"/>
                              </a:rPr>
                              <m:t>𝑁</m:t>
                            </m:r>
                          </m:e>
                          <m:sub>
                            <m:r>
                              <a:rPr lang="en-US" altLang="zh-CN" sz="3200" i="1">
                                <a:solidFill>
                                  <a:srgbClr val="0070C0"/>
                                </a:solidFill>
                                <a:latin typeface="Cambria Math" panose="02040503050406030204" pitchFamily="18" charset="0"/>
                              </a:rPr>
                              <m:t>𝐴</m:t>
                            </m:r>
                          </m:sub>
                        </m:sSub>
                      </m:num>
                      <m:den>
                        <m:sSub>
                          <m:sSubPr>
                            <m:ctrlPr>
                              <a:rPr lang="en-US" altLang="zh-CN" sz="3200" i="1">
                                <a:solidFill>
                                  <a:srgbClr val="0070C0"/>
                                </a:solidFill>
                                <a:latin typeface="Cambria Math" panose="02040503050406030204" pitchFamily="18" charset="0"/>
                              </a:rPr>
                            </m:ctrlPr>
                          </m:sSubPr>
                          <m:e>
                            <m:r>
                              <a:rPr lang="en-US" altLang="zh-CN" sz="3200" i="1">
                                <a:solidFill>
                                  <a:srgbClr val="0070C0"/>
                                </a:solidFill>
                                <a:latin typeface="Cambria Math" panose="02040503050406030204" pitchFamily="18" charset="0"/>
                              </a:rPr>
                              <m:t>𝑛</m:t>
                            </m:r>
                          </m:e>
                          <m:sub>
                            <m:r>
                              <a:rPr lang="en-US" altLang="zh-CN" sz="3200" i="1">
                                <a:solidFill>
                                  <a:srgbClr val="0070C0"/>
                                </a:solidFill>
                                <a:latin typeface="Cambria Math" panose="02040503050406030204" pitchFamily="18" charset="0"/>
                              </a:rPr>
                              <m:t>𝑖</m:t>
                            </m:r>
                          </m:sub>
                        </m:sSub>
                      </m:den>
                    </m:f>
                    <m:r>
                      <a:rPr lang="en-US" altLang="zh-CN" sz="3200" i="1">
                        <a:solidFill>
                          <a:srgbClr val="0070C0"/>
                        </a:solidFill>
                        <a:latin typeface="Cambria Math" panose="02040503050406030204" pitchFamily="18" charset="0"/>
                      </a:rPr>
                      <m:t>=</m:t>
                    </m:r>
                    <m:r>
                      <a:rPr lang="en-US" altLang="zh-CN" sz="3200" i="1">
                        <a:solidFill>
                          <a:srgbClr val="0070C0"/>
                        </a:solidFill>
                        <a:latin typeface="Cambria Math" panose="02040503050406030204" pitchFamily="18" charset="0"/>
                      </a:rPr>
                      <m:t>0</m:t>
                    </m:r>
                    <m:r>
                      <a:rPr lang="en-US" altLang="zh-CN" sz="3200" i="1">
                        <a:solidFill>
                          <a:srgbClr val="0070C0"/>
                        </a:solidFill>
                        <a:latin typeface="Cambria Math" panose="02040503050406030204" pitchFamily="18" charset="0"/>
                      </a:rPr>
                      <m:t>.</m:t>
                    </m:r>
                    <m:r>
                      <a:rPr lang="en-US" altLang="zh-CN" sz="3200" i="1">
                        <a:solidFill>
                          <a:srgbClr val="0070C0"/>
                        </a:solidFill>
                        <a:latin typeface="Cambria Math" panose="02040503050406030204" pitchFamily="18" charset="0"/>
                      </a:rPr>
                      <m:t>026</m:t>
                    </m:r>
                    <m:r>
                      <a:rPr lang="en-US" altLang="zh-CN" sz="3200" i="1">
                        <a:solidFill>
                          <a:srgbClr val="0070C0"/>
                        </a:solidFill>
                        <a:latin typeface="Cambria Math" panose="02040503050406030204" pitchFamily="18" charset="0"/>
                        <a:ea typeface="Cambria Math" panose="02040503050406030204" pitchFamily="18" charset="0"/>
                      </a:rPr>
                      <m:t>×</m:t>
                    </m:r>
                    <m:f>
                      <m:fPr>
                        <m:ctrlPr>
                          <a:rPr lang="en-US" altLang="zh-CN" sz="3200" i="1">
                            <a:solidFill>
                              <a:srgbClr val="0070C0"/>
                            </a:solidFill>
                            <a:latin typeface="Cambria Math" panose="02040503050406030204" pitchFamily="18" charset="0"/>
                            <a:ea typeface="Cambria Math" panose="02040503050406030204" pitchFamily="18" charset="0"/>
                          </a:rPr>
                        </m:ctrlPr>
                      </m:fPr>
                      <m:num>
                        <m:sSup>
                          <m:sSupPr>
                            <m:ctrlPr>
                              <a:rPr lang="en-US" altLang="zh-CN" sz="3200" i="1">
                                <a:solidFill>
                                  <a:srgbClr val="0070C0"/>
                                </a:solidFill>
                                <a:latin typeface="Cambria Math" panose="02040503050406030204" pitchFamily="18" charset="0"/>
                                <a:ea typeface="Cambria Math" panose="02040503050406030204" pitchFamily="18" charset="0"/>
                              </a:rPr>
                            </m:ctrlPr>
                          </m:sSupPr>
                          <m:e>
                            <m:r>
                              <a:rPr lang="en-US" altLang="zh-CN" sz="3200" i="1">
                                <a:solidFill>
                                  <a:srgbClr val="0070C0"/>
                                </a:solidFill>
                                <a:latin typeface="Cambria Math" panose="02040503050406030204" pitchFamily="18" charset="0"/>
                                <a:ea typeface="Cambria Math" panose="02040503050406030204" pitchFamily="18" charset="0"/>
                              </a:rPr>
                              <m:t>10</m:t>
                            </m:r>
                          </m:e>
                          <m:sup>
                            <m:r>
                              <a:rPr lang="en-US" altLang="zh-CN" sz="3200" i="1">
                                <a:solidFill>
                                  <a:srgbClr val="0070C0"/>
                                </a:solidFill>
                                <a:latin typeface="Cambria Math" panose="02040503050406030204" pitchFamily="18" charset="0"/>
                                <a:ea typeface="Cambria Math" panose="02040503050406030204" pitchFamily="18" charset="0"/>
                              </a:rPr>
                              <m:t>16</m:t>
                            </m:r>
                          </m:sup>
                        </m:sSup>
                      </m:num>
                      <m:den>
                        <m:sSup>
                          <m:sSupPr>
                            <m:ctrlPr>
                              <a:rPr lang="en-US" altLang="zh-CN" sz="3200" i="1">
                                <a:solidFill>
                                  <a:srgbClr val="0070C0"/>
                                </a:solidFill>
                                <a:latin typeface="Cambria Math" panose="02040503050406030204" pitchFamily="18" charset="0"/>
                                <a:ea typeface="Cambria Math" panose="02040503050406030204" pitchFamily="18" charset="0"/>
                              </a:rPr>
                            </m:ctrlPr>
                          </m:sSupPr>
                          <m:e>
                            <m:r>
                              <a:rPr lang="en-US" altLang="zh-CN" sz="3200" i="1">
                                <a:solidFill>
                                  <a:srgbClr val="0070C0"/>
                                </a:solidFill>
                                <a:latin typeface="Cambria Math" panose="02040503050406030204" pitchFamily="18" charset="0"/>
                                <a:ea typeface="Cambria Math" panose="02040503050406030204" pitchFamily="18" charset="0"/>
                              </a:rPr>
                              <m:t>10</m:t>
                            </m:r>
                          </m:e>
                          <m:sup>
                            <m:r>
                              <a:rPr lang="en-US" altLang="zh-CN" sz="3200" i="1">
                                <a:solidFill>
                                  <a:srgbClr val="0070C0"/>
                                </a:solidFill>
                                <a:latin typeface="Cambria Math" panose="02040503050406030204" pitchFamily="18" charset="0"/>
                                <a:ea typeface="Cambria Math" panose="02040503050406030204" pitchFamily="18" charset="0"/>
                              </a:rPr>
                              <m:t>10</m:t>
                            </m:r>
                          </m:sup>
                        </m:sSup>
                      </m:den>
                    </m:f>
                    <m:r>
                      <a:rPr lang="en-US" altLang="zh-CN" sz="3200" i="1">
                        <a:solidFill>
                          <a:srgbClr val="0070C0"/>
                        </a:solidFill>
                        <a:latin typeface="Cambria Math" panose="02040503050406030204" pitchFamily="18" charset="0"/>
                        <a:ea typeface="Cambria Math" panose="02040503050406030204" pitchFamily="18" charset="0"/>
                      </a:rPr>
                      <m:t>=</m:t>
                    </m:r>
                  </m:oMath>
                </a14:m>
                <a:r>
                  <a:rPr lang="en-US" altLang="zh-CN" sz="3200" dirty="0">
                    <a:solidFill>
                      <a:srgbClr val="0070C0"/>
                    </a:solidFill>
                  </a:rPr>
                  <a:t>0.359 V</a:t>
                </a:r>
                <a:endParaRPr lang="en-US" altLang="zh-CN" sz="3200" dirty="0">
                  <a:solidFill>
                    <a:srgbClr val="0070C0"/>
                  </a:solidFill>
                </a:endParaRPr>
              </a:p>
            </p:txBody>
          </p:sp>
        </mc:Choice>
        <mc:Fallback>
          <p:sp>
            <p:nvSpPr>
              <p:cNvPr id="7" name="矩形 6"/>
              <p:cNvSpPr>
                <a:spLocks noRot="1" noChangeAspect="1" noMove="1" noResize="1" noEditPoints="1" noAdjustHandles="1" noChangeArrowheads="1" noChangeShapeType="1" noTextEdit="1"/>
              </p:cNvSpPr>
              <p:nvPr/>
            </p:nvSpPr>
            <p:spPr>
              <a:xfrm>
                <a:off x="147322" y="3058613"/>
                <a:ext cx="7609647" cy="924484"/>
              </a:xfrm>
              <a:prstGeom prst="rect">
                <a:avLst/>
              </a:prstGeom>
              <a:blipFill rotWithShape="1">
                <a:blip r:embed="rId2"/>
                <a:stretch>
                  <a:fillRect t="-49" r="6"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363919" y="4015250"/>
                <a:ext cx="3588226" cy="584775"/>
              </a:xfrm>
              <a:prstGeom prst="rect">
                <a:avLst/>
              </a:prstGeom>
            </p:spPr>
            <p:txBody>
              <a:bodyPr wrap="none">
                <a:spAutoFit/>
              </a:bodyPr>
              <a:lstStyle/>
              <a:p>
                <a14:m>
                  <m:oMath xmlns:m="http://schemas.openxmlformats.org/officeDocument/2006/math">
                    <m:sSub>
                      <m:sSubPr>
                        <m:ctrlPr>
                          <a:rPr lang="en-US" altLang="zh-CN" sz="3200" i="1" smtClean="0">
                            <a:solidFill>
                              <a:srgbClr val="0070C0"/>
                            </a:solidFill>
                            <a:latin typeface="Cambria Math" panose="02040503050406030204" pitchFamily="18" charset="0"/>
                          </a:rPr>
                        </m:ctrlPr>
                      </m:sSubPr>
                      <m:e>
                        <m:r>
                          <a:rPr lang="en-US" altLang="zh-CN" sz="3200" b="0" i="1" smtClean="0">
                            <a:solidFill>
                              <a:srgbClr val="0070C0"/>
                            </a:solidFill>
                            <a:latin typeface="Cambria Math" panose="02040503050406030204" pitchFamily="18" charset="0"/>
                          </a:rPr>
                          <m:t>𝑉</m:t>
                        </m:r>
                      </m:e>
                      <m:sub>
                        <m:r>
                          <a:rPr lang="en-US" altLang="zh-CN" sz="3200" b="0" i="1" smtClean="0">
                            <a:solidFill>
                              <a:srgbClr val="0070C0"/>
                            </a:solidFill>
                            <a:latin typeface="Cambria Math" panose="02040503050406030204" pitchFamily="18" charset="0"/>
                          </a:rPr>
                          <m:t>𝑆</m:t>
                        </m:r>
                      </m:sub>
                    </m:sSub>
                    <m:sSub>
                      <m:sSubPr>
                        <m:ctrlPr>
                          <a:rPr lang="en-US" altLang="zh-CN" sz="3200" i="1">
                            <a:solidFill>
                              <a:srgbClr val="0070C0"/>
                            </a:solidFill>
                            <a:latin typeface="Cambria Math" panose="02040503050406030204" pitchFamily="18" charset="0"/>
                          </a:rPr>
                        </m:ctrlPr>
                      </m:sSubPr>
                      <m:e>
                        <m:r>
                          <a:rPr lang="en-US" altLang="zh-CN" sz="3200" b="0" i="1" smtClean="0">
                            <a:solidFill>
                              <a:srgbClr val="0070C0"/>
                            </a:solidFill>
                            <a:latin typeface="Cambria Math" panose="02040503050406030204" pitchFamily="18" charset="0"/>
                          </a:rPr>
                          <m:t>=</m:t>
                        </m:r>
                        <m:r>
                          <a:rPr lang="en-US" altLang="zh-CN" sz="3200" b="0" i="1" smtClean="0">
                            <a:solidFill>
                              <a:srgbClr val="0070C0"/>
                            </a:solidFill>
                            <a:latin typeface="Cambria Math" panose="02040503050406030204" pitchFamily="18" charset="0"/>
                          </a:rPr>
                          <m:t>2</m:t>
                        </m:r>
                        <m:r>
                          <a:rPr lang="zh-CN" altLang="en-US" sz="3200" i="1">
                            <a:solidFill>
                              <a:srgbClr val="0070C0"/>
                            </a:solidFill>
                            <a:latin typeface="Cambria Math" panose="02040503050406030204" pitchFamily="18" charset="0"/>
                          </a:rPr>
                          <m:t>𝜓</m:t>
                        </m:r>
                      </m:e>
                      <m:sub>
                        <m:r>
                          <a:rPr lang="en-US" altLang="zh-CN" sz="3200" b="0" i="1" smtClean="0">
                            <a:solidFill>
                              <a:srgbClr val="0070C0"/>
                            </a:solidFill>
                            <a:latin typeface="Cambria Math" panose="02040503050406030204" pitchFamily="18" charset="0"/>
                          </a:rPr>
                          <m:t>𝐹𝑃</m:t>
                        </m:r>
                      </m:sub>
                    </m:sSub>
                    <m:r>
                      <a:rPr lang="en-US" altLang="zh-CN" sz="3200" i="1">
                        <a:solidFill>
                          <a:srgbClr val="0070C0"/>
                        </a:solidFill>
                        <a:latin typeface="Cambria Math" panose="02040503050406030204" pitchFamily="18" charset="0"/>
                      </a:rPr>
                      <m:t>=</m:t>
                    </m:r>
                  </m:oMath>
                </a14:m>
                <a:r>
                  <a:rPr lang="en-US" altLang="zh-CN" sz="3200" dirty="0">
                    <a:solidFill>
                      <a:srgbClr val="0070C0"/>
                    </a:solidFill>
                  </a:rPr>
                  <a:t>0.718 V</a:t>
                </a:r>
                <a:endParaRPr lang="en-US" altLang="zh-CN" sz="3200" dirty="0">
                  <a:solidFill>
                    <a:srgbClr val="0070C0"/>
                  </a:solidFill>
                </a:endParaRPr>
              </a:p>
            </p:txBody>
          </p:sp>
        </mc:Choice>
        <mc:Fallback>
          <p:sp>
            <p:nvSpPr>
              <p:cNvPr id="8" name="矩形 7"/>
              <p:cNvSpPr>
                <a:spLocks noRot="1" noChangeAspect="1" noMove="1" noResize="1" noEditPoints="1" noAdjustHandles="1" noChangeArrowheads="1" noChangeShapeType="1" noTextEdit="1"/>
              </p:cNvSpPr>
              <p:nvPr/>
            </p:nvSpPr>
            <p:spPr>
              <a:xfrm>
                <a:off x="363919" y="4015250"/>
                <a:ext cx="3588226" cy="584775"/>
              </a:xfrm>
              <a:prstGeom prst="rect">
                <a:avLst/>
              </a:prstGeom>
              <a:blipFill rotWithShape="1">
                <a:blip r:embed="rId3"/>
                <a:stretch>
                  <a:fillRect l="-2" t="-25" r="-215" b="15"/>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7AAF5FA-363C-4DAE-B84A-ED49A3A10B46}" type="slidenum">
              <a:rPr lang="zh-CN" altLang="en-US" smtClean="0"/>
            </a:fld>
            <a:endParaRPr lang="zh-CN" altLang="en-US"/>
          </a:p>
        </p:txBody>
      </p:sp>
      <p:graphicFrame>
        <p:nvGraphicFramePr>
          <p:cNvPr id="4" name="对象 3"/>
          <p:cNvGraphicFramePr/>
          <p:nvPr/>
        </p:nvGraphicFramePr>
        <p:xfrm>
          <a:off x="504190" y="273050"/>
          <a:ext cx="11196955" cy="6303645"/>
        </p:xfrm>
        <a:graphic>
          <a:graphicData uri="http://schemas.openxmlformats.org/presentationml/2006/ole">
            <mc:AlternateContent xmlns:mc="http://schemas.openxmlformats.org/markup-compatibility/2006">
              <mc:Choice xmlns:v="urn:schemas-microsoft-com:vml" Requires="v">
                <p:oleObj spid="_x0000_s68632" name="" r:id="rId1" imgW="6804660" imgH="2480310" progId="Paint.Picture">
                  <p:embed/>
                </p:oleObj>
              </mc:Choice>
              <mc:Fallback>
                <p:oleObj name="" r:id="rId1" imgW="6804660" imgH="2480310" progId="Paint.Picture">
                  <p:embed/>
                  <p:pic>
                    <p:nvPicPr>
                      <p:cNvPr id="0" name="图片 68631"/>
                      <p:cNvPicPr/>
                      <p:nvPr/>
                    </p:nvPicPr>
                    <p:blipFill>
                      <a:blip r:embed="rId2"/>
                      <a:stretch>
                        <a:fillRect/>
                      </a:stretch>
                    </p:blipFill>
                    <p:spPr>
                      <a:xfrm>
                        <a:off x="504190" y="273050"/>
                        <a:ext cx="11196955" cy="630364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75874" y="2504358"/>
            <a:ext cx="8648521" cy="769441"/>
          </a:xfrm>
          <a:prstGeom prst="rect">
            <a:avLst/>
          </a:prstGeom>
          <a:noFill/>
        </p:spPr>
        <p:txBody>
          <a:bodyPr wrap="none" rtlCol="0">
            <a:spAutoFit/>
          </a:bodyPr>
          <a:lstStyle/>
          <a:p>
            <a:r>
              <a:rPr lang="zh-CN" altLang="en-US" sz="4400" b="1" dirty="0">
                <a:solidFill>
                  <a:srgbClr val="FF0000"/>
                </a:solidFill>
              </a:rPr>
              <a:t>半导体表面电荷与表面电势的关系</a:t>
            </a:r>
            <a:endParaRPr lang="zh-CN" altLang="en-US" sz="4400" b="1" dirty="0">
              <a:solidFill>
                <a:srgbClr val="FF0000"/>
              </a:solidFill>
            </a:endParaRPr>
          </a:p>
        </p:txBody>
      </p:sp>
      <p:sp>
        <p:nvSpPr>
          <p:cNvPr id="3" name="灯片编号占位符 2"/>
          <p:cNvSpPr>
            <a:spLocks noGrp="1"/>
          </p:cNvSpPr>
          <p:nvPr>
            <p:ph type="sldNum" sz="quarter" idx="12"/>
          </p:nvPr>
        </p:nvSpPr>
        <p:spPr/>
        <p:txBody>
          <a:bodyPr/>
          <a:lstStyle/>
          <a:p>
            <a:fld id="{87AAF5FA-363C-4DAE-B84A-ED49A3A10B46}"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Object 32">
            <a:hlinkClick r:id="" action="ppaction://ole?verb=1"/>
          </p:cNvPr>
          <p:cNvGraphicFramePr>
            <a:graphicFrameLocks noChangeAspect="1"/>
          </p:cNvGraphicFramePr>
          <p:nvPr/>
        </p:nvGraphicFramePr>
        <p:xfrm>
          <a:off x="236649" y="2698461"/>
          <a:ext cx="8430023" cy="1137680"/>
        </p:xfrm>
        <a:graphic>
          <a:graphicData uri="http://schemas.openxmlformats.org/presentationml/2006/ole">
            <mc:AlternateContent xmlns:mc="http://schemas.openxmlformats.org/markup-compatibility/2006">
              <mc:Choice xmlns:v="urn:schemas-microsoft-com:vml" Requires="v">
                <p:oleObj spid="_x0000_s56044" name="公式" r:id="rId1" imgW="4076700" imgH="545465" progId="Equation.3">
                  <p:embed/>
                </p:oleObj>
              </mc:Choice>
              <mc:Fallback>
                <p:oleObj name="公式" r:id="rId1" imgW="4076700" imgH="545465" progId="Equation.3">
                  <p:embed/>
                  <p:pic>
                    <p:nvPicPr>
                      <p:cNvPr id="0" name="图片 55947"/>
                      <p:cNvPicPr>
                        <a:picLocks noChangeAspect="1" noChangeArrowheads="1"/>
                      </p:cNvPicPr>
                      <p:nvPr/>
                    </p:nvPicPr>
                    <p:blipFill>
                      <a:blip r:embed="rId2"/>
                      <a:srcRect/>
                      <a:stretch>
                        <a:fillRect/>
                      </a:stretch>
                    </p:blipFill>
                    <p:spPr bwMode="auto">
                      <a:xfrm>
                        <a:off x="236649" y="2698461"/>
                        <a:ext cx="8430023" cy="1137680"/>
                      </a:xfrm>
                      <a:prstGeom prst="rect">
                        <a:avLst/>
                      </a:prstGeom>
                      <a:noFill/>
                      <a:ln>
                        <a:noFill/>
                      </a:ln>
                    </p:spPr>
                  </p:pic>
                </p:oleObj>
              </mc:Fallback>
            </mc:AlternateContent>
          </a:graphicData>
        </a:graphic>
      </p:graphicFrame>
      <p:graphicFrame>
        <p:nvGraphicFramePr>
          <p:cNvPr id="39" name="Object 33">
            <a:hlinkClick r:id="" action="ppaction://ole?verb=1"/>
          </p:cNvPr>
          <p:cNvGraphicFramePr>
            <a:graphicFrameLocks noChangeAspect="1"/>
          </p:cNvGraphicFramePr>
          <p:nvPr/>
        </p:nvGraphicFramePr>
        <p:xfrm>
          <a:off x="2961412" y="4194215"/>
          <a:ext cx="2416175" cy="1115695"/>
        </p:xfrm>
        <a:graphic>
          <a:graphicData uri="http://schemas.openxmlformats.org/presentationml/2006/ole">
            <mc:AlternateContent xmlns:mc="http://schemas.openxmlformats.org/markup-compatibility/2006">
              <mc:Choice xmlns:v="urn:schemas-microsoft-com:vml" Requires="v">
                <p:oleObj spid="_x0000_s56045" name="公式" r:id="rId3" imgW="850900" imgH="482600" progId="Equation.3">
                  <p:embed/>
                </p:oleObj>
              </mc:Choice>
              <mc:Fallback>
                <p:oleObj name="公式" r:id="rId3" imgW="850900" imgH="482600" progId="Equation.3">
                  <p:embed/>
                  <p:pic>
                    <p:nvPicPr>
                      <p:cNvPr id="0" name="图片 55948"/>
                      <p:cNvPicPr>
                        <a:picLocks noChangeAspect="1" noChangeArrowheads="1"/>
                      </p:cNvPicPr>
                      <p:nvPr/>
                    </p:nvPicPr>
                    <p:blipFill>
                      <a:blip r:embed="rId4"/>
                      <a:srcRect/>
                      <a:stretch>
                        <a:fillRect/>
                      </a:stretch>
                    </p:blipFill>
                    <p:spPr bwMode="auto">
                      <a:xfrm>
                        <a:off x="2961412" y="4194215"/>
                        <a:ext cx="2416175" cy="1115695"/>
                      </a:xfrm>
                      <a:prstGeom prst="rect">
                        <a:avLst/>
                      </a:prstGeom>
                      <a:noFill/>
                      <a:ln>
                        <a:noFill/>
                      </a:ln>
                    </p:spPr>
                  </p:pic>
                </p:oleObj>
              </mc:Fallback>
            </mc:AlternateContent>
          </a:graphicData>
        </a:graphic>
      </p:graphicFrame>
      <p:sp>
        <p:nvSpPr>
          <p:cNvPr id="29" name="Rectangle 6"/>
          <p:cNvSpPr>
            <a:spLocks noChangeArrowheads="1"/>
          </p:cNvSpPr>
          <p:nvPr/>
        </p:nvSpPr>
        <p:spPr bwMode="auto">
          <a:xfrm>
            <a:off x="115880" y="5309910"/>
            <a:ext cx="1178282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dirty="0">
                <a:latin typeface="Times New Roman" panose="02020603050405020304" pitchFamily="18" charset="0"/>
                <a:ea typeface="黑体" panose="02010609060101010101" pitchFamily="49" charset="-122"/>
              </a:rPr>
              <a:t>德拜长</a:t>
            </a:r>
            <a:r>
              <a:rPr lang="zh-CN" altLang="en-US" sz="2400" b="1" dirty="0">
                <a:latin typeface="Times New Roman" panose="02020603050405020304" pitchFamily="18" charset="0"/>
              </a:rPr>
              <a:t>度</a:t>
            </a:r>
            <a:endParaRPr lang="zh-CN" altLang="en-US" sz="2400" b="1" dirty="0">
              <a:latin typeface="Times New Roman" panose="02020603050405020304" pitchFamily="18" charset="0"/>
            </a:endParaRPr>
          </a:p>
          <a:p>
            <a:pPr eaLnBrk="1" hangingPunct="1">
              <a:lnSpc>
                <a:spcPct val="150000"/>
              </a:lnSpc>
            </a:pPr>
            <a:r>
              <a:rPr lang="zh-CN" altLang="en-US" sz="2000" dirty="0"/>
              <a:t>简单说，德拜长度就是非平衡多数载流子存在的有效空间范围。（少数载流子存在的有效范围是扩散长度，通常要远大于德拜长度）。 对于</a:t>
            </a:r>
            <a:r>
              <a:rPr lang="en-US" altLang="zh-CN" sz="2000" dirty="0" err="1"/>
              <a:t>pn</a:t>
            </a:r>
            <a:r>
              <a:rPr lang="zh-CN" altLang="en-US" sz="2000" dirty="0"/>
              <a:t>结来说，空间电荷区边界的过度层厚度也就是德拜长度。</a:t>
            </a:r>
            <a:endParaRPr lang="zh-CN" altLang="en-US" sz="2000" dirty="0"/>
          </a:p>
        </p:txBody>
      </p:sp>
      <p:sp>
        <p:nvSpPr>
          <p:cNvPr id="26" name="灯片编号占位符 25"/>
          <p:cNvSpPr>
            <a:spLocks noGrp="1"/>
          </p:cNvSpPr>
          <p:nvPr>
            <p:ph type="sldNum" sz="quarter" idx="12"/>
          </p:nvPr>
        </p:nvSpPr>
        <p:spPr/>
        <p:txBody>
          <a:bodyPr/>
          <a:lstStyle/>
          <a:p>
            <a:fld id="{87AAF5FA-363C-4DAE-B84A-ED49A3A10B46}" type="slidenum">
              <a:rPr lang="zh-CN" altLang="en-US" smtClean="0"/>
            </a:fld>
            <a:endParaRPr lang="zh-CN" altLang="en-US"/>
          </a:p>
        </p:txBody>
      </p:sp>
      <p:grpSp>
        <p:nvGrpSpPr>
          <p:cNvPr id="25" name="组合 24"/>
          <p:cNvGrpSpPr/>
          <p:nvPr/>
        </p:nvGrpSpPr>
        <p:grpSpPr>
          <a:xfrm>
            <a:off x="560353" y="317386"/>
            <a:ext cx="6775771" cy="741165"/>
            <a:chOff x="1772683" y="419818"/>
            <a:chExt cx="6775771" cy="741165"/>
          </a:xfrm>
        </p:grpSpPr>
        <mc:AlternateContent xmlns:mc="http://schemas.openxmlformats.org/markup-compatibility/2006">
          <mc:Choice xmlns:a14="http://schemas.microsoft.com/office/drawing/2010/main" Requires="a14">
            <p:sp>
              <p:nvSpPr>
                <p:cNvPr id="10" name="文本框 9"/>
                <p:cNvSpPr txBox="1"/>
                <p:nvPr/>
              </p:nvSpPr>
              <p:spPr>
                <a:xfrm>
                  <a:off x="1772683" y="419818"/>
                  <a:ext cx="1906997" cy="7411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𝑑</m:t>
                                </m:r>
                              </m:e>
                              <m:sup>
                                <m:r>
                                  <a:rPr lang="en-US" altLang="zh-CN" sz="2400" b="0" i="1" smtClean="0">
                                    <a:latin typeface="Cambria Math" panose="02040503050406030204" pitchFamily="18" charset="0"/>
                                  </a:rPr>
                                  <m:t>2</m:t>
                                </m:r>
                              </m:sup>
                            </m:sSup>
                            <m:r>
                              <a:rPr lang="zh-CN" altLang="en-US" sz="2400" i="1" smtClean="0">
                                <a:latin typeface="Cambria Math" panose="02040503050406030204" pitchFamily="18" charset="0"/>
                              </a:rPr>
                              <m:t>𝜓</m:t>
                            </m:r>
                          </m:num>
                          <m:den>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𝑑</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𝑥</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b="0" i="1" smtClean="0">
                                <a:latin typeface="Cambria Math" panose="02040503050406030204" pitchFamily="18" charset="0"/>
                              </a:rPr>
                              <m:t>𝜌</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num>
                          <m:den>
                            <m:r>
                              <a:rPr lang="zh-CN" altLang="en-US" sz="2400" b="0" i="1" smtClean="0">
                                <a:latin typeface="Cambria Math" panose="02040503050406030204" pitchFamily="18" charset="0"/>
                              </a:rPr>
                              <m:t>𝜀</m:t>
                            </m:r>
                          </m:den>
                        </m:f>
                      </m:oMath>
                    </m:oMathPara>
                  </a14:m>
                  <a:endParaRPr lang="zh-CN" altLang="en-US" sz="2400" dirty="0"/>
                </a:p>
              </p:txBody>
            </p:sp>
          </mc:Choice>
          <mc:Fallback>
            <p:sp>
              <p:nvSpPr>
                <p:cNvPr id="10" name="文本框 9"/>
                <p:cNvSpPr txBox="1">
                  <a:spLocks noRot="1" noChangeAspect="1" noMove="1" noResize="1" noEditPoints="1" noAdjustHandles="1" noChangeArrowheads="1" noChangeShapeType="1" noTextEdit="1"/>
                </p:cNvSpPr>
                <p:nvPr/>
              </p:nvSpPr>
              <p:spPr>
                <a:xfrm>
                  <a:off x="1772683" y="419818"/>
                  <a:ext cx="1906997" cy="741165"/>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4502731" y="559567"/>
                  <a:ext cx="4045723"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𝜌</m:t>
                        </m:r>
                        <m:d>
                          <m:dPr>
                            <m:ctrlPr>
                              <a:rPr lang="en-US" altLang="zh-CN" sz="2400" i="1" smtClean="0">
                                <a:latin typeface="Cambria Math" panose="02040503050406030204" pitchFamily="18" charset="0"/>
                              </a:rPr>
                            </m:ctrlPr>
                          </m:dPr>
                          <m:e>
                            <m:r>
                              <a:rPr lang="en-US" altLang="zh-CN" sz="2400" i="1">
                                <a:latin typeface="Cambria Math" panose="02040503050406030204" pitchFamily="18" charset="0"/>
                              </a:rPr>
                              <m:t>𝑥</m:t>
                            </m:r>
                          </m:e>
                        </m:d>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𝑞</m:t>
                        </m:r>
                        <m:d>
                          <m:dPr>
                            <m:ctrlPr>
                              <a:rPr lang="en-US" altLang="zh-CN" sz="2400" b="0" i="1" smtClean="0">
                                <a:latin typeface="Cambria Math" panose="02040503050406030204" pitchFamily="18" charset="0"/>
                                <a:ea typeface="Cambria Math" panose="02040503050406030204" pitchFamily="18" charset="0"/>
                              </a:rPr>
                            </m:ctrlPr>
                          </m:dPr>
                          <m:e>
                            <m:sSubSup>
                              <m:sSubSupPr>
                                <m:ctrlPr>
                                  <a:rPr lang="en-US" altLang="zh-CN" sz="2400" b="0" i="1" smtClean="0">
                                    <a:latin typeface="Cambria Math" panose="02040503050406030204" pitchFamily="18" charset="0"/>
                                    <a:ea typeface="Cambria Math" panose="02040503050406030204" pitchFamily="18" charset="0"/>
                                  </a:rPr>
                                </m:ctrlPr>
                              </m:sSubSupPr>
                              <m:e>
                                <m:r>
                                  <a:rPr lang="en-US" altLang="zh-CN" sz="2400" b="0" i="1" smtClean="0">
                                    <a:latin typeface="Cambria Math" panose="02040503050406030204" pitchFamily="18" charset="0"/>
                                    <a:ea typeface="Cambria Math" panose="02040503050406030204" pitchFamily="18" charset="0"/>
                                  </a:rPr>
                                  <m:t>𝑁</m:t>
                                </m:r>
                              </m:e>
                              <m:sub>
                                <m:r>
                                  <a:rPr lang="en-US" altLang="zh-CN" sz="2400" b="0" i="1" smtClean="0">
                                    <a:latin typeface="Cambria Math" panose="02040503050406030204" pitchFamily="18" charset="0"/>
                                    <a:ea typeface="Cambria Math" panose="02040503050406030204" pitchFamily="18" charset="0"/>
                                  </a:rPr>
                                  <m:t>𝐷</m:t>
                                </m:r>
                              </m:sub>
                              <m:sup>
                                <m:r>
                                  <a:rPr lang="en-US" altLang="zh-CN" sz="2400" b="0" i="1" smtClean="0">
                                    <a:latin typeface="Cambria Math" panose="02040503050406030204" pitchFamily="18" charset="0"/>
                                    <a:ea typeface="Cambria Math" panose="02040503050406030204" pitchFamily="18" charset="0"/>
                                  </a:rPr>
                                  <m:t>+</m:t>
                                </m:r>
                              </m:sup>
                            </m:sSubSup>
                            <m:r>
                              <a:rPr lang="en-US" altLang="zh-CN" sz="2400" b="0" i="1" smtClean="0">
                                <a:latin typeface="Cambria Math" panose="02040503050406030204" pitchFamily="18" charset="0"/>
                                <a:ea typeface="Cambria Math" panose="02040503050406030204" pitchFamily="18" charset="0"/>
                              </a:rPr>
                              <m:t>−</m:t>
                            </m:r>
                            <m:sSubSup>
                              <m:sSubSupPr>
                                <m:ctrlPr>
                                  <a:rPr lang="en-US" altLang="zh-CN" sz="2400" b="0" i="1" smtClean="0">
                                    <a:latin typeface="Cambria Math" panose="02040503050406030204" pitchFamily="18" charset="0"/>
                                    <a:ea typeface="Cambria Math" panose="02040503050406030204" pitchFamily="18" charset="0"/>
                                  </a:rPr>
                                </m:ctrlPr>
                              </m:sSubSupPr>
                              <m:e>
                                <m:r>
                                  <a:rPr lang="en-US" altLang="zh-CN" sz="2400" b="0" i="1" smtClean="0">
                                    <a:latin typeface="Cambria Math" panose="02040503050406030204" pitchFamily="18" charset="0"/>
                                    <a:ea typeface="Cambria Math" panose="02040503050406030204" pitchFamily="18" charset="0"/>
                                  </a:rPr>
                                  <m:t>𝑁</m:t>
                                </m:r>
                              </m:e>
                              <m:sub>
                                <m:r>
                                  <a:rPr lang="en-US" altLang="zh-CN" sz="2400" b="0" i="1" smtClean="0">
                                    <a:latin typeface="Cambria Math" panose="02040503050406030204" pitchFamily="18" charset="0"/>
                                    <a:ea typeface="Cambria Math" panose="02040503050406030204" pitchFamily="18" charset="0"/>
                                  </a:rPr>
                                  <m:t>𝐴</m:t>
                                </m:r>
                              </m:sub>
                              <m:sup>
                                <m:r>
                                  <a:rPr lang="en-US" altLang="zh-CN" sz="2400" b="0" i="1" smtClean="0">
                                    <a:latin typeface="Cambria Math" panose="02040503050406030204" pitchFamily="18" charset="0"/>
                                    <a:ea typeface="Cambria Math" panose="02040503050406030204" pitchFamily="18" charset="0"/>
                                  </a:rPr>
                                  <m:t>−</m:t>
                                </m:r>
                              </m:sup>
                            </m:sSubSup>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𝑛</m:t>
                            </m:r>
                            <m:r>
                              <m:rPr>
                                <m:nor/>
                              </m:rPr>
                              <a:rPr lang="zh-CN" altLang="en-US" sz="2400" dirty="0">
                                <a:latin typeface="Cambria Math" panose="02040503050406030204" pitchFamily="18" charset="0"/>
                              </a:rPr>
                              <m:t> </m:t>
                            </m:r>
                          </m:e>
                        </m:d>
                      </m:oMath>
                    </m:oMathPara>
                  </a14:m>
                  <a:endParaRPr lang="zh-CN" altLang="en-US" sz="2400" dirty="0"/>
                </a:p>
              </p:txBody>
            </p:sp>
          </mc:Choice>
          <mc:Fallback>
            <p:sp>
              <p:nvSpPr>
                <p:cNvPr id="11" name="矩形 10"/>
                <p:cNvSpPr>
                  <a:spLocks noRot="1" noChangeAspect="1" noMove="1" noResize="1" noEditPoints="1" noAdjustHandles="1" noChangeArrowheads="1" noChangeShapeType="1" noTextEdit="1"/>
                </p:cNvSpPr>
                <p:nvPr/>
              </p:nvSpPr>
              <p:spPr>
                <a:xfrm>
                  <a:off x="4502731" y="559567"/>
                  <a:ext cx="4045723" cy="461665"/>
                </a:xfrm>
                <a:prstGeom prst="rect">
                  <a:avLst/>
                </a:prstGeom>
                <a:blipFill rotWithShape="1">
                  <a:blip r:embed="rId6"/>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7" name="文本框 26"/>
              <p:cNvSpPr txBox="1"/>
              <p:nvPr/>
            </p:nvSpPr>
            <p:spPr>
              <a:xfrm>
                <a:off x="414158" y="1498626"/>
                <a:ext cx="2199385" cy="75976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𝑛</m:t>
                          </m:r>
                        </m:e>
                        <m:sub>
                          <m:r>
                            <a:rPr lang="en-US" altLang="zh-CN" sz="2400" b="0" i="1" smtClean="0">
                              <a:latin typeface="Cambria Math" panose="02040503050406030204" pitchFamily="18" charset="0"/>
                            </a:rPr>
                            <m:t>0</m:t>
                          </m:r>
                        </m:sub>
                      </m:sSub>
                      <m:r>
                        <m:rPr>
                          <m:sty m:val="p"/>
                        </m:rPr>
                        <a:rPr lang="en-US" altLang="zh-CN" sz="2400" b="0" i="0" smtClean="0">
                          <a:latin typeface="Cambria Math" panose="02040503050406030204" pitchFamily="18" charset="0"/>
                        </a:rPr>
                        <m:t>exp</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𝑞</m:t>
                          </m:r>
                          <m:r>
                            <a:rPr lang="zh-CN" altLang="en-US" sz="2400" b="0" i="1" smtClean="0">
                              <a:latin typeface="Cambria Math" panose="02040503050406030204" pitchFamily="18" charset="0"/>
                            </a:rPr>
                            <m:t>𝜓</m:t>
                          </m:r>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𝑘</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𝑇</m:t>
                          </m:r>
                        </m:den>
                      </m:f>
                      <m:r>
                        <a:rPr lang="en-US" altLang="zh-CN" sz="2400" b="0" i="1" smtClean="0">
                          <a:latin typeface="Cambria Math" panose="02040503050406030204" pitchFamily="18" charset="0"/>
                        </a:rPr>
                        <m:t>)</m:t>
                      </m:r>
                    </m:oMath>
                  </m:oMathPara>
                </a14:m>
                <a:endParaRPr lang="zh-CN" altLang="en-US" sz="2400" dirty="0"/>
              </a:p>
            </p:txBody>
          </p:sp>
        </mc:Choice>
        <mc:Fallback>
          <p:sp>
            <p:nvSpPr>
              <p:cNvPr id="27" name="文本框 26"/>
              <p:cNvSpPr txBox="1">
                <a:spLocks noRot="1" noChangeAspect="1" noMove="1" noResize="1" noEditPoints="1" noAdjustHandles="1" noChangeArrowheads="1" noChangeShapeType="1" noTextEdit="1"/>
              </p:cNvSpPr>
              <p:nvPr/>
            </p:nvSpPr>
            <p:spPr>
              <a:xfrm>
                <a:off x="414158" y="1498626"/>
                <a:ext cx="2199385" cy="759760"/>
              </a:xfrm>
              <a:prstGeom prst="rect">
                <a:avLst/>
              </a:prstGeom>
              <a:blipFill rotWithShape="1">
                <a:blip r:embed="rId7"/>
                <a:stretch>
                  <a:fillRect l="-6" t="-3" r="-3095" b="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矩形 27"/>
              <p:cNvSpPr/>
              <p:nvPr/>
            </p:nvSpPr>
            <p:spPr>
              <a:xfrm>
                <a:off x="3351001" y="1330598"/>
                <a:ext cx="2363211" cy="85209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𝑝</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i="1">
                              <a:latin typeface="Cambria Math" panose="02040503050406030204" pitchFamily="18" charset="0"/>
                            </a:rPr>
                            <m:t>0</m:t>
                          </m:r>
                        </m:sub>
                      </m:sSub>
                      <m:r>
                        <m:rPr>
                          <m:sty m:val="p"/>
                        </m:rPr>
                        <a:rPr lang="en-US" altLang="zh-CN" sz="2400">
                          <a:latin typeface="Cambria Math" panose="02040503050406030204" pitchFamily="18" charset="0"/>
                        </a:rPr>
                        <m:t>exp</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r>
                            <a:rPr lang="zh-CN" altLang="en-US" sz="2400" i="1">
                              <a:latin typeface="Cambria Math" panose="02040503050406030204" pitchFamily="18" charset="0"/>
                            </a:rPr>
                            <m:t>𝜓</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𝑇</m:t>
                          </m:r>
                        </m:den>
                      </m:f>
                      <m:r>
                        <a:rPr lang="en-US" altLang="zh-CN" sz="2400" i="1">
                          <a:latin typeface="Cambria Math" panose="02040503050406030204" pitchFamily="18" charset="0"/>
                        </a:rPr>
                        <m:t>)</m:t>
                      </m:r>
                    </m:oMath>
                  </m:oMathPara>
                </a14:m>
                <a:endParaRPr lang="zh-CN" altLang="en-US" sz="2400" dirty="0"/>
              </a:p>
            </p:txBody>
          </p:sp>
        </mc:Choice>
        <mc:Fallback>
          <p:sp>
            <p:nvSpPr>
              <p:cNvPr id="28" name="矩形 27"/>
              <p:cNvSpPr>
                <a:spLocks noRot="1" noChangeAspect="1" noMove="1" noResize="1" noEditPoints="1" noAdjustHandles="1" noChangeArrowheads="1" noChangeShapeType="1" noTextEdit="1"/>
              </p:cNvSpPr>
              <p:nvPr/>
            </p:nvSpPr>
            <p:spPr>
              <a:xfrm>
                <a:off x="3351001" y="1330598"/>
                <a:ext cx="2363211" cy="852093"/>
              </a:xfrm>
              <a:prstGeom prst="rect">
                <a:avLst/>
              </a:prstGeom>
              <a:blipFill rotWithShape="1">
                <a:blip r:embed="rId8"/>
                <a:stretch>
                  <a:fillRect l="-4" t="-32" r="20" b="23"/>
                </a:stretch>
              </a:blipFill>
            </p:spPr>
            <p:txBody>
              <a:bodyPr/>
              <a:lstStyle/>
              <a:p>
                <a:r>
                  <a:rPr lang="zh-CN" altLang="en-US">
                    <a:noFill/>
                  </a:rPr>
                  <a:t> </a:t>
                </a:r>
              </a:p>
            </p:txBody>
          </p:sp>
        </mc:Fallback>
      </mc:AlternateContent>
      <p:cxnSp>
        <p:nvCxnSpPr>
          <p:cNvPr id="35" name="直接连接符 34"/>
          <p:cNvCxnSpPr/>
          <p:nvPr/>
        </p:nvCxnSpPr>
        <p:spPr>
          <a:xfrm>
            <a:off x="10141789" y="2797872"/>
            <a:ext cx="1449238" cy="10667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a:off x="10120223" y="354702"/>
            <a:ext cx="1739661" cy="1570008"/>
            <a:chOff x="10578860" y="477328"/>
            <a:chExt cx="1739661" cy="1570008"/>
          </a:xfrm>
        </p:grpSpPr>
        <p:cxnSp>
          <p:nvCxnSpPr>
            <p:cNvPr id="31" name="直接连接符 30"/>
            <p:cNvCxnSpPr/>
            <p:nvPr/>
          </p:nvCxnSpPr>
          <p:spPr>
            <a:xfrm>
              <a:off x="10593238" y="2041585"/>
              <a:ext cx="1725283" cy="575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flipH="1">
              <a:off x="10578861" y="477328"/>
              <a:ext cx="2875" cy="15700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任意多边形 45"/>
            <p:cNvSpPr/>
            <p:nvPr/>
          </p:nvSpPr>
          <p:spPr>
            <a:xfrm>
              <a:off x="10578860" y="928573"/>
              <a:ext cx="1526875" cy="1113012"/>
            </a:xfrm>
            <a:custGeom>
              <a:avLst/>
              <a:gdLst>
                <a:gd name="connsiteX0" fmla="*/ 0 w 1466490"/>
                <a:gd name="connsiteY0" fmla="*/ 0 h 1095759"/>
                <a:gd name="connsiteX1" fmla="*/ 517584 w 1466490"/>
                <a:gd name="connsiteY1" fmla="*/ 166777 h 1095759"/>
                <a:gd name="connsiteX2" fmla="*/ 1265207 w 1466490"/>
                <a:gd name="connsiteY2" fmla="*/ 971909 h 1095759"/>
                <a:gd name="connsiteX3" fmla="*/ 1466490 w 1466490"/>
                <a:gd name="connsiteY3" fmla="*/ 1092679 h 1095759"/>
                <a:gd name="connsiteX4" fmla="*/ 1466490 w 1466490"/>
                <a:gd name="connsiteY4" fmla="*/ 1092679 h 10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490" h="1095759">
                  <a:moveTo>
                    <a:pt x="0" y="0"/>
                  </a:moveTo>
                  <a:cubicBezTo>
                    <a:pt x="153358" y="2396"/>
                    <a:pt x="306716" y="4792"/>
                    <a:pt x="517584" y="166777"/>
                  </a:cubicBezTo>
                  <a:cubicBezTo>
                    <a:pt x="728452" y="328762"/>
                    <a:pt x="1107056" y="817592"/>
                    <a:pt x="1265207" y="971909"/>
                  </a:cubicBezTo>
                  <a:cubicBezTo>
                    <a:pt x="1423358" y="1126226"/>
                    <a:pt x="1466490" y="1092679"/>
                    <a:pt x="1466490" y="1092679"/>
                  </a:cubicBezTo>
                  <a:lnTo>
                    <a:pt x="1466490" y="109267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a:off x="10127412" y="2306110"/>
            <a:ext cx="1739660" cy="1570008"/>
            <a:chOff x="10578861" y="477328"/>
            <a:chExt cx="1739660" cy="1570008"/>
          </a:xfrm>
        </p:grpSpPr>
        <p:cxnSp>
          <p:nvCxnSpPr>
            <p:cNvPr id="52" name="直接连接符 51"/>
            <p:cNvCxnSpPr/>
            <p:nvPr/>
          </p:nvCxnSpPr>
          <p:spPr>
            <a:xfrm>
              <a:off x="10593238" y="2041585"/>
              <a:ext cx="1725283" cy="575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flipH="1">
              <a:off x="10578861" y="477328"/>
              <a:ext cx="2875" cy="15700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56" name="文本框 55"/>
              <p:cNvSpPr txBox="1"/>
              <p:nvPr/>
            </p:nvSpPr>
            <p:spPr>
              <a:xfrm>
                <a:off x="10112034" y="3980519"/>
                <a:ext cx="169219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r>
                        <a:rPr lang="en-US" altLang="zh-CN" b="0" i="1" smtClean="0">
                          <a:latin typeface="Cambria Math" panose="02040503050406030204" pitchFamily="18" charset="0"/>
                        </a:rPr>
                        <m:t>                         </m:t>
                      </m:r>
                      <m:r>
                        <a:rPr lang="en-US" altLang="zh-CN" b="0" i="1" smtClean="0">
                          <a:latin typeface="Cambria Math" panose="02040503050406030204" pitchFamily="18" charset="0"/>
                        </a:rPr>
                        <m:t>𝑊</m:t>
                      </m:r>
                    </m:oMath>
                  </m:oMathPara>
                </a14:m>
                <a:endParaRPr lang="zh-CN" altLang="en-US" dirty="0"/>
              </a:p>
            </p:txBody>
          </p:sp>
        </mc:Choice>
        <mc:Fallback>
          <p:sp>
            <p:nvSpPr>
              <p:cNvPr id="56" name="文本框 55"/>
              <p:cNvSpPr txBox="1">
                <a:spLocks noRot="1" noChangeAspect="1" noMove="1" noResize="1" noEditPoints="1" noAdjustHandles="1" noChangeArrowheads="1" noChangeShapeType="1" noTextEdit="1"/>
              </p:cNvSpPr>
              <p:nvPr/>
            </p:nvSpPr>
            <p:spPr>
              <a:xfrm>
                <a:off x="10112034" y="3980519"/>
                <a:ext cx="1692194" cy="276999"/>
              </a:xfrm>
              <a:prstGeom prst="rect">
                <a:avLst/>
              </a:prstGeom>
              <a:blipFill rotWithShape="1">
                <a:blip r:embed="rId9"/>
                <a:stretch>
                  <a:fillRect l="-17" t="-122" r="-288" b="17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7" name="文本框 56"/>
              <p:cNvSpPr txBox="1"/>
              <p:nvPr/>
            </p:nvSpPr>
            <p:spPr>
              <a:xfrm>
                <a:off x="10078718" y="1994677"/>
                <a:ext cx="169219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r>
                        <a:rPr lang="en-US" altLang="zh-CN" b="0" i="1" smtClean="0">
                          <a:latin typeface="Cambria Math" panose="02040503050406030204" pitchFamily="18" charset="0"/>
                        </a:rPr>
                        <m:t>                         </m:t>
                      </m:r>
                      <m:r>
                        <a:rPr lang="en-US" altLang="zh-CN" b="0" i="1" smtClean="0">
                          <a:latin typeface="Cambria Math" panose="02040503050406030204" pitchFamily="18" charset="0"/>
                        </a:rPr>
                        <m:t>𝑊</m:t>
                      </m:r>
                    </m:oMath>
                  </m:oMathPara>
                </a14:m>
                <a:endParaRPr lang="zh-CN" altLang="en-US" dirty="0"/>
              </a:p>
            </p:txBody>
          </p:sp>
        </mc:Choice>
        <mc:Fallback>
          <p:sp>
            <p:nvSpPr>
              <p:cNvPr id="57" name="文本框 56"/>
              <p:cNvSpPr txBox="1">
                <a:spLocks noRot="1" noChangeAspect="1" noMove="1" noResize="1" noEditPoints="1" noAdjustHandles="1" noChangeArrowheads="1" noChangeShapeType="1" noTextEdit="1"/>
              </p:cNvSpPr>
              <p:nvPr/>
            </p:nvSpPr>
            <p:spPr>
              <a:xfrm>
                <a:off x="10078718" y="1994677"/>
                <a:ext cx="1692194" cy="276999"/>
              </a:xfrm>
              <a:prstGeom prst="rect">
                <a:avLst/>
              </a:prstGeom>
              <a:blipFill rotWithShape="1">
                <a:blip r:embed="rId9"/>
                <a:stretch>
                  <a:fillRect l="-37" t="-51" r="-268" b="1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矩形 57"/>
              <p:cNvSpPr/>
              <p:nvPr/>
            </p:nvSpPr>
            <p:spPr>
              <a:xfrm>
                <a:off x="9598809" y="587621"/>
                <a:ext cx="536878"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𝑆</m:t>
                          </m:r>
                        </m:sub>
                      </m:sSub>
                    </m:oMath>
                  </m:oMathPara>
                </a14:m>
                <a:endParaRPr lang="zh-CN" altLang="en-US" sz="2400" dirty="0"/>
              </a:p>
            </p:txBody>
          </p:sp>
        </mc:Choice>
        <mc:Fallback>
          <p:sp>
            <p:nvSpPr>
              <p:cNvPr id="58" name="矩形 57"/>
              <p:cNvSpPr>
                <a:spLocks noRot="1" noChangeAspect="1" noMove="1" noResize="1" noEditPoints="1" noAdjustHandles="1" noChangeArrowheads="1" noChangeShapeType="1" noTextEdit="1"/>
              </p:cNvSpPr>
              <p:nvPr/>
            </p:nvSpPr>
            <p:spPr>
              <a:xfrm>
                <a:off x="9598809" y="587621"/>
                <a:ext cx="536878" cy="461665"/>
              </a:xfrm>
              <a:prstGeom prst="rect">
                <a:avLst/>
              </a:prstGeom>
              <a:blipFill rotWithShape="1">
                <a:blip r:embed="rId10"/>
                <a:stretch>
                  <a:fillRect l="-28" t="-53" r="84" b="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矩形 58"/>
              <p:cNvSpPr/>
              <p:nvPr/>
            </p:nvSpPr>
            <p:spPr>
              <a:xfrm>
                <a:off x="9626847" y="2462638"/>
                <a:ext cx="561179"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i="1">
                              <a:latin typeface="Cambria Math" panose="02040503050406030204" pitchFamily="18" charset="0"/>
                            </a:rPr>
                            <m:t>𝑆</m:t>
                          </m:r>
                        </m:sub>
                      </m:sSub>
                    </m:oMath>
                  </m:oMathPara>
                </a14:m>
                <a:endParaRPr lang="zh-CN" altLang="en-US" sz="2400" dirty="0"/>
              </a:p>
            </p:txBody>
          </p:sp>
        </mc:Choice>
        <mc:Fallback>
          <p:sp>
            <p:nvSpPr>
              <p:cNvPr id="59" name="矩形 58"/>
              <p:cNvSpPr>
                <a:spLocks noRot="1" noChangeAspect="1" noMove="1" noResize="1" noEditPoints="1" noAdjustHandles="1" noChangeArrowheads="1" noChangeShapeType="1" noTextEdit="1"/>
              </p:cNvSpPr>
              <p:nvPr/>
            </p:nvSpPr>
            <p:spPr>
              <a:xfrm>
                <a:off x="9626847" y="2462638"/>
                <a:ext cx="561179" cy="461665"/>
              </a:xfrm>
              <a:prstGeom prst="rect">
                <a:avLst/>
              </a:prstGeom>
              <a:blipFill rotWithShape="1">
                <a:blip r:embed="rId11"/>
                <a:stretch>
                  <a:fillRect l="-44" t="-23" r="15"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矩形 59"/>
              <p:cNvSpPr/>
              <p:nvPr/>
            </p:nvSpPr>
            <p:spPr>
              <a:xfrm>
                <a:off x="10609819" y="595167"/>
                <a:ext cx="903774"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oMath>
                  </m:oMathPara>
                </a14:m>
                <a:endParaRPr lang="zh-CN" altLang="en-US" sz="2400" dirty="0"/>
              </a:p>
            </p:txBody>
          </p:sp>
        </mc:Choice>
        <mc:Fallback>
          <p:sp>
            <p:nvSpPr>
              <p:cNvPr id="60" name="矩形 59"/>
              <p:cNvSpPr>
                <a:spLocks noRot="1" noChangeAspect="1" noMove="1" noResize="1" noEditPoints="1" noAdjustHandles="1" noChangeArrowheads="1" noChangeShapeType="1" noTextEdit="1"/>
              </p:cNvSpPr>
              <p:nvPr/>
            </p:nvSpPr>
            <p:spPr>
              <a:xfrm>
                <a:off x="10609819" y="595167"/>
                <a:ext cx="903774" cy="461665"/>
              </a:xfrm>
              <a:prstGeom prst="rect">
                <a:avLst/>
              </a:prstGeom>
              <a:blipFill rotWithShape="1">
                <a:blip r:embed="rId12"/>
                <a:stretch>
                  <a:fillRect l="-26" t="-37" r="45" b="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1" name="矩形 60"/>
              <p:cNvSpPr/>
              <p:nvPr/>
            </p:nvSpPr>
            <p:spPr>
              <a:xfrm>
                <a:off x="10526346" y="2704333"/>
                <a:ext cx="863570"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i="1" smtClean="0">
                          <a:solidFill>
                            <a:prstClr val="black"/>
                          </a:solidFill>
                          <a:latin typeface="Cambria Math" panose="02040503050406030204" pitchFamily="18" charset="0"/>
                        </a:rPr>
                        <m:t>𝐸</m:t>
                      </m:r>
                      <m:r>
                        <a:rPr lang="en-US" altLang="zh-CN" sz="2400" b="0" i="0" smtClean="0">
                          <a:solidFill>
                            <a:prstClr val="black"/>
                          </a:solidFill>
                          <a:latin typeface="Cambria Math" panose="02040503050406030204" pitchFamily="18" charset="0"/>
                        </a:rPr>
                        <m:t>(</m:t>
                      </m:r>
                      <m:r>
                        <m:rPr>
                          <m:sty m:val="p"/>
                        </m:rPr>
                        <a:rPr lang="en-US" altLang="zh-CN" sz="2400" b="0" i="0" smtClean="0">
                          <a:solidFill>
                            <a:prstClr val="black"/>
                          </a:solidFill>
                          <a:latin typeface="Cambria Math" panose="02040503050406030204" pitchFamily="18" charset="0"/>
                        </a:rPr>
                        <m:t>x</m:t>
                      </m:r>
                      <m:r>
                        <a:rPr lang="en-US" altLang="zh-CN" sz="2400" b="0" i="0" smtClean="0">
                          <a:solidFill>
                            <a:prstClr val="black"/>
                          </a:solidFill>
                          <a:latin typeface="Cambria Math" panose="02040503050406030204" pitchFamily="18" charset="0"/>
                        </a:rPr>
                        <m:t>)</m:t>
                      </m:r>
                    </m:oMath>
                  </m:oMathPara>
                </a14:m>
                <a:endParaRPr lang="zh-CN" altLang="en-US" sz="2400" dirty="0"/>
              </a:p>
            </p:txBody>
          </p:sp>
        </mc:Choice>
        <mc:Fallback>
          <p:sp>
            <p:nvSpPr>
              <p:cNvPr id="61" name="矩形 60"/>
              <p:cNvSpPr>
                <a:spLocks noRot="1" noChangeAspect="1" noMove="1" noResize="1" noEditPoints="1" noAdjustHandles="1" noChangeArrowheads="1" noChangeShapeType="1" noTextEdit="1"/>
              </p:cNvSpPr>
              <p:nvPr/>
            </p:nvSpPr>
            <p:spPr>
              <a:xfrm>
                <a:off x="10526346" y="2704333"/>
                <a:ext cx="863570" cy="461665"/>
              </a:xfrm>
              <a:prstGeom prst="rect">
                <a:avLst/>
              </a:prstGeom>
              <a:blipFill rotWithShape="1">
                <a:blip r:embed="rId13"/>
                <a:stretch>
                  <a:fillRect l="-68" t="-109" r="64" b="113"/>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04800" y="88900"/>
            <a:ext cx="2262158" cy="646331"/>
          </a:xfrm>
          <a:prstGeom prst="rect">
            <a:avLst/>
          </a:prstGeom>
          <a:noFill/>
        </p:spPr>
        <p:txBody>
          <a:bodyPr wrap="none" rtlCol="0">
            <a:spAutoFit/>
          </a:bodyPr>
          <a:lstStyle/>
          <a:p>
            <a:r>
              <a:rPr lang="zh-CN" altLang="en-US" sz="3600" dirty="0"/>
              <a:t>表面电场</a:t>
            </a:r>
            <a:r>
              <a:rPr lang="zh-CN" altLang="en-US" dirty="0"/>
              <a:t>：</a:t>
            </a:r>
            <a:endParaRPr lang="zh-CN" altLang="en-US" dirty="0"/>
          </a:p>
        </p:txBody>
      </p:sp>
      <p:sp>
        <p:nvSpPr>
          <p:cNvPr id="4" name="文本框 3"/>
          <p:cNvSpPr txBox="1"/>
          <p:nvPr/>
        </p:nvSpPr>
        <p:spPr>
          <a:xfrm>
            <a:off x="304800" y="3304300"/>
            <a:ext cx="2262158" cy="646331"/>
          </a:xfrm>
          <a:prstGeom prst="rect">
            <a:avLst/>
          </a:prstGeom>
          <a:noFill/>
        </p:spPr>
        <p:txBody>
          <a:bodyPr wrap="none" rtlCol="0">
            <a:spAutoFit/>
          </a:bodyPr>
          <a:lstStyle/>
          <a:p>
            <a:r>
              <a:rPr lang="zh-CN" altLang="en-US" sz="3600" dirty="0"/>
              <a:t>表面电荷</a:t>
            </a:r>
            <a:r>
              <a:rPr lang="zh-CN" altLang="en-US" dirty="0"/>
              <a:t>：</a:t>
            </a:r>
            <a:endParaRPr lang="zh-CN" altLang="en-US" dirty="0"/>
          </a:p>
        </p:txBody>
      </p:sp>
      <p:graphicFrame>
        <p:nvGraphicFramePr>
          <p:cNvPr id="5" name="Object 34">
            <a:hlinkClick r:id="" action="ppaction://ole?verb=1"/>
          </p:cNvPr>
          <p:cNvGraphicFramePr>
            <a:graphicFrameLocks noChangeAspect="1"/>
          </p:cNvGraphicFramePr>
          <p:nvPr/>
        </p:nvGraphicFramePr>
        <p:xfrm>
          <a:off x="2547938" y="3275013"/>
          <a:ext cx="2824162" cy="706437"/>
        </p:xfrm>
        <a:graphic>
          <a:graphicData uri="http://schemas.openxmlformats.org/presentationml/2006/ole">
            <mc:AlternateContent xmlns:mc="http://schemas.openxmlformats.org/markup-compatibility/2006">
              <mc:Choice xmlns:v="urn:schemas-microsoft-com:vml" Requires="v">
                <p:oleObj spid="_x0000_s59552" name="公式" r:id="rId1" imgW="21945600" imgH="5486400" progId="Equation.3">
                  <p:embed/>
                </p:oleObj>
              </mc:Choice>
              <mc:Fallback>
                <p:oleObj name="公式" r:id="rId1" imgW="21945600" imgH="5486400" progId="Equation.3">
                  <p:embed/>
                  <p:pic>
                    <p:nvPicPr>
                      <p:cNvPr id="0" name="图片 59449"/>
                      <p:cNvPicPr>
                        <a:picLocks noChangeAspect="1" noChangeArrowheads="1"/>
                      </p:cNvPicPr>
                      <p:nvPr/>
                    </p:nvPicPr>
                    <p:blipFill>
                      <a:blip r:embed="rId2"/>
                      <a:srcRect/>
                      <a:stretch>
                        <a:fillRect/>
                      </a:stretch>
                    </p:blipFill>
                    <p:spPr bwMode="auto">
                      <a:xfrm>
                        <a:off x="2547938" y="3275013"/>
                        <a:ext cx="2824162" cy="706437"/>
                      </a:xfrm>
                      <a:prstGeom prst="rect">
                        <a:avLst/>
                      </a:prstGeom>
                      <a:noFill/>
                      <a:ln>
                        <a:noFill/>
                      </a:ln>
                    </p:spPr>
                  </p:pic>
                </p:oleObj>
              </mc:Fallback>
            </mc:AlternateContent>
          </a:graphicData>
        </a:graphic>
      </p:graphicFrame>
      <p:cxnSp>
        <p:nvCxnSpPr>
          <p:cNvPr id="9" name="直接连接符 8"/>
          <p:cNvCxnSpPr/>
          <p:nvPr/>
        </p:nvCxnSpPr>
        <p:spPr>
          <a:xfrm>
            <a:off x="3284113" y="2007322"/>
            <a:ext cx="806968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0" name="对象 9"/>
          <p:cNvGraphicFramePr>
            <a:graphicFrameLocks noChangeAspect="1"/>
          </p:cNvGraphicFramePr>
          <p:nvPr/>
        </p:nvGraphicFramePr>
        <p:xfrm>
          <a:off x="3935871" y="2063132"/>
          <a:ext cx="1811337" cy="944563"/>
        </p:xfrm>
        <a:graphic>
          <a:graphicData uri="http://schemas.openxmlformats.org/presentationml/2006/ole">
            <mc:AlternateContent xmlns:mc="http://schemas.openxmlformats.org/markup-compatibility/2006">
              <mc:Choice xmlns:v="urn:schemas-microsoft-com:vml" Requires="v">
                <p:oleObj spid="_x0000_s59553" name="公式" r:id="rId3" imgW="21640800" imgH="11277600" progId="Equation.3">
                  <p:embed/>
                </p:oleObj>
              </mc:Choice>
              <mc:Fallback>
                <p:oleObj name="公式" r:id="rId3" imgW="21640800" imgH="11277600" progId="Equation.3">
                  <p:embed/>
                  <p:pic>
                    <p:nvPicPr>
                      <p:cNvPr id="0" name="图片 59450"/>
                      <p:cNvPicPr/>
                      <p:nvPr/>
                    </p:nvPicPr>
                    <p:blipFill>
                      <a:blip r:embed="rId4"/>
                      <a:stretch>
                        <a:fillRect/>
                      </a:stretch>
                    </p:blipFill>
                    <p:spPr>
                      <a:xfrm>
                        <a:off x="3935871" y="2063132"/>
                        <a:ext cx="1811337" cy="944563"/>
                      </a:xfrm>
                      <a:prstGeom prst="rect">
                        <a:avLst/>
                      </a:prstGeom>
                    </p:spPr>
                  </p:pic>
                </p:oleObj>
              </mc:Fallback>
            </mc:AlternateContent>
          </a:graphicData>
        </a:graphic>
      </p:graphicFrame>
      <p:sp>
        <p:nvSpPr>
          <p:cNvPr id="11" name="文本框 10"/>
          <p:cNvSpPr txBox="1"/>
          <p:nvPr/>
        </p:nvSpPr>
        <p:spPr>
          <a:xfrm>
            <a:off x="5981700" y="2335359"/>
            <a:ext cx="5945858" cy="400110"/>
          </a:xfrm>
          <a:prstGeom prst="rect">
            <a:avLst/>
          </a:prstGeom>
          <a:noFill/>
        </p:spPr>
        <p:txBody>
          <a:bodyPr wrap="none" rtlCol="0">
            <a:spAutoFit/>
          </a:bodyPr>
          <a:lstStyle/>
          <a:p>
            <a:r>
              <a:rPr lang="en-US" altLang="zh-CN" sz="2000" dirty="0"/>
              <a:t>F</a:t>
            </a:r>
            <a:r>
              <a:rPr lang="zh-CN" altLang="en-US" sz="2000" dirty="0"/>
              <a:t>函数，表征半导体空间电荷层性质的一个重要参数</a:t>
            </a:r>
            <a:endParaRPr lang="zh-CN" altLang="en-US" sz="2000" dirty="0"/>
          </a:p>
        </p:txBody>
      </p:sp>
      <p:sp>
        <p:nvSpPr>
          <p:cNvPr id="6" name="灯片编号占位符 5"/>
          <p:cNvSpPr>
            <a:spLocks noGrp="1"/>
          </p:cNvSpPr>
          <p:nvPr>
            <p:ph type="sldNum" sz="quarter" idx="12"/>
          </p:nvPr>
        </p:nvSpPr>
        <p:spPr/>
        <p:txBody>
          <a:bodyPr/>
          <a:lstStyle/>
          <a:p>
            <a:fld id="{87AAF5FA-363C-4DAE-B84A-ED49A3A10B46}" type="slidenum">
              <a:rPr lang="zh-CN" altLang="en-US" smtClean="0"/>
            </a:fld>
            <a:endParaRPr lang="zh-CN" altLang="en-US"/>
          </a:p>
        </p:txBody>
      </p:sp>
      <p:sp>
        <p:nvSpPr>
          <p:cNvPr id="8" name="Rectangle 90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2" name="对象 11"/>
          <p:cNvGraphicFramePr>
            <a:graphicFrameLocks noChangeAspect="1"/>
          </p:cNvGraphicFramePr>
          <p:nvPr/>
        </p:nvGraphicFramePr>
        <p:xfrm>
          <a:off x="617220" y="735330"/>
          <a:ext cx="11184890" cy="1327785"/>
        </p:xfrm>
        <a:graphic>
          <a:graphicData uri="http://schemas.openxmlformats.org/presentationml/2006/ole">
            <mc:AlternateContent xmlns:mc="http://schemas.openxmlformats.org/markup-compatibility/2006">
              <mc:Choice xmlns:v="urn:schemas-microsoft-com:vml" Requires="v">
                <p:oleObj spid="_x0000_s59554" name="公式" r:id="rId5" imgW="4191000" imgH="545465" progId="Equation.3">
                  <p:embed/>
                </p:oleObj>
              </mc:Choice>
              <mc:Fallback>
                <p:oleObj name="公式" r:id="rId5" imgW="4191000" imgH="545465" progId="Equation.3">
                  <p:embed/>
                  <p:pic>
                    <p:nvPicPr>
                      <p:cNvPr id="0" name="Object 906"/>
                      <p:cNvPicPr>
                        <a:picLocks noChangeAspect="1" noChangeArrowheads="1"/>
                      </p:cNvPicPr>
                      <p:nvPr/>
                    </p:nvPicPr>
                    <p:blipFill>
                      <a:blip r:embed="rId6"/>
                      <a:srcRect/>
                      <a:stretch>
                        <a:fillRect/>
                      </a:stretch>
                    </p:blipFill>
                    <p:spPr bwMode="auto">
                      <a:xfrm>
                        <a:off x="617220" y="735330"/>
                        <a:ext cx="11184890" cy="1327785"/>
                      </a:xfrm>
                      <a:prstGeom prst="rect">
                        <a:avLst/>
                      </a:prstGeom>
                      <a:noFill/>
                    </p:spPr>
                  </p:pic>
                </p:oleObj>
              </mc:Fallback>
            </mc:AlternateContent>
          </a:graphicData>
        </a:graphic>
      </p:graphicFrame>
      <p:graphicFrame>
        <p:nvGraphicFramePr>
          <p:cNvPr id="14" name="对象 13"/>
          <p:cNvGraphicFramePr>
            <a:graphicFrameLocks noChangeAspect="1"/>
          </p:cNvGraphicFramePr>
          <p:nvPr/>
        </p:nvGraphicFramePr>
        <p:xfrm>
          <a:off x="898560" y="4175286"/>
          <a:ext cx="10395585" cy="2073910"/>
        </p:xfrm>
        <a:graphic>
          <a:graphicData uri="http://schemas.openxmlformats.org/presentationml/2006/ole">
            <mc:AlternateContent xmlns:mc="http://schemas.openxmlformats.org/markup-compatibility/2006">
              <mc:Choice xmlns:v="urn:schemas-microsoft-com:vml" Requires="v">
                <p:oleObj spid="_x0000_s59555" name="公式" r:id="rId7" imgW="2362200" imgH="469900" progId="Equation.3">
                  <p:embed/>
                </p:oleObj>
              </mc:Choice>
              <mc:Fallback>
                <p:oleObj name="公式" r:id="rId7" imgW="2362200" imgH="469900" progId="Equation.3">
                  <p:embed/>
                  <p:pic>
                    <p:nvPicPr>
                      <p:cNvPr id="0" name="Object 908"/>
                      <p:cNvPicPr>
                        <a:picLocks noChangeAspect="1" noChangeArrowheads="1"/>
                      </p:cNvPicPr>
                      <p:nvPr/>
                    </p:nvPicPr>
                    <p:blipFill>
                      <a:blip r:embed="rId8"/>
                      <a:srcRect/>
                      <a:stretch>
                        <a:fillRect/>
                      </a:stretch>
                    </p:blipFill>
                    <p:spPr bwMode="auto">
                      <a:xfrm>
                        <a:off x="898560" y="4175286"/>
                        <a:ext cx="10395585" cy="2073910"/>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表格 14"/>
          <p:cNvGraphicFramePr>
            <a:graphicFrameLocks noGrp="1"/>
          </p:cNvGraphicFramePr>
          <p:nvPr/>
        </p:nvGraphicFramePr>
        <p:xfrm>
          <a:off x="493712" y="2022589"/>
          <a:ext cx="11100060" cy="4061176"/>
        </p:xfrm>
        <a:graphic>
          <a:graphicData uri="http://schemas.openxmlformats.org/drawingml/2006/table">
            <a:tbl>
              <a:tblPr firstRow="1" bandRow="1">
                <a:tableStyleId>{5940675A-B579-460E-94D1-54222C63F5DA}</a:tableStyleId>
              </a:tblPr>
              <a:tblGrid>
                <a:gridCol w="1201807"/>
                <a:gridCol w="5884793"/>
                <a:gridCol w="4013460"/>
              </a:tblGrid>
              <a:tr h="1015294">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r h="1015294">
                <a:tc>
                  <a:txBody>
                    <a:bodyPr/>
                    <a:lstStyle/>
                    <a:p>
                      <a:endParaRPr lang="zh-CN" altLang="en-US" dirty="0"/>
                    </a:p>
                  </a:txBody>
                  <a:tcPr/>
                </a:tc>
                <a:tc>
                  <a:txBody>
                    <a:bodyPr/>
                    <a:lstStyle/>
                    <a:p>
                      <a:pPr algn="ctr" fontAlgn="ctr"/>
                      <a:endParaRPr lang="zh-CN" altLang="en-US" sz="2800" i="1" dirty="0"/>
                    </a:p>
                  </a:txBody>
                  <a:tcPr anchor="ctr"/>
                </a:tc>
                <a:tc>
                  <a:txBody>
                    <a:bodyPr/>
                    <a:lstStyle/>
                    <a:p>
                      <a:endParaRPr lang="zh-CN" altLang="en-US" dirty="0"/>
                    </a:p>
                  </a:txBody>
                  <a:tcPr/>
                </a:tc>
              </a:tr>
              <a:tr h="1015294">
                <a:tc>
                  <a:txBody>
                    <a:bodyPr/>
                    <a:lstStyle/>
                    <a:p>
                      <a:endParaRPr lang="zh-CN" altLang="en-US"/>
                    </a:p>
                  </a:txBody>
                  <a:tcPr/>
                </a:tc>
                <a:tc>
                  <a:txBody>
                    <a:bodyPr/>
                    <a:lstStyle/>
                    <a:p>
                      <a:endParaRPr lang="zh-CN" altLang="en-US" dirty="0"/>
                    </a:p>
                  </a:txBody>
                  <a:tcPr/>
                </a:tc>
                <a:tc>
                  <a:txBody>
                    <a:bodyPr/>
                    <a:lstStyle/>
                    <a:p>
                      <a:endParaRPr lang="zh-CN" altLang="en-US" dirty="0"/>
                    </a:p>
                  </a:txBody>
                  <a:tcPr/>
                </a:tc>
              </a:tr>
              <a:tr h="1015294">
                <a:tc>
                  <a:txBody>
                    <a:bodyPr/>
                    <a:lstStyle/>
                    <a:p>
                      <a:endParaRPr lang="zh-CN" altLang="en-US"/>
                    </a:p>
                  </a:txBody>
                  <a:tcPr/>
                </a:tc>
                <a:tc>
                  <a:txBody>
                    <a:bodyPr/>
                    <a:lstStyle/>
                    <a:p>
                      <a:endParaRPr lang="zh-CN" altLang="en-US" dirty="0"/>
                    </a:p>
                  </a:txBody>
                  <a:tcPr/>
                </a:tc>
                <a:tc>
                  <a:txBody>
                    <a:bodyPr/>
                    <a:lstStyle/>
                    <a:p>
                      <a:endParaRPr lang="zh-CN" altLang="en-US" dirty="0"/>
                    </a:p>
                  </a:txBody>
                  <a:tcPr/>
                </a:tc>
              </a:tr>
            </a:tbl>
          </a:graphicData>
        </a:graphic>
      </p:graphicFrame>
      <p:sp>
        <p:nvSpPr>
          <p:cNvPr id="3" name="文本框 2"/>
          <p:cNvSpPr txBox="1"/>
          <p:nvPr/>
        </p:nvSpPr>
        <p:spPr>
          <a:xfrm>
            <a:off x="759866" y="2398362"/>
            <a:ext cx="800219" cy="461665"/>
          </a:xfrm>
          <a:prstGeom prst="rect">
            <a:avLst/>
          </a:prstGeom>
          <a:noFill/>
        </p:spPr>
        <p:txBody>
          <a:bodyPr wrap="none" rtlCol="0">
            <a:spAutoFit/>
          </a:bodyPr>
          <a:lstStyle/>
          <a:p>
            <a:r>
              <a:rPr lang="zh-CN" altLang="en-US" sz="2400" dirty="0"/>
              <a:t>积累</a:t>
            </a:r>
            <a:endParaRPr lang="zh-CN" altLang="en-US" sz="2400" dirty="0"/>
          </a:p>
        </p:txBody>
      </p:sp>
      <p:graphicFrame>
        <p:nvGraphicFramePr>
          <p:cNvPr id="4" name="对象 3"/>
          <p:cNvGraphicFramePr>
            <a:graphicFrameLocks noChangeAspect="1"/>
          </p:cNvGraphicFramePr>
          <p:nvPr/>
        </p:nvGraphicFramePr>
        <p:xfrm>
          <a:off x="2420938" y="2154238"/>
          <a:ext cx="4456112" cy="858837"/>
        </p:xfrm>
        <a:graphic>
          <a:graphicData uri="http://schemas.openxmlformats.org/presentationml/2006/ole">
            <mc:AlternateContent xmlns:mc="http://schemas.openxmlformats.org/markup-compatibility/2006">
              <mc:Choice xmlns:v="urn:schemas-microsoft-com:vml" Requires="v">
                <p:oleObj spid="_x0000_s69781" name="公式" r:id="rId1" imgW="58521600" imgH="11277600" progId="Equation.3">
                  <p:embed/>
                </p:oleObj>
              </mc:Choice>
              <mc:Fallback>
                <p:oleObj name="公式" r:id="rId1" imgW="58521600" imgH="11277600" progId="Equation.3">
                  <p:embed/>
                  <p:pic>
                    <p:nvPicPr>
                      <p:cNvPr id="0" name="图片 52178"/>
                      <p:cNvPicPr/>
                      <p:nvPr/>
                    </p:nvPicPr>
                    <p:blipFill>
                      <a:blip r:embed="rId2"/>
                      <a:stretch>
                        <a:fillRect/>
                      </a:stretch>
                    </p:blipFill>
                    <p:spPr>
                      <a:xfrm>
                        <a:off x="2420938" y="2154238"/>
                        <a:ext cx="4456112" cy="858837"/>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8024207" y="2031575"/>
          <a:ext cx="2660650" cy="1003300"/>
        </p:xfrm>
        <a:graphic>
          <a:graphicData uri="http://schemas.openxmlformats.org/presentationml/2006/ole">
            <mc:AlternateContent xmlns:mc="http://schemas.openxmlformats.org/markup-compatibility/2006">
              <mc:Choice xmlns:v="urn:schemas-microsoft-com:vml" Requires="v">
                <p:oleObj spid="_x0000_s69782" name="公式" r:id="rId3" imgW="27432000" imgH="10363200" progId="Equation.3">
                  <p:embed/>
                </p:oleObj>
              </mc:Choice>
              <mc:Fallback>
                <p:oleObj name="公式" r:id="rId3" imgW="27432000" imgH="10363200" progId="Equation.3">
                  <p:embed/>
                  <p:pic>
                    <p:nvPicPr>
                      <p:cNvPr id="0" name="图片 52179"/>
                      <p:cNvPicPr/>
                      <p:nvPr/>
                    </p:nvPicPr>
                    <p:blipFill>
                      <a:blip r:embed="rId4"/>
                      <a:stretch>
                        <a:fillRect/>
                      </a:stretch>
                    </p:blipFill>
                    <p:spPr>
                      <a:xfrm>
                        <a:off x="8024207" y="2031575"/>
                        <a:ext cx="2660650" cy="1003300"/>
                      </a:xfrm>
                      <a:prstGeom prst="rect">
                        <a:avLst/>
                      </a:prstGeom>
                    </p:spPr>
                  </p:pic>
                </p:oleObj>
              </mc:Fallback>
            </mc:AlternateContent>
          </a:graphicData>
        </a:graphic>
      </p:graphicFrame>
      <p:sp>
        <p:nvSpPr>
          <p:cNvPr id="6" name="文本框 5"/>
          <p:cNvSpPr txBox="1"/>
          <p:nvPr/>
        </p:nvSpPr>
        <p:spPr>
          <a:xfrm>
            <a:off x="728057" y="3406244"/>
            <a:ext cx="800219" cy="461665"/>
          </a:xfrm>
          <a:prstGeom prst="rect">
            <a:avLst/>
          </a:prstGeom>
          <a:noFill/>
        </p:spPr>
        <p:txBody>
          <a:bodyPr wrap="none" rtlCol="0">
            <a:spAutoFit/>
          </a:bodyPr>
          <a:lstStyle/>
          <a:p>
            <a:r>
              <a:rPr lang="zh-CN" altLang="en-US" sz="2400" dirty="0"/>
              <a:t>平带</a:t>
            </a:r>
            <a:endParaRPr lang="zh-CN" altLang="en-US" sz="2400" dirty="0"/>
          </a:p>
        </p:txBody>
      </p:sp>
      <p:sp>
        <p:nvSpPr>
          <p:cNvPr id="8" name="文本框 7"/>
          <p:cNvSpPr txBox="1"/>
          <p:nvPr/>
        </p:nvSpPr>
        <p:spPr>
          <a:xfrm>
            <a:off x="728057" y="4315224"/>
            <a:ext cx="800219" cy="461665"/>
          </a:xfrm>
          <a:prstGeom prst="rect">
            <a:avLst/>
          </a:prstGeom>
          <a:noFill/>
        </p:spPr>
        <p:txBody>
          <a:bodyPr wrap="none" rtlCol="0">
            <a:spAutoFit/>
          </a:bodyPr>
          <a:lstStyle/>
          <a:p>
            <a:r>
              <a:rPr lang="zh-CN" altLang="en-US" sz="2400" dirty="0"/>
              <a:t>耗尽</a:t>
            </a:r>
            <a:endParaRPr lang="zh-CN" altLang="en-US" sz="2400" dirty="0"/>
          </a:p>
        </p:txBody>
      </p:sp>
      <p:graphicFrame>
        <p:nvGraphicFramePr>
          <p:cNvPr id="9" name="对象 8"/>
          <p:cNvGraphicFramePr>
            <a:graphicFrameLocks noChangeAspect="1"/>
          </p:cNvGraphicFramePr>
          <p:nvPr/>
        </p:nvGraphicFramePr>
        <p:xfrm>
          <a:off x="2744182" y="4066750"/>
          <a:ext cx="4130675" cy="835025"/>
        </p:xfrm>
        <a:graphic>
          <a:graphicData uri="http://schemas.openxmlformats.org/presentationml/2006/ole">
            <mc:AlternateContent xmlns:mc="http://schemas.openxmlformats.org/markup-compatibility/2006">
              <mc:Choice xmlns:v="urn:schemas-microsoft-com:vml" Requires="v">
                <p:oleObj spid="_x0000_s69783" name="公式" r:id="rId5" imgW="54254400" imgH="10972800" progId="Equation.3">
                  <p:embed/>
                </p:oleObj>
              </mc:Choice>
              <mc:Fallback>
                <p:oleObj name="公式" r:id="rId5" imgW="54254400" imgH="10972800" progId="Equation.3">
                  <p:embed/>
                  <p:pic>
                    <p:nvPicPr>
                      <p:cNvPr id="0" name="图片 52180"/>
                      <p:cNvPicPr/>
                      <p:nvPr/>
                    </p:nvPicPr>
                    <p:blipFill>
                      <a:blip r:embed="rId6"/>
                      <a:stretch>
                        <a:fillRect/>
                      </a:stretch>
                    </p:blipFill>
                    <p:spPr>
                      <a:xfrm>
                        <a:off x="2744182" y="4066750"/>
                        <a:ext cx="4130675" cy="835025"/>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8609995" y="4190575"/>
          <a:ext cx="1544637" cy="636587"/>
        </p:xfrm>
        <a:graphic>
          <a:graphicData uri="http://schemas.openxmlformats.org/presentationml/2006/ole">
            <mc:AlternateContent xmlns:mc="http://schemas.openxmlformats.org/markup-compatibility/2006">
              <mc:Choice xmlns:v="urn:schemas-microsoft-com:vml" Requires="v">
                <p:oleObj spid="_x0000_s69784" name="公式" r:id="rId7" imgW="15544800" imgH="6400800" progId="Equation.3">
                  <p:embed/>
                </p:oleObj>
              </mc:Choice>
              <mc:Fallback>
                <p:oleObj name="公式" r:id="rId7" imgW="15544800" imgH="6400800" progId="Equation.3">
                  <p:embed/>
                  <p:pic>
                    <p:nvPicPr>
                      <p:cNvPr id="0" name="图片 52181"/>
                      <p:cNvPicPr/>
                      <p:nvPr/>
                    </p:nvPicPr>
                    <p:blipFill>
                      <a:blip r:embed="rId8"/>
                      <a:stretch>
                        <a:fillRect/>
                      </a:stretch>
                    </p:blipFill>
                    <p:spPr>
                      <a:xfrm>
                        <a:off x="8609995" y="4190575"/>
                        <a:ext cx="1544637" cy="636587"/>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11" name="矩形 10"/>
              <p:cNvSpPr/>
              <p:nvPr/>
            </p:nvSpPr>
            <p:spPr>
              <a:xfrm>
                <a:off x="8640157" y="3217215"/>
                <a:ext cx="1327351"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𝑄</m:t>
                          </m:r>
                        </m:e>
                        <m:sub>
                          <m:r>
                            <a:rPr lang="en-US" altLang="zh-CN" sz="2800" i="1">
                              <a:latin typeface="Cambria Math" panose="02040503050406030204" pitchFamily="18" charset="0"/>
                            </a:rPr>
                            <m:t>𝑆</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0</m:t>
                      </m:r>
                    </m:oMath>
                  </m:oMathPara>
                </a14:m>
                <a:endParaRPr lang="zh-CN" altLang="en-US" sz="2800" dirty="0"/>
              </a:p>
            </p:txBody>
          </p:sp>
        </mc:Choice>
        <mc:Fallback>
          <p:sp>
            <p:nvSpPr>
              <p:cNvPr id="11" name="矩形 10"/>
              <p:cNvSpPr>
                <a:spLocks noRot="1" noChangeAspect="1" noMove="1" noResize="1" noEditPoints="1" noAdjustHandles="1" noChangeArrowheads="1" noChangeShapeType="1" noTextEdit="1"/>
              </p:cNvSpPr>
              <p:nvPr/>
            </p:nvSpPr>
            <p:spPr>
              <a:xfrm>
                <a:off x="8640157" y="3217215"/>
                <a:ext cx="1327351" cy="523220"/>
              </a:xfrm>
              <a:prstGeom prst="rect">
                <a:avLst/>
              </a:prstGeom>
              <a:blipFill rotWithShape="1">
                <a:blip r:embed="rId9"/>
                <a:stretch>
                  <a:fillRect l="-26" t="-58" r="41" b="54"/>
                </a:stretch>
              </a:blipFill>
            </p:spPr>
            <p:txBody>
              <a:bodyPr/>
              <a:lstStyle/>
              <a:p>
                <a:r>
                  <a:rPr lang="zh-CN" altLang="en-US">
                    <a:noFill/>
                  </a:rPr>
                  <a:t> </a:t>
                </a:r>
              </a:p>
            </p:txBody>
          </p:sp>
        </mc:Fallback>
      </mc:AlternateContent>
      <p:sp>
        <p:nvSpPr>
          <p:cNvPr id="12" name="文本框 11"/>
          <p:cNvSpPr txBox="1"/>
          <p:nvPr/>
        </p:nvSpPr>
        <p:spPr>
          <a:xfrm>
            <a:off x="728056" y="5379760"/>
            <a:ext cx="800219" cy="461665"/>
          </a:xfrm>
          <a:prstGeom prst="rect">
            <a:avLst/>
          </a:prstGeom>
          <a:noFill/>
        </p:spPr>
        <p:txBody>
          <a:bodyPr wrap="none" rtlCol="0">
            <a:spAutoFit/>
          </a:bodyPr>
          <a:lstStyle/>
          <a:p>
            <a:r>
              <a:rPr lang="zh-CN" altLang="en-US" sz="2400" dirty="0"/>
              <a:t>反型</a:t>
            </a:r>
            <a:endParaRPr lang="zh-CN" altLang="en-US" sz="2400" dirty="0"/>
          </a:p>
        </p:txBody>
      </p:sp>
      <p:graphicFrame>
        <p:nvGraphicFramePr>
          <p:cNvPr id="13" name="对象 12"/>
          <p:cNvGraphicFramePr>
            <a:graphicFrameLocks noChangeAspect="1"/>
          </p:cNvGraphicFramePr>
          <p:nvPr/>
        </p:nvGraphicFramePr>
        <p:xfrm>
          <a:off x="2275870" y="5036712"/>
          <a:ext cx="4781550" cy="996950"/>
        </p:xfrm>
        <a:graphic>
          <a:graphicData uri="http://schemas.openxmlformats.org/presentationml/2006/ole">
            <mc:AlternateContent xmlns:mc="http://schemas.openxmlformats.org/markup-compatibility/2006">
              <mc:Choice xmlns:v="urn:schemas-microsoft-com:vml" Requires="v">
                <p:oleObj spid="_x0000_s69785" name="公式" r:id="rId10" imgW="62788800" imgH="13106400" progId="Equation.3">
                  <p:embed/>
                </p:oleObj>
              </mc:Choice>
              <mc:Fallback>
                <p:oleObj name="公式" r:id="rId10" imgW="62788800" imgH="13106400" progId="Equation.3">
                  <p:embed/>
                  <p:pic>
                    <p:nvPicPr>
                      <p:cNvPr id="0" name="图片 52182"/>
                      <p:cNvPicPr/>
                      <p:nvPr/>
                    </p:nvPicPr>
                    <p:blipFill>
                      <a:blip r:embed="rId11"/>
                      <a:stretch>
                        <a:fillRect/>
                      </a:stretch>
                    </p:blipFill>
                    <p:spPr>
                      <a:xfrm>
                        <a:off x="2275870" y="5036712"/>
                        <a:ext cx="4781550" cy="996950"/>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7997220" y="5095450"/>
          <a:ext cx="2451100" cy="1030287"/>
        </p:xfrm>
        <a:graphic>
          <a:graphicData uri="http://schemas.openxmlformats.org/presentationml/2006/ole">
            <mc:AlternateContent xmlns:mc="http://schemas.openxmlformats.org/markup-compatibility/2006">
              <mc:Choice xmlns:v="urn:schemas-microsoft-com:vml" Requires="v">
                <p:oleObj spid="_x0000_s69786" name="公式" r:id="rId12" imgW="24688800" imgH="10363200" progId="Equation.3">
                  <p:embed/>
                </p:oleObj>
              </mc:Choice>
              <mc:Fallback>
                <p:oleObj name="公式" r:id="rId12" imgW="24688800" imgH="10363200" progId="Equation.3">
                  <p:embed/>
                  <p:pic>
                    <p:nvPicPr>
                      <p:cNvPr id="0" name="图片 52183"/>
                      <p:cNvPicPr/>
                      <p:nvPr/>
                    </p:nvPicPr>
                    <p:blipFill>
                      <a:blip r:embed="rId13"/>
                      <a:stretch>
                        <a:fillRect/>
                      </a:stretch>
                    </p:blipFill>
                    <p:spPr>
                      <a:xfrm>
                        <a:off x="7997220" y="5095450"/>
                        <a:ext cx="2451100" cy="1030287"/>
                      </a:xfrm>
                      <a:prstGeom prst="rect">
                        <a:avLst/>
                      </a:prstGeom>
                    </p:spPr>
                  </p:pic>
                </p:oleObj>
              </mc:Fallback>
            </mc:AlternateContent>
          </a:graphicData>
        </a:graphic>
      </p:graphicFrame>
      <p:sp>
        <p:nvSpPr>
          <p:cNvPr id="16" name="灯片编号占位符 15"/>
          <p:cNvSpPr>
            <a:spLocks noGrp="1"/>
          </p:cNvSpPr>
          <p:nvPr>
            <p:ph type="sldNum" sz="quarter" idx="12"/>
          </p:nvPr>
        </p:nvSpPr>
        <p:spPr>
          <a:xfrm>
            <a:off x="8640157" y="5982862"/>
            <a:ext cx="2743200" cy="365125"/>
          </a:xfrm>
        </p:spPr>
        <p:txBody>
          <a:bodyPr/>
          <a:lstStyle/>
          <a:p>
            <a:fld id="{87AAF5FA-363C-4DAE-B84A-ED49A3A10B46}" type="slidenum">
              <a:rPr lang="zh-CN" altLang="en-US" smtClean="0"/>
            </a:fld>
            <a:endParaRPr lang="zh-CN" altLang="en-US"/>
          </a:p>
        </p:txBody>
      </p:sp>
      <p:graphicFrame>
        <p:nvGraphicFramePr>
          <p:cNvPr id="18" name="对象 17"/>
          <p:cNvGraphicFramePr>
            <a:graphicFrameLocks noChangeAspect="1"/>
          </p:cNvGraphicFramePr>
          <p:nvPr/>
        </p:nvGraphicFramePr>
        <p:xfrm>
          <a:off x="3952270" y="3373012"/>
          <a:ext cx="1577975" cy="417513"/>
        </p:xfrm>
        <a:graphic>
          <a:graphicData uri="http://schemas.openxmlformats.org/presentationml/2006/ole">
            <mc:AlternateContent xmlns:mc="http://schemas.openxmlformats.org/markup-compatibility/2006">
              <mc:Choice xmlns:v="urn:schemas-microsoft-com:vml" Requires="v">
                <p:oleObj spid="_x0000_s69787" name="公式" r:id="rId14" imgW="20726400" imgH="5486400" progId="Equation.3">
                  <p:embed/>
                </p:oleObj>
              </mc:Choice>
              <mc:Fallback>
                <p:oleObj name="公式" r:id="rId14" imgW="20726400" imgH="5486400" progId="Equation.3">
                  <p:embed/>
                  <p:pic>
                    <p:nvPicPr>
                      <p:cNvPr id="0" name="图片 52184"/>
                      <p:cNvPicPr/>
                      <p:nvPr/>
                    </p:nvPicPr>
                    <p:blipFill>
                      <a:blip r:embed="rId15"/>
                      <a:stretch>
                        <a:fillRect/>
                      </a:stretch>
                    </p:blipFill>
                    <p:spPr>
                      <a:xfrm>
                        <a:off x="3952270" y="3373012"/>
                        <a:ext cx="1577975" cy="417513"/>
                      </a:xfrm>
                      <a:prstGeom prst="rect">
                        <a:avLst/>
                      </a:prstGeom>
                    </p:spPr>
                  </p:pic>
                </p:oleObj>
              </mc:Fallback>
            </mc:AlternateContent>
          </a:graphicData>
        </a:graphic>
      </p:graphicFrame>
      <p:graphicFrame>
        <p:nvGraphicFramePr>
          <p:cNvPr id="19" name="对象 18"/>
          <p:cNvGraphicFramePr>
            <a:graphicFrameLocks noChangeAspect="1"/>
          </p:cNvGraphicFramePr>
          <p:nvPr/>
        </p:nvGraphicFramePr>
        <p:xfrm>
          <a:off x="494030" y="169545"/>
          <a:ext cx="11023600" cy="1409700"/>
        </p:xfrm>
        <a:graphic>
          <a:graphicData uri="http://schemas.openxmlformats.org/presentationml/2006/ole">
            <mc:AlternateContent xmlns:mc="http://schemas.openxmlformats.org/markup-compatibility/2006">
              <mc:Choice xmlns:v="urn:schemas-microsoft-com:vml" Requires="v">
                <p:oleObj spid="_x0000_s69788" name="公式" r:id="rId16" imgW="4330700" imgH="545465" progId="Equation.3">
                  <p:embed/>
                </p:oleObj>
              </mc:Choice>
              <mc:Fallback>
                <p:oleObj name="公式" r:id="rId16" imgW="4330700" imgH="545465" progId="Equation.3">
                  <p:embed/>
                  <p:pic>
                    <p:nvPicPr>
                      <p:cNvPr id="0" name="图片 52185"/>
                      <p:cNvPicPr>
                        <a:picLocks noChangeAspect="1" noChangeArrowheads="1"/>
                      </p:cNvPicPr>
                      <p:nvPr/>
                    </p:nvPicPr>
                    <p:blipFill>
                      <a:blip r:embed="rId17"/>
                      <a:srcRect/>
                      <a:stretch>
                        <a:fillRect/>
                      </a:stretch>
                    </p:blipFill>
                    <p:spPr bwMode="auto">
                      <a:xfrm>
                        <a:off x="494030" y="169545"/>
                        <a:ext cx="11023600" cy="1409700"/>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DDFDD434-EEEC-47EA-81AF-38F9E8E167B8}" type="slidenum">
              <a:rPr lang="zh-CN" altLang="en-US">
                <a:latin typeface="Garamond" panose="02020404030301010803" pitchFamily="18" charset="0"/>
              </a:rPr>
            </a:fld>
            <a:endParaRPr lang="en-US" altLang="zh-CN">
              <a:latin typeface="Garamond" panose="02020404030301010803" pitchFamily="18" charset="0"/>
            </a:endParaRPr>
          </a:p>
        </p:txBody>
      </p:sp>
      <p:sp>
        <p:nvSpPr>
          <p:cNvPr id="58372" name="Text Box 2"/>
          <p:cNvSpPr txBox="1">
            <a:spLocks noChangeArrowheads="1"/>
          </p:cNvSpPr>
          <p:nvPr/>
        </p:nvSpPr>
        <p:spPr bwMode="auto">
          <a:xfrm>
            <a:off x="0" y="0"/>
            <a:ext cx="75612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en-US" altLang="zh-CN" sz="3200" dirty="0">
                <a:solidFill>
                  <a:schemeClr val="tx2"/>
                </a:solidFill>
                <a:latin typeface="Comic Sans MS" panose="030F0702030302020204" pitchFamily="66" charset="0"/>
                <a:ea typeface="Dotum" panose="020B0600000101010101" pitchFamily="34" charset="-127"/>
              </a:rPr>
              <a:t>Surface Charge vs. Surface Potential</a:t>
            </a:r>
            <a:endParaRPr lang="en-US" altLang="zh-CN" sz="3200" dirty="0">
              <a:solidFill>
                <a:schemeClr val="tx2"/>
              </a:solidFill>
              <a:latin typeface="Comic Sans MS" panose="030F0702030302020204" pitchFamily="66" charset="0"/>
              <a:ea typeface="Dotum" panose="020B0600000101010101" pitchFamily="34" charset="-127"/>
            </a:endParaRPr>
          </a:p>
        </p:txBody>
      </p:sp>
      <p:pic>
        <p:nvPicPr>
          <p:cNvPr id="2" name="图片 1"/>
          <p:cNvPicPr>
            <a:picLocks noChangeAspect="1"/>
          </p:cNvPicPr>
          <p:nvPr/>
        </p:nvPicPr>
        <p:blipFill>
          <a:blip r:embed="rId1"/>
          <a:stretch>
            <a:fillRect/>
          </a:stretch>
        </p:blipFill>
        <p:spPr>
          <a:xfrm>
            <a:off x="2112244" y="707922"/>
            <a:ext cx="8134065" cy="6013553"/>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a:xfrm>
            <a:off x="1297398" y="2336760"/>
            <a:ext cx="9622972" cy="1143000"/>
          </a:xfrm>
        </p:spPr>
        <p:txBody>
          <a:bodyPr>
            <a:normAutofit fontScale="90000"/>
          </a:bodyPr>
          <a:lstStyle/>
          <a:p>
            <a:pPr algn="ctr" eaLnBrk="1" hangingPunct="1">
              <a:lnSpc>
                <a:spcPct val="200000"/>
              </a:lnSpc>
            </a:pPr>
            <a:r>
              <a:rPr lang="zh-CN" altLang="en-US" sz="5400" b="1" dirty="0">
                <a:solidFill>
                  <a:srgbClr val="FF0000"/>
                </a:solidFill>
                <a:latin typeface="黑体" panose="02010609060101010101" pitchFamily="49" charset="-122"/>
                <a:ea typeface="黑体" panose="02010609060101010101" pitchFamily="49" charset="-122"/>
              </a:rPr>
              <a:t>实际</a:t>
            </a:r>
            <a:r>
              <a:rPr lang="en-US" altLang="zh-CN" sz="5400" b="1" dirty="0">
                <a:solidFill>
                  <a:srgbClr val="FF0000"/>
                </a:solidFill>
                <a:latin typeface="黑体" panose="02010609060101010101" pitchFamily="49" charset="-122"/>
                <a:ea typeface="黑体" panose="02010609060101010101" pitchFamily="49" charset="-122"/>
              </a:rPr>
              <a:t>MOS</a:t>
            </a:r>
            <a:br>
              <a:rPr lang="en-US" altLang="zh-CN" sz="5400" b="1" dirty="0">
                <a:solidFill>
                  <a:srgbClr val="FF0000"/>
                </a:solidFill>
                <a:latin typeface="黑体" panose="02010609060101010101" pitchFamily="49" charset="-122"/>
                <a:ea typeface="黑体" panose="02010609060101010101" pitchFamily="49" charset="-122"/>
              </a:rPr>
            </a:br>
            <a:r>
              <a:rPr lang="zh-CN" altLang="en-US" sz="5400" b="1" dirty="0">
                <a:solidFill>
                  <a:srgbClr val="FF0000"/>
                </a:solidFill>
                <a:latin typeface="黑体" panose="02010609060101010101" pitchFamily="49" charset="-122"/>
                <a:ea typeface="黑体" panose="02010609060101010101" pitchFamily="49" charset="-122"/>
              </a:rPr>
              <a:t>平带电压及阈值电压</a:t>
            </a:r>
            <a:endParaRPr lang="zh-CN" altLang="en-US" sz="5400" b="1" dirty="0">
              <a:solidFill>
                <a:srgbClr val="FF0000"/>
              </a:solidFill>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p:txBody>
          <a:bodyPr/>
          <a:lstStyle/>
          <a:p>
            <a:fld id="{87AAF5FA-363C-4DAE-B84A-ED49A3A10B46}"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0"/>
          <p:cNvSpPr txBox="1">
            <a:spLocks noChangeArrowheads="1"/>
          </p:cNvSpPr>
          <p:nvPr/>
        </p:nvSpPr>
        <p:spPr bwMode="auto">
          <a:xfrm>
            <a:off x="4846639" y="4362450"/>
            <a:ext cx="1049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65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1800">
                <a:latin typeface="Comic Sans MS" panose="030F0702030302020204" pitchFamily="66" charset="0"/>
              </a:rPr>
              <a:t>体</a:t>
            </a:r>
            <a:endParaRPr lang="en-US" altLang="zh-CN" sz="1800">
              <a:latin typeface="Comic Sans MS" panose="030F0702030302020204" pitchFamily="66" charset="0"/>
            </a:endParaRPr>
          </a:p>
        </p:txBody>
      </p:sp>
      <p:sp>
        <p:nvSpPr>
          <p:cNvPr id="6147" name="Rectangle 43"/>
          <p:cNvSpPr>
            <a:spLocks noChangeArrowheads="1"/>
          </p:cNvSpPr>
          <p:nvPr/>
        </p:nvSpPr>
        <p:spPr bwMode="auto">
          <a:xfrm>
            <a:off x="1955800" y="103188"/>
            <a:ext cx="7246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65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en-US" altLang="zh-CN" sz="3600" b="1">
                <a:solidFill>
                  <a:srgbClr val="FF0000"/>
                </a:solidFill>
                <a:latin typeface="Comic Sans MS" panose="030F0702030302020204" pitchFamily="66" charset="0"/>
              </a:rPr>
              <a:t>NMOSFET</a:t>
            </a:r>
            <a:r>
              <a:rPr lang="zh-CN" altLang="en-US" sz="3600" b="1">
                <a:solidFill>
                  <a:srgbClr val="FF0000"/>
                </a:solidFill>
                <a:latin typeface="Times New Roman" panose="02020603050405020304" pitchFamily="18" charset="0"/>
              </a:rPr>
              <a:t>的三维结构简化图</a:t>
            </a:r>
            <a:endParaRPr lang="zh-CN" altLang="en-US" sz="3600" b="1">
              <a:solidFill>
                <a:srgbClr val="FF0000"/>
              </a:solidFill>
              <a:latin typeface="Times New Roman" panose="02020603050405020304" pitchFamily="18" charset="0"/>
            </a:endParaRPr>
          </a:p>
        </p:txBody>
      </p:sp>
      <p:sp>
        <p:nvSpPr>
          <p:cNvPr id="6148" name="Rectangle 44"/>
          <p:cNvSpPr>
            <a:spLocks noChangeArrowheads="1"/>
          </p:cNvSpPr>
          <p:nvPr/>
        </p:nvSpPr>
        <p:spPr bwMode="auto">
          <a:xfrm flipH="1" flipV="1">
            <a:off x="1524000" y="1"/>
            <a:ext cx="1379538" cy="1323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65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mc:AlternateContent xmlns:mc="http://schemas.openxmlformats.org/markup-compatibility/2006">
        <mc:Choice xmlns:a14="http://schemas.microsoft.com/office/drawing/2010/main" Requires="a14">
          <p:sp>
            <p:nvSpPr>
              <p:cNvPr id="6149" name="Text Box 3"/>
              <p:cNvSpPr txBox="1">
                <a:spLocks noChangeArrowheads="1"/>
              </p:cNvSpPr>
              <p:nvPr/>
            </p:nvSpPr>
            <p:spPr bwMode="auto">
              <a:xfrm>
                <a:off x="1955800" y="5065714"/>
                <a:ext cx="780573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65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2400" b="1" dirty="0" smtClean="0">
                    <a:solidFill>
                      <a:srgbClr val="6600FF"/>
                    </a:solidFill>
                    <a:latin typeface="Times New Roman" panose="02020603050405020304" pitchFamily="18" charset="0"/>
                  </a:rPr>
                  <a:t>结构参数：</a:t>
                </a:r>
                <a:r>
                  <a:rPr lang="zh-CN" altLang="en-US" sz="2400" b="1" dirty="0">
                    <a:solidFill>
                      <a:srgbClr val="FF0000"/>
                    </a:solidFill>
                    <a:latin typeface="Times New Roman" panose="02020603050405020304" pitchFamily="18" charset="0"/>
                  </a:rPr>
                  <a:t>沟道长度</a:t>
                </a:r>
                <a:r>
                  <a:rPr lang="zh-CN" altLang="en-US" sz="2400" b="1" dirty="0">
                    <a:latin typeface="Times New Roman" panose="02020603050405020304" pitchFamily="18" charset="0"/>
                  </a:rPr>
                  <a:t> </a:t>
                </a:r>
                <a:r>
                  <a:rPr lang="en-US" altLang="zh-CN" sz="2400" b="1" i="1" dirty="0">
                    <a:latin typeface="Times New Roman" panose="02020603050405020304" pitchFamily="18" charset="0"/>
                  </a:rPr>
                  <a:t>L</a:t>
                </a:r>
                <a:r>
                  <a:rPr lang="zh-CN" altLang="en-US" sz="2400" b="1" dirty="0">
                    <a:latin typeface="Times New Roman" panose="02020603050405020304" pitchFamily="18" charset="0"/>
                  </a:rPr>
                  <a:t>、</a:t>
                </a:r>
                <a:r>
                  <a:rPr lang="zh-CN" altLang="en-US" sz="2400" b="1" dirty="0">
                    <a:solidFill>
                      <a:srgbClr val="FF0000"/>
                    </a:solidFill>
                    <a:latin typeface="Times New Roman" panose="02020603050405020304" pitchFamily="18" charset="0"/>
                  </a:rPr>
                  <a:t>沟道宽度</a:t>
                </a:r>
                <a:r>
                  <a:rPr lang="zh-CN" altLang="en-US" sz="2400" b="1" dirty="0">
                    <a:latin typeface="Times New Roman" panose="02020603050405020304" pitchFamily="18" charset="0"/>
                  </a:rPr>
                  <a:t> </a:t>
                </a:r>
                <a:r>
                  <a:rPr lang="en-US" altLang="zh-CN" sz="2400" b="1" i="1" dirty="0">
                    <a:latin typeface="Times New Roman" panose="02020603050405020304" pitchFamily="18" charset="0"/>
                  </a:rPr>
                  <a:t>W</a:t>
                </a:r>
                <a:r>
                  <a:rPr lang="en-US" altLang="zh-CN" sz="2400" b="1" dirty="0">
                    <a:latin typeface="Times New Roman" panose="02020603050405020304" pitchFamily="18" charset="0"/>
                  </a:rPr>
                  <a:t> </a:t>
                </a:r>
                <a:r>
                  <a:rPr lang="zh-CN" altLang="en-US" sz="2400" b="1" dirty="0">
                    <a:latin typeface="Times New Roman" panose="02020603050405020304" pitchFamily="18" charset="0"/>
                  </a:rPr>
                  <a:t>、</a:t>
                </a:r>
                <a:r>
                  <a:rPr lang="zh-CN" altLang="en-US" sz="2400" b="1" dirty="0">
                    <a:solidFill>
                      <a:srgbClr val="FF0000"/>
                    </a:solidFill>
                    <a:latin typeface="Times New Roman" panose="02020603050405020304" pitchFamily="18" charset="0"/>
                  </a:rPr>
                  <a:t>栅氧化层</a:t>
                </a:r>
                <a:r>
                  <a:rPr lang="zh-CN" altLang="en-US" sz="2400" b="1" dirty="0" smtClean="0">
                    <a:solidFill>
                      <a:srgbClr val="FF0000"/>
                    </a:solidFill>
                    <a:latin typeface="Times New Roman" panose="02020603050405020304" pitchFamily="18" charset="0"/>
                  </a:rPr>
                  <a:t>厚度</a:t>
                </a:r>
                <a14:m>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𝒕</m:t>
                        </m:r>
                      </m:e>
                      <m:sub>
                        <m:r>
                          <a:rPr lang="en-US" altLang="zh-CN" sz="2400" b="1" i="1" smtClean="0">
                            <a:solidFill>
                              <a:schemeClr val="tx1"/>
                            </a:solidFill>
                            <a:latin typeface="Cambria Math" panose="02040503050406030204" pitchFamily="18" charset="0"/>
                          </a:rPr>
                          <m:t>𝒐𝒙</m:t>
                        </m:r>
                      </m:sub>
                    </m:sSub>
                  </m:oMath>
                </a14:m>
                <a:endParaRPr lang="zh-CN" altLang="en-US" sz="2400" b="1" dirty="0">
                  <a:solidFill>
                    <a:srgbClr val="FF0000"/>
                  </a:solidFill>
                  <a:latin typeface="Times New Roman" panose="02020603050405020304" pitchFamily="18" charset="0"/>
                </a:endParaRPr>
              </a:p>
              <a:p>
                <a:pPr eaLnBrk="1" hangingPunct="1">
                  <a:spcBef>
                    <a:spcPct val="50000"/>
                  </a:spcBef>
                  <a:buClrTx/>
                  <a:buSzTx/>
                  <a:buFont typeface="Arial" panose="020B0604020202020204" pitchFamily="34" charset="0"/>
                  <a:buNone/>
                </a:pPr>
                <a:r>
                  <a:rPr lang="zh-CN" altLang="en-US" sz="2400" b="1" dirty="0">
                    <a:latin typeface="Times New Roman" panose="02020603050405020304" pitchFamily="18" charset="0"/>
                  </a:rPr>
                  <a:t>                    </a:t>
                </a:r>
                <a:r>
                  <a:rPr lang="zh-CN" altLang="en-US" sz="2400" b="1" dirty="0">
                    <a:solidFill>
                      <a:srgbClr val="FF0000"/>
                    </a:solidFill>
                    <a:latin typeface="Times New Roman" panose="02020603050405020304" pitchFamily="18" charset="0"/>
                  </a:rPr>
                  <a:t>源漏</a:t>
                </a:r>
                <a:r>
                  <a:rPr lang="en-US" altLang="zh-CN" sz="2400" b="1" dirty="0">
                    <a:solidFill>
                      <a:srgbClr val="FF0000"/>
                    </a:solidFill>
                    <a:latin typeface="Times New Roman" panose="02020603050405020304" pitchFamily="18" charset="0"/>
                  </a:rPr>
                  <a:t>PN</a:t>
                </a:r>
                <a:r>
                  <a:rPr lang="zh-CN" altLang="en-US" sz="2400" b="1" dirty="0">
                    <a:solidFill>
                      <a:srgbClr val="FF0000"/>
                    </a:solidFill>
                    <a:latin typeface="Times New Roman" panose="02020603050405020304" pitchFamily="18" charset="0"/>
                  </a:rPr>
                  <a:t>结结深</a:t>
                </a:r>
                <a:endParaRPr lang="zh-CN" altLang="en-US" sz="2400" b="1" dirty="0">
                  <a:solidFill>
                    <a:srgbClr val="FF0000"/>
                  </a:solidFill>
                  <a:latin typeface="Times New Roman" panose="02020603050405020304" pitchFamily="18" charset="0"/>
                </a:endParaRPr>
              </a:p>
              <a:p>
                <a:pPr eaLnBrk="1" hangingPunct="1">
                  <a:spcBef>
                    <a:spcPct val="50000"/>
                  </a:spcBef>
                  <a:buClrTx/>
                  <a:buSzTx/>
                  <a:buFont typeface="Arial" panose="020B0604020202020204" pitchFamily="34" charset="0"/>
                  <a:buNone/>
                </a:pPr>
                <a:r>
                  <a:rPr lang="zh-CN" altLang="en-US" sz="2400" b="1" dirty="0">
                    <a:solidFill>
                      <a:srgbClr val="6600FF"/>
                    </a:solidFill>
                    <a:latin typeface="Times New Roman" panose="02020603050405020304" pitchFamily="18" charset="0"/>
                  </a:rPr>
                  <a:t>材料参数：</a:t>
                </a:r>
                <a:r>
                  <a:rPr lang="zh-CN" altLang="en-US" sz="2400" b="1" dirty="0">
                    <a:solidFill>
                      <a:srgbClr val="FF0000"/>
                    </a:solidFill>
                    <a:latin typeface="Times New Roman" panose="02020603050405020304" pitchFamily="18" charset="0"/>
                  </a:rPr>
                  <a:t>衬底掺杂浓度</a:t>
                </a:r>
                <a:r>
                  <a:rPr lang="zh-CN" altLang="en-US" sz="2400" b="1" dirty="0">
                    <a:latin typeface="Times New Roman" panose="02020603050405020304" pitchFamily="18" charset="0"/>
                  </a:rPr>
                  <a:t>       </a:t>
                </a:r>
                <a:r>
                  <a:rPr lang="zh-CN" altLang="en-US" sz="2400" b="1" dirty="0" smtClean="0">
                    <a:latin typeface="Times New Roman" panose="02020603050405020304" pitchFamily="18" charset="0"/>
                  </a:rPr>
                  <a:t>、</a:t>
                </a:r>
                <a:r>
                  <a:rPr lang="zh-CN" altLang="en-US" sz="2400" b="1" dirty="0" smtClean="0">
                    <a:solidFill>
                      <a:srgbClr val="FF0000"/>
                    </a:solidFill>
                    <a:latin typeface="Times New Roman" panose="02020603050405020304" pitchFamily="18" charset="0"/>
                  </a:rPr>
                  <a:t>载流子</a:t>
                </a:r>
                <a:r>
                  <a:rPr lang="zh-CN" altLang="en-US" sz="2400" b="1" dirty="0">
                    <a:solidFill>
                      <a:srgbClr val="FF0000"/>
                    </a:solidFill>
                    <a:latin typeface="Times New Roman" panose="02020603050405020304" pitchFamily="18" charset="0"/>
                  </a:rPr>
                  <a:t>迁移率</a:t>
                </a:r>
                <a:endParaRPr lang="zh-CN" altLang="en-US" sz="2400" b="1" dirty="0">
                  <a:solidFill>
                    <a:srgbClr val="FF0000"/>
                  </a:solidFill>
                  <a:latin typeface="Times New Roman" panose="02020603050405020304" pitchFamily="18" charset="0"/>
                </a:endParaRPr>
              </a:p>
            </p:txBody>
          </p:sp>
        </mc:Choice>
        <mc:Fallback>
          <p:sp>
            <p:nvSpPr>
              <p:cNvPr id="6149" name="Text Box 3"/>
              <p:cNvSpPr txBox="1">
                <a:spLocks noRot="1" noChangeAspect="1" noMove="1" noResize="1" noEditPoints="1" noAdjustHandles="1" noChangeArrowheads="1" noChangeShapeType="1" noTextEdit="1"/>
              </p:cNvSpPr>
              <p:nvPr/>
            </p:nvSpPr>
            <p:spPr bwMode="auto">
              <a:xfrm>
                <a:off x="1955800" y="5065714"/>
                <a:ext cx="7805738" cy="1569660"/>
              </a:xfrm>
              <a:prstGeom prst="rect">
                <a:avLst/>
              </a:prstGeom>
              <a:blipFill rotWithShape="1">
                <a:blip r:embed="rId1"/>
                <a:stretch>
                  <a:fillRect t="-20" r="4" b="1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6150" name="Object 81"/>
          <p:cNvGraphicFramePr>
            <a:graphicFrameLocks noChangeAspect="1"/>
          </p:cNvGraphicFramePr>
          <p:nvPr/>
        </p:nvGraphicFramePr>
        <p:xfrm>
          <a:off x="5522913" y="6211889"/>
          <a:ext cx="393700" cy="371475"/>
        </p:xfrm>
        <a:graphic>
          <a:graphicData uri="http://schemas.openxmlformats.org/presentationml/2006/ole">
            <mc:AlternateContent xmlns:mc="http://schemas.openxmlformats.org/markup-compatibility/2006">
              <mc:Choice xmlns:v="urn:schemas-microsoft-com:vml" Requires="v">
                <p:oleObj spid="_x0000_s63594" name="" r:id="rId2" imgW="231775" imgH="219075" progId="Equation.3">
                  <p:embed/>
                </p:oleObj>
              </mc:Choice>
              <mc:Fallback>
                <p:oleObj name="" r:id="rId2" imgW="231775" imgH="219075" progId="Equation.3">
                  <p:embed/>
                  <p:pic>
                    <p:nvPicPr>
                      <p:cNvPr id="0" name="Object 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2913" y="6211889"/>
                        <a:ext cx="39370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1" name="Object 82"/>
          <p:cNvGraphicFramePr>
            <a:graphicFrameLocks noChangeAspect="1"/>
          </p:cNvGraphicFramePr>
          <p:nvPr/>
        </p:nvGraphicFramePr>
        <p:xfrm>
          <a:off x="5561014" y="5557838"/>
          <a:ext cx="384175" cy="520700"/>
        </p:xfrm>
        <a:graphic>
          <a:graphicData uri="http://schemas.openxmlformats.org/presentationml/2006/ole">
            <mc:AlternateContent xmlns:mc="http://schemas.openxmlformats.org/markup-compatibility/2006">
              <mc:Choice xmlns:v="urn:schemas-microsoft-com:vml" Requires="v">
                <p:oleObj spid="_x0000_s63595" name="" r:id="rId4" imgW="180340" imgH="244475" progId="Equation.3">
                  <p:embed/>
                </p:oleObj>
              </mc:Choice>
              <mc:Fallback>
                <p:oleObj name="" r:id="rId4" imgW="180340" imgH="244475" progId="Equation.3">
                  <p:embed/>
                  <p:pic>
                    <p:nvPicPr>
                      <p:cNvPr id="0" name="Object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1014" y="5557838"/>
                        <a:ext cx="38417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2" name="Object 117"/>
          <p:cNvGraphicFramePr>
            <a:graphicFrameLocks noChangeAspect="1"/>
          </p:cNvGraphicFramePr>
          <p:nvPr/>
        </p:nvGraphicFramePr>
        <p:xfrm>
          <a:off x="8145464" y="6205538"/>
          <a:ext cx="346075" cy="374650"/>
        </p:xfrm>
        <a:graphic>
          <a:graphicData uri="http://schemas.openxmlformats.org/presentationml/2006/ole">
            <mc:AlternateContent xmlns:mc="http://schemas.openxmlformats.org/markup-compatibility/2006">
              <mc:Choice xmlns:v="urn:schemas-microsoft-com:vml" Requires="v">
                <p:oleObj spid="_x0000_s63596" name="" r:id="rId6" imgW="155575" imgH="168275" progId="Equation.3">
                  <p:embed/>
                </p:oleObj>
              </mc:Choice>
              <mc:Fallback>
                <p:oleObj name="" r:id="rId6" imgW="155575" imgH="168275" progId="Equation.3">
                  <p:embed/>
                  <p:pic>
                    <p:nvPicPr>
                      <p:cNvPr id="0" name="Object 1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5464" y="6205538"/>
                        <a:ext cx="346075"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153" name="组合 7"/>
          <p:cNvGrpSpPr/>
          <p:nvPr/>
        </p:nvGrpSpPr>
        <p:grpSpPr bwMode="auto">
          <a:xfrm>
            <a:off x="2814638" y="1073151"/>
            <a:ext cx="6323012" cy="3573463"/>
            <a:chOff x="1290638" y="1073150"/>
            <a:chExt cx="6323012" cy="3573463"/>
          </a:xfrm>
        </p:grpSpPr>
        <p:cxnSp>
          <p:nvCxnSpPr>
            <p:cNvPr id="6154" name="直接连接符 2"/>
            <p:cNvCxnSpPr>
              <a:cxnSpLocks noChangeShapeType="1"/>
              <a:stCxn id="6181" idx="0"/>
            </p:cNvCxnSpPr>
            <p:nvPr/>
          </p:nvCxnSpPr>
          <p:spPr bwMode="auto">
            <a:xfrm flipV="1">
              <a:off x="4670425" y="1920875"/>
              <a:ext cx="1504950" cy="1325563"/>
            </a:xfrm>
            <a:prstGeom prst="line">
              <a:avLst/>
            </a:prstGeom>
            <a:noFill/>
            <a:ln w="28575" algn="ctr">
              <a:solidFill>
                <a:schemeClr val="tx1"/>
              </a:solidFill>
              <a:round/>
            </a:ln>
            <a:extLst>
              <a:ext uri="{909E8E84-426E-40DD-AFC4-6F175D3DCCD1}">
                <a14:hiddenFill xmlns:a14="http://schemas.microsoft.com/office/drawing/2010/main">
                  <a:noFill/>
                </a14:hiddenFill>
              </a:ext>
            </a:extLst>
          </p:spPr>
        </p:cxnSp>
        <p:cxnSp>
          <p:nvCxnSpPr>
            <p:cNvPr id="6155" name="直接连接符 47"/>
            <p:cNvCxnSpPr>
              <a:cxnSpLocks noChangeShapeType="1"/>
            </p:cNvCxnSpPr>
            <p:nvPr/>
          </p:nvCxnSpPr>
          <p:spPr bwMode="auto">
            <a:xfrm flipV="1">
              <a:off x="4695825" y="1803400"/>
              <a:ext cx="1463675" cy="1273175"/>
            </a:xfrm>
            <a:prstGeom prst="line">
              <a:avLst/>
            </a:prstGeom>
            <a:noFill/>
            <a:ln w="28575" algn="ctr">
              <a:solidFill>
                <a:schemeClr val="tx1"/>
              </a:solidFill>
              <a:round/>
            </a:ln>
            <a:extLst>
              <a:ext uri="{909E8E84-426E-40DD-AFC4-6F175D3DCCD1}">
                <a14:hiddenFill xmlns:a14="http://schemas.microsoft.com/office/drawing/2010/main">
                  <a:noFill/>
                </a14:hiddenFill>
              </a:ext>
            </a:extLst>
          </p:spPr>
        </p:cxnSp>
        <p:grpSp>
          <p:nvGrpSpPr>
            <p:cNvPr id="6156" name="组合 6"/>
            <p:cNvGrpSpPr/>
            <p:nvPr/>
          </p:nvGrpSpPr>
          <p:grpSpPr bwMode="auto">
            <a:xfrm>
              <a:off x="1290638" y="1073150"/>
              <a:ext cx="6323012" cy="3573463"/>
              <a:chOff x="1290638" y="1073150"/>
              <a:chExt cx="6323012" cy="3573463"/>
            </a:xfrm>
          </p:grpSpPr>
          <p:grpSp>
            <p:nvGrpSpPr>
              <p:cNvPr id="6157" name="组合 11"/>
              <p:cNvGrpSpPr/>
              <p:nvPr/>
            </p:nvGrpSpPr>
            <p:grpSpPr bwMode="auto">
              <a:xfrm>
                <a:off x="1290638" y="1073150"/>
                <a:ext cx="6323012" cy="3573463"/>
                <a:chOff x="1290718" y="1073175"/>
                <a:chExt cx="6322905" cy="3574057"/>
              </a:xfrm>
            </p:grpSpPr>
            <p:grpSp>
              <p:nvGrpSpPr>
                <p:cNvPr id="6159" name="Group 2"/>
                <p:cNvGrpSpPr/>
                <p:nvPr/>
              </p:nvGrpSpPr>
              <p:grpSpPr bwMode="auto">
                <a:xfrm>
                  <a:off x="1579536" y="1073175"/>
                  <a:ext cx="6034087" cy="3574057"/>
                  <a:chOff x="0" y="260"/>
                  <a:chExt cx="3316" cy="2155"/>
                </a:xfrm>
              </p:grpSpPr>
              <p:grpSp>
                <p:nvGrpSpPr>
                  <p:cNvPr id="6164" name="Group 3"/>
                  <p:cNvGrpSpPr/>
                  <p:nvPr/>
                </p:nvGrpSpPr>
                <p:grpSpPr bwMode="auto">
                  <a:xfrm>
                    <a:off x="0" y="260"/>
                    <a:ext cx="3316" cy="1932"/>
                    <a:chOff x="0" y="260"/>
                    <a:chExt cx="3316" cy="1932"/>
                  </a:xfrm>
                </p:grpSpPr>
                <p:sp>
                  <p:nvSpPr>
                    <p:cNvPr id="2" name="Rectangle 5"/>
                    <p:cNvSpPr>
                      <a:spLocks noChangeArrowheads="1"/>
                    </p:cNvSpPr>
                    <p:nvPr/>
                  </p:nvSpPr>
                  <p:spPr bwMode="auto">
                    <a:xfrm>
                      <a:off x="88" y="1580"/>
                      <a:ext cx="2423" cy="604"/>
                    </a:xfrm>
                    <a:prstGeom prst="rect">
                      <a:avLst/>
                    </a:prstGeom>
                    <a:solidFill>
                      <a:schemeClr val="bg1"/>
                    </a:solidFill>
                    <a:ln w="28575">
                      <a:solidFill>
                        <a:schemeClr val="tx1"/>
                      </a:solidFill>
                      <a:miter lim="800000"/>
                    </a:ln>
                  </p:spPr>
                  <p:txBody>
                    <a:bodyPr wrap="none" anchor="b"/>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65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defRPr/>
                      </a:pPr>
                      <a:r>
                        <a:rPr lang="zh-CN" altLang="en-US" sz="1800" dirty="0">
                          <a:latin typeface="+mn-ea"/>
                          <a:ea typeface="+mn-ea"/>
                        </a:rPr>
                        <a:t>　　　　　　　　　</a:t>
                      </a:r>
                      <a:r>
                        <a:rPr lang="en-US" altLang="zh-CN" sz="1800" dirty="0">
                          <a:latin typeface="+mn-ea"/>
                          <a:ea typeface="+mn-ea"/>
                        </a:rPr>
                        <a:t>P-Si</a:t>
                      </a:r>
                      <a:endParaRPr lang="en-US" altLang="zh-CN" sz="1800" dirty="0">
                        <a:latin typeface="+mn-ea"/>
                        <a:ea typeface="+mn-ea"/>
                      </a:endParaRPr>
                    </a:p>
                  </p:txBody>
                </p:sp>
                <p:sp>
                  <p:nvSpPr>
                    <p:cNvPr id="6168" name="Line 6"/>
                    <p:cNvSpPr>
                      <a:spLocks noChangeShapeType="1"/>
                    </p:cNvSpPr>
                    <p:nvPr/>
                  </p:nvSpPr>
                  <p:spPr bwMode="auto">
                    <a:xfrm flipH="1">
                      <a:off x="901" y="269"/>
                      <a:ext cx="799" cy="80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69" name="Line 7"/>
                    <p:cNvSpPr>
                      <a:spLocks noChangeShapeType="1"/>
                    </p:cNvSpPr>
                    <p:nvPr/>
                  </p:nvSpPr>
                  <p:spPr bwMode="auto">
                    <a:xfrm flipH="1">
                      <a:off x="1700" y="269"/>
                      <a:ext cx="817" cy="80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70" name="Line 8"/>
                    <p:cNvSpPr>
                      <a:spLocks noChangeShapeType="1"/>
                    </p:cNvSpPr>
                    <p:nvPr/>
                  </p:nvSpPr>
                  <p:spPr bwMode="auto">
                    <a:xfrm>
                      <a:off x="1691" y="269"/>
                      <a:ext cx="83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71" name="Rectangle 9"/>
                    <p:cNvSpPr>
                      <a:spLocks noChangeArrowheads="1"/>
                    </p:cNvSpPr>
                    <p:nvPr/>
                  </p:nvSpPr>
                  <p:spPr bwMode="auto">
                    <a:xfrm>
                      <a:off x="892" y="1086"/>
                      <a:ext cx="808" cy="391"/>
                    </a:xfrm>
                    <a:prstGeom prst="rect">
                      <a:avLst/>
                    </a:prstGeom>
                    <a:solidFill>
                      <a:schemeClr val="bg1"/>
                    </a:solidFill>
                    <a:ln w="2857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65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en-US" sz="1800">
                          <a:latin typeface="Comic Sans MS" panose="030F0702030302020204" pitchFamily="66" charset="0"/>
                        </a:rPr>
                        <a:t>栅</a:t>
                      </a:r>
                      <a:endParaRPr lang="en-US" altLang="zh-CN" sz="1800">
                        <a:latin typeface="Comic Sans MS" panose="030F0702030302020204" pitchFamily="66" charset="0"/>
                      </a:endParaRPr>
                    </a:p>
                  </p:txBody>
                </p:sp>
                <p:sp>
                  <p:nvSpPr>
                    <p:cNvPr id="6172" name="Line 10"/>
                    <p:cNvSpPr>
                      <a:spLocks noChangeShapeType="1"/>
                    </p:cNvSpPr>
                    <p:nvPr/>
                  </p:nvSpPr>
                  <p:spPr bwMode="auto">
                    <a:xfrm>
                      <a:off x="1700" y="1468"/>
                      <a:ext cx="9" cy="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73" name="Line 11"/>
                    <p:cNvSpPr>
                      <a:spLocks noChangeShapeType="1"/>
                    </p:cNvSpPr>
                    <p:nvPr/>
                  </p:nvSpPr>
                  <p:spPr bwMode="auto">
                    <a:xfrm>
                      <a:off x="93" y="1783"/>
                      <a:ext cx="69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74" name="未知"/>
                    <p:cNvSpPr/>
                    <p:nvPr/>
                  </p:nvSpPr>
                  <p:spPr bwMode="auto">
                    <a:xfrm>
                      <a:off x="780" y="1588"/>
                      <a:ext cx="121" cy="195"/>
                    </a:xfrm>
                    <a:custGeom>
                      <a:avLst/>
                      <a:gdLst>
                        <a:gd name="T0" fmla="*/ 121 w 121"/>
                        <a:gd name="T1" fmla="*/ 0 h 195"/>
                        <a:gd name="T2" fmla="*/ 102 w 121"/>
                        <a:gd name="T3" fmla="*/ 102 h 195"/>
                        <a:gd name="T4" fmla="*/ 74 w 121"/>
                        <a:gd name="T5" fmla="*/ 168 h 195"/>
                        <a:gd name="T6" fmla="*/ 0 w 121"/>
                        <a:gd name="T7" fmla="*/ 195 h 195"/>
                        <a:gd name="T8" fmla="*/ 0 60000 65536"/>
                        <a:gd name="T9" fmla="*/ 0 60000 65536"/>
                        <a:gd name="T10" fmla="*/ 0 60000 65536"/>
                        <a:gd name="T11" fmla="*/ 0 60000 65536"/>
                        <a:gd name="T12" fmla="*/ 0 w 121"/>
                        <a:gd name="T13" fmla="*/ 0 h 195"/>
                        <a:gd name="T14" fmla="*/ 121 w 121"/>
                        <a:gd name="T15" fmla="*/ 195 h 195"/>
                      </a:gdLst>
                      <a:ahLst/>
                      <a:cxnLst>
                        <a:cxn ang="T8">
                          <a:pos x="T0" y="T1"/>
                        </a:cxn>
                        <a:cxn ang="T9">
                          <a:pos x="T2" y="T3"/>
                        </a:cxn>
                        <a:cxn ang="T10">
                          <a:pos x="T4" y="T5"/>
                        </a:cxn>
                        <a:cxn ang="T11">
                          <a:pos x="T6" y="T7"/>
                        </a:cxn>
                      </a:cxnLst>
                      <a:rect l="T12" t="T13" r="T14" b="T15"/>
                      <a:pathLst>
                        <a:path w="121" h="195">
                          <a:moveTo>
                            <a:pt x="121" y="0"/>
                          </a:moveTo>
                          <a:cubicBezTo>
                            <a:pt x="115" y="37"/>
                            <a:pt x="110" y="74"/>
                            <a:pt x="102" y="102"/>
                          </a:cubicBezTo>
                          <a:cubicBezTo>
                            <a:pt x="94" y="130"/>
                            <a:pt x="91" y="153"/>
                            <a:pt x="74" y="168"/>
                          </a:cubicBezTo>
                          <a:cubicBezTo>
                            <a:pt x="57" y="183"/>
                            <a:pt x="12" y="191"/>
                            <a:pt x="0" y="195"/>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75" name="Line 13"/>
                    <p:cNvSpPr>
                      <a:spLocks noChangeShapeType="1"/>
                    </p:cNvSpPr>
                    <p:nvPr/>
                  </p:nvSpPr>
                  <p:spPr bwMode="auto">
                    <a:xfrm>
                      <a:off x="1849" y="1774"/>
                      <a:ext cx="65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76" name="Line 14"/>
                    <p:cNvSpPr>
                      <a:spLocks noChangeShapeType="1"/>
                    </p:cNvSpPr>
                    <p:nvPr/>
                  </p:nvSpPr>
                  <p:spPr bwMode="auto">
                    <a:xfrm>
                      <a:off x="2527" y="780"/>
                      <a:ext cx="7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77" name="Line 15"/>
                    <p:cNvSpPr>
                      <a:spLocks noChangeShapeType="1"/>
                    </p:cNvSpPr>
                    <p:nvPr/>
                  </p:nvSpPr>
                  <p:spPr bwMode="auto">
                    <a:xfrm flipV="1">
                      <a:off x="2517" y="1375"/>
                      <a:ext cx="799" cy="79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78" name="Line 16"/>
                    <p:cNvSpPr>
                      <a:spLocks noChangeShapeType="1"/>
                    </p:cNvSpPr>
                    <p:nvPr/>
                  </p:nvSpPr>
                  <p:spPr bwMode="auto">
                    <a:xfrm>
                      <a:off x="892" y="780"/>
                      <a:ext cx="2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79" name="Line 17"/>
                    <p:cNvSpPr>
                      <a:spLocks noChangeShapeType="1"/>
                    </p:cNvSpPr>
                    <p:nvPr/>
                  </p:nvSpPr>
                  <p:spPr bwMode="auto">
                    <a:xfrm flipH="1">
                      <a:off x="93" y="771"/>
                      <a:ext cx="808" cy="80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80" name="Line 18"/>
                    <p:cNvSpPr>
                      <a:spLocks noChangeShapeType="1"/>
                    </p:cNvSpPr>
                    <p:nvPr/>
                  </p:nvSpPr>
                  <p:spPr bwMode="auto">
                    <a:xfrm flipV="1">
                      <a:off x="2499" y="1375"/>
                      <a:ext cx="817" cy="81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81" name="未知"/>
                    <p:cNvSpPr/>
                    <p:nvPr/>
                  </p:nvSpPr>
                  <p:spPr bwMode="auto">
                    <a:xfrm>
                      <a:off x="1699" y="1570"/>
                      <a:ext cx="241" cy="204"/>
                    </a:xfrm>
                    <a:custGeom>
                      <a:avLst/>
                      <a:gdLst>
                        <a:gd name="T0" fmla="*/ 0 w 241"/>
                        <a:gd name="T1" fmla="*/ 0 h 204"/>
                        <a:gd name="T2" fmla="*/ 18 w 241"/>
                        <a:gd name="T3" fmla="*/ 102 h 204"/>
                        <a:gd name="T4" fmla="*/ 84 w 241"/>
                        <a:gd name="T5" fmla="*/ 186 h 204"/>
                        <a:gd name="T6" fmla="*/ 241 w 241"/>
                        <a:gd name="T7" fmla="*/ 204 h 204"/>
                        <a:gd name="T8" fmla="*/ 0 60000 65536"/>
                        <a:gd name="T9" fmla="*/ 0 60000 65536"/>
                        <a:gd name="T10" fmla="*/ 0 60000 65536"/>
                        <a:gd name="T11" fmla="*/ 0 60000 65536"/>
                        <a:gd name="T12" fmla="*/ 0 w 241"/>
                        <a:gd name="T13" fmla="*/ 0 h 204"/>
                        <a:gd name="T14" fmla="*/ 241 w 241"/>
                        <a:gd name="T15" fmla="*/ 204 h 204"/>
                      </a:gdLst>
                      <a:ahLst/>
                      <a:cxnLst>
                        <a:cxn ang="T8">
                          <a:pos x="T0" y="T1"/>
                        </a:cxn>
                        <a:cxn ang="T9">
                          <a:pos x="T2" y="T3"/>
                        </a:cxn>
                        <a:cxn ang="T10">
                          <a:pos x="T4" y="T5"/>
                        </a:cxn>
                        <a:cxn ang="T11">
                          <a:pos x="T6" y="T7"/>
                        </a:cxn>
                      </a:cxnLst>
                      <a:rect l="T12" t="T13" r="T14" b="T15"/>
                      <a:pathLst>
                        <a:path w="241" h="204">
                          <a:moveTo>
                            <a:pt x="0" y="0"/>
                          </a:moveTo>
                          <a:cubicBezTo>
                            <a:pt x="2" y="35"/>
                            <a:pt x="4" y="71"/>
                            <a:pt x="18" y="102"/>
                          </a:cubicBezTo>
                          <a:cubicBezTo>
                            <a:pt x="32" y="133"/>
                            <a:pt x="47" y="169"/>
                            <a:pt x="84" y="186"/>
                          </a:cubicBezTo>
                          <a:cubicBezTo>
                            <a:pt x="121" y="203"/>
                            <a:pt x="215" y="201"/>
                            <a:pt x="241" y="204"/>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82" name="Line 20"/>
                    <p:cNvSpPr>
                      <a:spLocks noChangeShapeType="1"/>
                    </p:cNvSpPr>
                    <p:nvPr/>
                  </p:nvSpPr>
                  <p:spPr bwMode="auto">
                    <a:xfrm flipH="1">
                      <a:off x="2499" y="771"/>
                      <a:ext cx="808" cy="80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83" name="Line 21"/>
                    <p:cNvSpPr>
                      <a:spLocks noChangeShapeType="1"/>
                    </p:cNvSpPr>
                    <p:nvPr/>
                  </p:nvSpPr>
                  <p:spPr bwMode="auto">
                    <a:xfrm>
                      <a:off x="3316" y="771"/>
                      <a:ext cx="0" cy="62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84" name="Rectangle 22"/>
                    <p:cNvSpPr>
                      <a:spLocks noChangeArrowheads="1"/>
                    </p:cNvSpPr>
                    <p:nvPr/>
                  </p:nvSpPr>
                  <p:spPr bwMode="auto">
                    <a:xfrm>
                      <a:off x="1617" y="1476"/>
                      <a:ext cx="101" cy="102"/>
                    </a:xfrm>
                    <a:prstGeom prst="rect">
                      <a:avLst/>
                    </a:prstGeom>
                    <a:solidFill>
                      <a:schemeClr val="accent1"/>
                    </a:solidFill>
                    <a:ln w="9525">
                      <a:solidFill>
                        <a:schemeClr val="bg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65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6185" name="Line 23"/>
                    <p:cNvSpPr>
                      <a:spLocks noChangeShapeType="1"/>
                    </p:cNvSpPr>
                    <p:nvPr/>
                  </p:nvSpPr>
                  <p:spPr bwMode="auto">
                    <a:xfrm>
                      <a:off x="2526" y="260"/>
                      <a:ext cx="0" cy="51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86" name="Line 24"/>
                    <p:cNvSpPr>
                      <a:spLocks noChangeShapeType="1"/>
                    </p:cNvSpPr>
                    <p:nvPr/>
                  </p:nvSpPr>
                  <p:spPr bwMode="auto">
                    <a:xfrm>
                      <a:off x="1700" y="1468"/>
                      <a:ext cx="0" cy="10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 name="Text Box 26"/>
                    <p:cNvSpPr txBox="1">
                      <a:spLocks noChangeArrowheads="1"/>
                    </p:cNvSpPr>
                    <p:nvPr/>
                  </p:nvSpPr>
                  <p:spPr bwMode="auto">
                    <a:xfrm>
                      <a:off x="2062" y="1550"/>
                      <a:ext cx="315"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65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defRPr/>
                      </a:pPr>
                      <a:r>
                        <a:rPr lang="en-US" altLang="zh-CN" sz="1800" dirty="0">
                          <a:latin typeface="+mn-ea"/>
                          <a:ea typeface="+mn-ea"/>
                        </a:rPr>
                        <a:t>n</a:t>
                      </a:r>
                      <a:r>
                        <a:rPr lang="en-US" altLang="zh-CN" sz="1800" baseline="30000" dirty="0">
                          <a:latin typeface="+mn-ea"/>
                          <a:ea typeface="+mn-ea"/>
                        </a:rPr>
                        <a:t>+</a:t>
                      </a:r>
                      <a:endParaRPr lang="en-US" altLang="zh-CN" sz="1800" baseline="30000" dirty="0">
                        <a:latin typeface="+mn-ea"/>
                        <a:ea typeface="+mn-ea"/>
                      </a:endParaRPr>
                    </a:p>
                  </p:txBody>
                </p:sp>
                <p:sp>
                  <p:nvSpPr>
                    <p:cNvPr id="4" name="Text Box 27"/>
                    <p:cNvSpPr txBox="1">
                      <a:spLocks noChangeArrowheads="1"/>
                    </p:cNvSpPr>
                    <p:nvPr/>
                  </p:nvSpPr>
                  <p:spPr bwMode="auto">
                    <a:xfrm>
                      <a:off x="376" y="1565"/>
                      <a:ext cx="315"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65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defRPr/>
                      </a:pPr>
                      <a:r>
                        <a:rPr lang="en-US" altLang="zh-CN" sz="1800" dirty="0">
                          <a:latin typeface="+mn-ea"/>
                          <a:ea typeface="+mn-ea"/>
                        </a:rPr>
                        <a:t>n</a:t>
                      </a:r>
                      <a:r>
                        <a:rPr lang="en-US" altLang="zh-CN" sz="1800" baseline="30000" dirty="0">
                          <a:latin typeface="+mn-ea"/>
                          <a:ea typeface="+mn-ea"/>
                        </a:rPr>
                        <a:t>+</a:t>
                      </a:r>
                      <a:endParaRPr lang="en-US" altLang="zh-CN" sz="1800" baseline="30000" dirty="0">
                        <a:latin typeface="+mn-ea"/>
                        <a:ea typeface="+mn-ea"/>
                      </a:endParaRPr>
                    </a:p>
                  </p:txBody>
                </p:sp>
                <p:sp>
                  <p:nvSpPr>
                    <p:cNvPr id="6189" name="Text Box 28"/>
                    <p:cNvSpPr txBox="1">
                      <a:spLocks noChangeArrowheads="1"/>
                    </p:cNvSpPr>
                    <p:nvPr/>
                  </p:nvSpPr>
                  <p:spPr bwMode="auto">
                    <a:xfrm>
                      <a:off x="384" y="1328"/>
                      <a:ext cx="35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65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1800">
                          <a:latin typeface="Comic Sans MS" panose="030F0702030302020204" pitchFamily="66" charset="0"/>
                        </a:rPr>
                        <a:t>源</a:t>
                      </a:r>
                      <a:endParaRPr lang="en-US" altLang="zh-CN" sz="1800">
                        <a:latin typeface="Comic Sans MS" panose="030F0702030302020204" pitchFamily="66" charset="0"/>
                      </a:endParaRPr>
                    </a:p>
                  </p:txBody>
                </p:sp>
                <p:sp>
                  <p:nvSpPr>
                    <p:cNvPr id="6190" name="Text Box 29"/>
                    <p:cNvSpPr txBox="1">
                      <a:spLocks noChangeArrowheads="1"/>
                    </p:cNvSpPr>
                    <p:nvPr/>
                  </p:nvSpPr>
                  <p:spPr bwMode="auto">
                    <a:xfrm>
                      <a:off x="2135" y="1291"/>
                      <a:ext cx="7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65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zh-CN" altLang="en-US" sz="1800">
                          <a:latin typeface="Comic Sans MS" panose="030F0702030302020204" pitchFamily="66" charset="0"/>
                        </a:rPr>
                        <a:t>漏</a:t>
                      </a:r>
                      <a:endParaRPr lang="en-US" altLang="zh-CN" sz="1800">
                        <a:latin typeface="Comic Sans MS" panose="030F0702030302020204" pitchFamily="66" charset="0"/>
                      </a:endParaRPr>
                    </a:p>
                  </p:txBody>
                </p:sp>
                <p:sp>
                  <p:nvSpPr>
                    <p:cNvPr id="6191" name="Line 30"/>
                    <p:cNvSpPr>
                      <a:spLocks noChangeShapeType="1"/>
                    </p:cNvSpPr>
                    <p:nvPr/>
                  </p:nvSpPr>
                  <p:spPr bwMode="auto">
                    <a:xfrm flipV="1">
                      <a:off x="2517" y="966"/>
                      <a:ext cx="790" cy="79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92" name="Line 31"/>
                    <p:cNvSpPr>
                      <a:spLocks noChangeShapeType="1"/>
                    </p:cNvSpPr>
                    <p:nvPr/>
                  </p:nvSpPr>
                  <p:spPr bwMode="auto">
                    <a:xfrm flipV="1">
                      <a:off x="0" y="734"/>
                      <a:ext cx="789" cy="78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 name="Text Box 32"/>
                    <p:cNvSpPr txBox="1">
                      <a:spLocks noChangeArrowheads="1"/>
                    </p:cNvSpPr>
                    <p:nvPr/>
                  </p:nvSpPr>
                  <p:spPr bwMode="auto">
                    <a:xfrm rot="-2643219">
                      <a:off x="191" y="812"/>
                      <a:ext cx="5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65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defRPr/>
                      </a:pPr>
                      <a:r>
                        <a:rPr lang="en-US" altLang="zh-CN" sz="1800" dirty="0">
                          <a:latin typeface="+mn-ea"/>
                          <a:ea typeface="+mn-ea"/>
                        </a:rPr>
                        <a:t>w</a:t>
                      </a:r>
                      <a:endParaRPr lang="en-US" altLang="zh-CN" sz="1800" dirty="0">
                        <a:latin typeface="+mn-ea"/>
                        <a:ea typeface="+mn-ea"/>
                      </a:endParaRPr>
                    </a:p>
                  </p:txBody>
                </p:sp>
                <p:sp>
                  <p:nvSpPr>
                    <p:cNvPr id="6194" name="Line 33"/>
                    <p:cNvSpPr>
                      <a:spLocks noChangeShapeType="1"/>
                    </p:cNvSpPr>
                    <p:nvPr/>
                  </p:nvSpPr>
                  <p:spPr bwMode="auto">
                    <a:xfrm>
                      <a:off x="899" y="1673"/>
                      <a:ext cx="8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Text Box 34"/>
                    <p:cNvSpPr txBox="1">
                      <a:spLocks noChangeArrowheads="1"/>
                    </p:cNvSpPr>
                    <p:nvPr/>
                  </p:nvSpPr>
                  <p:spPr bwMode="auto">
                    <a:xfrm>
                      <a:off x="1208" y="1679"/>
                      <a:ext cx="21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65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defRPr/>
                      </a:pPr>
                      <a:r>
                        <a:rPr lang="en-US" altLang="zh-CN" sz="1800" dirty="0">
                          <a:latin typeface="+mn-ea"/>
                          <a:ea typeface="+mn-ea"/>
                        </a:rPr>
                        <a:t>L</a:t>
                      </a:r>
                      <a:endParaRPr lang="en-US" altLang="zh-CN" sz="1800" dirty="0">
                        <a:latin typeface="+mn-ea"/>
                        <a:ea typeface="+mn-ea"/>
                      </a:endParaRPr>
                    </a:p>
                  </p:txBody>
                </p:sp>
                <p:sp>
                  <p:nvSpPr>
                    <p:cNvPr id="6196" name="Line 35"/>
                    <p:cNvSpPr>
                      <a:spLocks noChangeShapeType="1"/>
                    </p:cNvSpPr>
                    <p:nvPr/>
                  </p:nvSpPr>
                  <p:spPr bwMode="auto">
                    <a:xfrm flipH="1">
                      <a:off x="2505" y="598"/>
                      <a:ext cx="129" cy="16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97" name="Rectangle 37"/>
                    <p:cNvSpPr>
                      <a:spLocks noChangeArrowheads="1"/>
                    </p:cNvSpPr>
                    <p:nvPr/>
                  </p:nvSpPr>
                  <p:spPr bwMode="auto">
                    <a:xfrm>
                      <a:off x="892" y="1478"/>
                      <a:ext cx="809" cy="99"/>
                    </a:xfrm>
                    <a:prstGeom prst="rect">
                      <a:avLst/>
                    </a:prstGeom>
                    <a:solidFill>
                      <a:schemeClr val="bg1"/>
                    </a:solidFill>
                    <a:ln w="2857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65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pSp>
              <p:sp>
                <p:nvSpPr>
                  <p:cNvPr id="6165" name="Line 38"/>
                  <p:cNvSpPr>
                    <a:spLocks noChangeShapeType="1"/>
                  </p:cNvSpPr>
                  <p:nvPr/>
                </p:nvSpPr>
                <p:spPr bwMode="auto">
                  <a:xfrm>
                    <a:off x="1247" y="2189"/>
                    <a:ext cx="0" cy="22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66" name="Oval 39"/>
                  <p:cNvSpPr>
                    <a:spLocks noChangeArrowheads="1"/>
                  </p:cNvSpPr>
                  <p:nvPr/>
                </p:nvSpPr>
                <p:spPr bwMode="auto">
                  <a:xfrm>
                    <a:off x="1218" y="2349"/>
                    <a:ext cx="56" cy="56"/>
                  </a:xfrm>
                  <a:prstGeom prst="ellipse">
                    <a:avLst/>
                  </a:prstGeom>
                  <a:solidFill>
                    <a:schemeClr val="bg1"/>
                  </a:solidFill>
                  <a:ln w="9525">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65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6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pSp>
            <p:cxnSp>
              <p:nvCxnSpPr>
                <p:cNvPr id="6160" name="直接连接符 6"/>
                <p:cNvCxnSpPr>
                  <a:cxnSpLocks noChangeShapeType="1"/>
                </p:cNvCxnSpPr>
                <p:nvPr/>
              </p:nvCxnSpPr>
              <p:spPr bwMode="auto">
                <a:xfrm flipH="1">
                  <a:off x="1379538" y="3260729"/>
                  <a:ext cx="369229"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6161" name="直接连接符 51"/>
                <p:cNvCxnSpPr>
                  <a:cxnSpLocks noChangeShapeType="1"/>
                </p:cNvCxnSpPr>
                <p:nvPr/>
              </p:nvCxnSpPr>
              <p:spPr bwMode="auto">
                <a:xfrm flipH="1">
                  <a:off x="1379538" y="3584137"/>
                  <a:ext cx="369229"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6162" name="直接箭头连接符 8"/>
                <p:cNvCxnSpPr>
                  <a:cxnSpLocks noChangeShapeType="1"/>
                </p:cNvCxnSpPr>
                <p:nvPr/>
              </p:nvCxnSpPr>
              <p:spPr bwMode="auto">
                <a:xfrm>
                  <a:off x="1564152" y="3257413"/>
                  <a:ext cx="0" cy="326724"/>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10" name="文本框 9"/>
                <p:cNvSpPr txBox="1">
                  <a:spLocks noRot="1" noChangeAspect="1" noMove="1" noResize="1" noEditPoints="1" noAdjustHandles="1" noChangeArrowheads="1" noChangeShapeType="1" noTextEdit="1"/>
                </p:cNvSpPr>
                <p:nvPr/>
              </p:nvSpPr>
              <p:spPr>
                <a:xfrm>
                  <a:off x="1290718" y="3265313"/>
                  <a:ext cx="258661" cy="299313"/>
                </a:xfrm>
                <a:prstGeom prst="rect">
                  <a:avLst/>
                </a:prstGeom>
                <a:blipFill rotWithShape="0">
                  <a:blip r:embed="rId8"/>
                  <a:stretch>
                    <a:fillRect l="-11905" r="-14286" b="-26531"/>
                  </a:stretch>
                </a:blipFill>
              </p:spPr>
              <p:txBody>
                <a:bodyPr/>
                <a:lstStyle/>
                <a:p>
                  <a:pPr>
                    <a:defRPr/>
                  </a:pPr>
                  <a:r>
                    <a:rPr lang="zh-CN" altLang="en-US">
                      <a:noFill/>
                    </a:rPr>
                    <a:t> </a:t>
                  </a:r>
                  <a:endParaRPr lang="zh-CN" altLang="en-US">
                    <a:noFill/>
                  </a:endParaRPr>
                </a:p>
              </p:txBody>
            </p:sp>
          </p:grpSp>
          <p:sp>
            <p:nvSpPr>
              <p:cNvPr id="6" name="文本框 5"/>
              <p:cNvSpPr txBox="1">
                <a:spLocks noRot="1" noChangeAspect="1" noMove="1" noResize="1" noEditPoints="1" noAdjustHandles="1" noChangeArrowheads="1" noChangeShapeType="1" noTextEdit="1"/>
              </p:cNvSpPr>
              <p:nvPr/>
            </p:nvSpPr>
            <p:spPr>
              <a:xfrm>
                <a:off x="6307472" y="1310376"/>
                <a:ext cx="519694" cy="276999"/>
              </a:xfrm>
              <a:prstGeom prst="rect">
                <a:avLst/>
              </a:prstGeom>
              <a:blipFill rotWithShape="0">
                <a:blip r:embed="rId9"/>
                <a:stretch>
                  <a:fillRect l="-9412" r="-3529" b="-17778"/>
                </a:stretch>
              </a:blipFill>
            </p:spPr>
            <p:txBody>
              <a:bodyPr/>
              <a:lstStyle/>
              <a:p>
                <a:pPr>
                  <a:defRPr/>
                </a:pPr>
                <a:r>
                  <a:rPr lang="zh-CN" altLang="en-US">
                    <a:noFill/>
                  </a:rPr>
                  <a:t> </a:t>
                </a:r>
                <a:endParaRPr lang="zh-CN" altLang="en-US">
                  <a:noFill/>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ChangeArrowheads="1"/>
          </p:cNvSpPr>
          <p:nvPr/>
        </p:nvSpPr>
        <p:spPr bwMode="auto">
          <a:xfrm>
            <a:off x="150182" y="0"/>
            <a:ext cx="3311525" cy="88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60000"/>
              </a:lnSpc>
              <a:spcBef>
                <a:spcPct val="20000"/>
              </a:spcBef>
            </a:pPr>
            <a:r>
              <a:rPr lang="zh-CN" altLang="en-US" sz="3200" b="1" dirty="0">
                <a:latin typeface="Times New Roman" panose="02020603050405020304" pitchFamily="18" charset="0"/>
                <a:ea typeface="黑体" panose="02010609060101010101" pitchFamily="49" charset="-122"/>
              </a:rPr>
              <a:t>功函数差的影响</a:t>
            </a:r>
            <a:endParaRPr lang="zh-CN" altLang="en-US" sz="3200" b="1" dirty="0">
              <a:latin typeface="Times New Roman" panose="02020603050405020304" pitchFamily="18" charset="0"/>
              <a:ea typeface="黑体" panose="02010609060101010101" pitchFamily="49" charset="-122"/>
            </a:endParaRPr>
          </a:p>
        </p:txBody>
      </p:sp>
      <p:grpSp>
        <p:nvGrpSpPr>
          <p:cNvPr id="5" name="组合 4"/>
          <p:cNvGrpSpPr/>
          <p:nvPr/>
        </p:nvGrpSpPr>
        <p:grpSpPr>
          <a:xfrm>
            <a:off x="3081699" y="718037"/>
            <a:ext cx="8882832" cy="6003438"/>
            <a:chOff x="2685617" y="1679870"/>
            <a:chExt cx="6076950" cy="4846082"/>
          </a:xfrm>
        </p:grpSpPr>
        <p:pic>
          <p:nvPicPr>
            <p:cNvPr id="2" name="图片 1"/>
            <p:cNvPicPr>
              <a:picLocks noChangeAspect="1"/>
            </p:cNvPicPr>
            <p:nvPr/>
          </p:nvPicPr>
          <p:blipFill>
            <a:blip r:embed="rId1"/>
            <a:stretch>
              <a:fillRect/>
            </a:stretch>
          </p:blipFill>
          <p:spPr>
            <a:xfrm>
              <a:off x="2685617" y="2049202"/>
              <a:ext cx="6076950" cy="4476750"/>
            </a:xfrm>
            <a:prstGeom prst="rect">
              <a:avLst/>
            </a:prstGeom>
          </p:spPr>
        </p:pic>
        <p:sp>
          <p:nvSpPr>
            <p:cNvPr id="20" name="文本框 19"/>
            <p:cNvSpPr txBox="1"/>
            <p:nvPr/>
          </p:nvSpPr>
          <p:spPr>
            <a:xfrm>
              <a:off x="3380707" y="1679870"/>
              <a:ext cx="3107690" cy="372664"/>
            </a:xfrm>
            <a:prstGeom prst="rect">
              <a:avLst/>
            </a:prstGeom>
            <a:noFill/>
          </p:spPr>
          <p:txBody>
            <a:bodyPr wrap="none" rtlCol="0">
              <a:spAutoFit/>
            </a:bodyPr>
            <a:lstStyle/>
            <a:p>
              <a:r>
                <a:rPr lang="en-US" altLang="zh-CN" sz="2400" dirty="0"/>
                <a:t>Metal             SiO</a:t>
              </a:r>
              <a:r>
                <a:rPr lang="en-US" altLang="zh-CN" sz="2400" baseline="-25000" dirty="0"/>
                <a:t>2</a:t>
              </a:r>
              <a:r>
                <a:rPr lang="en-US" altLang="zh-CN" sz="2400" dirty="0"/>
                <a:t>                             Si</a:t>
              </a:r>
              <a:endParaRPr lang="zh-CN" altLang="en-US" sz="2400" dirty="0"/>
            </a:p>
          </p:txBody>
        </p:sp>
      </p:grpSp>
      <p:grpSp>
        <p:nvGrpSpPr>
          <p:cNvPr id="3" name="组合 2"/>
          <p:cNvGrpSpPr/>
          <p:nvPr/>
        </p:nvGrpSpPr>
        <p:grpSpPr>
          <a:xfrm>
            <a:off x="2948811" y="3475809"/>
            <a:ext cx="1627819" cy="1568631"/>
            <a:chOff x="2322701" y="3845490"/>
            <a:chExt cx="1627819" cy="1247730"/>
          </a:xfrm>
        </p:grpSpPr>
        <p:cxnSp>
          <p:nvCxnSpPr>
            <p:cNvPr id="21" name="直接箭头连接符 20"/>
            <p:cNvCxnSpPr/>
            <p:nvPr/>
          </p:nvCxnSpPr>
          <p:spPr>
            <a:xfrm flipH="1">
              <a:off x="3237641" y="3845490"/>
              <a:ext cx="5400" cy="1247730"/>
            </a:xfrm>
            <a:prstGeom prst="straightConnector1">
              <a:avLst/>
            </a:prstGeom>
            <a:ln w="28575">
              <a:solidFill>
                <a:srgbClr val="4F0EF2"/>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文本框 21"/>
                <p:cNvSpPr txBox="1"/>
                <p:nvPr/>
              </p:nvSpPr>
              <p:spPr>
                <a:xfrm>
                  <a:off x="2322701" y="4221500"/>
                  <a:ext cx="512896" cy="33483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l-GR" altLang="zh-CN" sz="2800" i="1" smtClean="0">
                            <a:solidFill>
                              <a:srgbClr val="4F0EF2"/>
                            </a:solidFill>
                            <a:latin typeface="Cambria Math" panose="02040503050406030204" pitchFamily="18" charset="0"/>
                            <a:ea typeface="Cambria Math" panose="02040503050406030204" pitchFamily="18" charset="0"/>
                          </a:rPr>
                          <m:t>Δ</m:t>
                        </m:r>
                        <m:r>
                          <a:rPr lang="zh-CN" altLang="el-GR" sz="2800" i="1" smtClean="0">
                            <a:solidFill>
                              <a:srgbClr val="4F0EF2"/>
                            </a:solidFill>
                            <a:latin typeface="Cambria Math" panose="02040503050406030204" pitchFamily="18" charset="0"/>
                            <a:ea typeface="Cambria Math" panose="02040503050406030204" pitchFamily="18" charset="0"/>
                          </a:rPr>
                          <m:t>𝜙</m:t>
                        </m:r>
                        <m:r>
                          <a:rPr lang="en-US" altLang="zh-CN" sz="2800" b="0" i="1" baseline="-25000" smtClean="0">
                            <a:solidFill>
                              <a:srgbClr val="4F0EF2"/>
                            </a:solidFill>
                            <a:latin typeface="Cambria Math" panose="02040503050406030204" pitchFamily="18" charset="0"/>
                            <a:ea typeface="Cambria Math" panose="02040503050406030204" pitchFamily="18" charset="0"/>
                          </a:rPr>
                          <m:t>𝑚𝑠</m:t>
                        </m:r>
                      </m:oMath>
                    </m:oMathPara>
                  </a14:m>
                  <a:endParaRPr lang="zh-CN" altLang="en-US" sz="2800" baseline="-25000" dirty="0">
                    <a:solidFill>
                      <a:srgbClr val="4F0EF2"/>
                    </a:solidFill>
                  </a:endParaRPr>
                </a:p>
              </p:txBody>
            </p:sp>
          </mc:Choice>
          <mc:Fallback>
            <p:sp>
              <p:nvSpPr>
                <p:cNvPr id="22" name="文本框 21"/>
                <p:cNvSpPr txBox="1">
                  <a:spLocks noRot="1" noChangeAspect="1" noMove="1" noResize="1" noEditPoints="1" noAdjustHandles="1" noChangeArrowheads="1" noChangeShapeType="1" noTextEdit="1"/>
                </p:cNvSpPr>
                <p:nvPr/>
              </p:nvSpPr>
              <p:spPr>
                <a:xfrm>
                  <a:off x="2322701" y="4221500"/>
                  <a:ext cx="512896" cy="334834"/>
                </a:xfrm>
                <a:prstGeom prst="rect">
                  <a:avLst/>
                </a:prstGeom>
                <a:blipFill rotWithShape="1">
                  <a:blip r:embed="rId2"/>
                </a:blipFill>
              </p:spPr>
              <p:txBody>
                <a:bodyPr/>
                <a:lstStyle/>
                <a:p>
                  <a:r>
                    <a:rPr lang="zh-CN" altLang="en-US">
                      <a:noFill/>
                    </a:rPr>
                    <a:t> </a:t>
                  </a:r>
                </a:p>
              </p:txBody>
            </p:sp>
          </mc:Fallback>
        </mc:AlternateContent>
        <p:cxnSp>
          <p:nvCxnSpPr>
            <p:cNvPr id="23" name="直接连接符 22"/>
            <p:cNvCxnSpPr/>
            <p:nvPr/>
          </p:nvCxnSpPr>
          <p:spPr>
            <a:xfrm flipH="1">
              <a:off x="2902894" y="5093220"/>
              <a:ext cx="1047626" cy="0"/>
            </a:xfrm>
            <a:prstGeom prst="line">
              <a:avLst/>
            </a:prstGeom>
            <a:ln w="28575">
              <a:solidFill>
                <a:srgbClr val="4F0EF2"/>
              </a:solidFill>
            </a:ln>
          </p:spPr>
          <p:style>
            <a:lnRef idx="1">
              <a:schemeClr val="accent1"/>
            </a:lnRef>
            <a:fillRef idx="0">
              <a:schemeClr val="accent1"/>
            </a:fillRef>
            <a:effectRef idx="0">
              <a:schemeClr val="accent1"/>
            </a:effectRef>
            <a:fontRef idx="minor">
              <a:schemeClr val="tx1"/>
            </a:fontRef>
          </p:style>
        </p:cxnSp>
      </p:grpSp>
      <p:sp>
        <p:nvSpPr>
          <p:cNvPr id="4" name="灯片编号占位符 3"/>
          <p:cNvSpPr>
            <a:spLocks noGrp="1"/>
          </p:cNvSpPr>
          <p:nvPr>
            <p:ph type="sldNum" sz="quarter" idx="12"/>
          </p:nvPr>
        </p:nvSpPr>
        <p:spPr/>
        <p:txBody>
          <a:bodyPr/>
          <a:lstStyle/>
          <a:p>
            <a:fld id="{87AAF5FA-363C-4DAE-B84A-ED49A3A10B46}"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A9552839-19CF-4D40-AD64-D5F901B41602}" type="slidenum">
              <a:rPr lang="zh-CN" altLang="en-US">
                <a:latin typeface="Garamond" panose="02020404030301010803" pitchFamily="18" charset="0"/>
              </a:rPr>
            </a:fld>
            <a:endParaRPr lang="en-US" altLang="zh-CN">
              <a:latin typeface="Garamond" panose="02020404030301010803" pitchFamily="18" charset="0"/>
            </a:endParaRPr>
          </a:p>
        </p:txBody>
      </p:sp>
      <p:pic>
        <p:nvPicPr>
          <p:cNvPr id="20489" name="图片 20488"/>
          <p:cNvPicPr>
            <a:picLocks noChangeAspect="1"/>
          </p:cNvPicPr>
          <p:nvPr/>
        </p:nvPicPr>
        <p:blipFill>
          <a:blip r:embed="rId1"/>
          <a:stretch>
            <a:fillRect/>
          </a:stretch>
        </p:blipFill>
        <p:spPr>
          <a:xfrm>
            <a:off x="843542" y="261296"/>
            <a:ext cx="7767058" cy="6286020"/>
          </a:xfrm>
          <a:prstGeom prst="rect">
            <a:avLst/>
          </a:prstGeom>
        </p:spPr>
      </p:pic>
      <p:graphicFrame>
        <p:nvGraphicFramePr>
          <p:cNvPr id="4" name="Object 3"/>
          <p:cNvGraphicFramePr>
            <a:graphicFrameLocks noGrp="1" noChangeAspect="1"/>
          </p:cNvGraphicFramePr>
          <p:nvPr>
            <p:ph sz="half" idx="4294967295"/>
          </p:nvPr>
        </p:nvGraphicFramePr>
        <p:xfrm>
          <a:off x="8809833" y="261296"/>
          <a:ext cx="1923481" cy="768992"/>
        </p:xfrm>
        <a:graphic>
          <a:graphicData uri="http://schemas.openxmlformats.org/presentationml/2006/ole">
            <mc:AlternateContent xmlns:mc="http://schemas.openxmlformats.org/markup-compatibility/2006">
              <mc:Choice xmlns:v="urn:schemas-microsoft-com:vml" Requires="v">
                <p:oleObj spid="_x0000_s53622" name="公式" r:id="rId2" imgW="13716000" imgH="5486400" progId="Equation.3">
                  <p:embed/>
                </p:oleObj>
              </mc:Choice>
              <mc:Fallback>
                <p:oleObj name="公式" r:id="rId2" imgW="13716000" imgH="5486400" progId="Equation.3">
                  <p:embed/>
                  <p:pic>
                    <p:nvPicPr>
                      <p:cNvPr id="0" name="图片 53519"/>
                      <p:cNvPicPr>
                        <a:picLocks noGrp="1" noChangeAspect="1" noChangeArrowheads="1"/>
                      </p:cNvPicPr>
                      <p:nvPr/>
                    </p:nvPicPr>
                    <p:blipFill>
                      <a:blip r:embed="rId3"/>
                      <a:srcRect/>
                      <a:stretch>
                        <a:fillRect/>
                      </a:stretch>
                    </p:blipFill>
                    <p:spPr bwMode="auto">
                      <a:xfrm>
                        <a:off x="8809833" y="261296"/>
                        <a:ext cx="1923481" cy="768992"/>
                      </a:xfrm>
                      <a:prstGeom prst="rect">
                        <a:avLst/>
                      </a:prstGeom>
                      <a:noFill/>
                      <a:ln>
                        <a:noFill/>
                      </a:ln>
                      <a:effectLst/>
                    </p:spPr>
                  </p:pic>
                </p:oleObj>
              </mc:Fallback>
            </mc:AlternateContent>
          </a:graphicData>
        </a:graphic>
      </p:graphicFrame>
      <p:graphicFrame>
        <p:nvGraphicFramePr>
          <p:cNvPr id="2" name="对象 1"/>
          <p:cNvGraphicFramePr>
            <a:graphicFrameLocks noChangeAspect="1"/>
          </p:cNvGraphicFramePr>
          <p:nvPr/>
        </p:nvGraphicFramePr>
        <p:xfrm>
          <a:off x="8321675" y="1276350"/>
          <a:ext cx="3840163" cy="652463"/>
        </p:xfrm>
        <a:graphic>
          <a:graphicData uri="http://schemas.openxmlformats.org/presentationml/2006/ole">
            <mc:AlternateContent xmlns:mc="http://schemas.openxmlformats.org/markup-compatibility/2006">
              <mc:Choice xmlns:v="urn:schemas-microsoft-com:vml" Requires="v">
                <p:oleObj spid="_x0000_s53623" name="公式" r:id="rId4" imgW="32308800" imgH="5486400" progId="Equation.3">
                  <p:embed/>
                </p:oleObj>
              </mc:Choice>
              <mc:Fallback>
                <p:oleObj name="公式" r:id="rId4" imgW="32308800" imgH="5486400" progId="Equation.3">
                  <p:embed/>
                  <p:pic>
                    <p:nvPicPr>
                      <p:cNvPr id="0" name="图片 53520"/>
                      <p:cNvPicPr/>
                      <p:nvPr/>
                    </p:nvPicPr>
                    <p:blipFill>
                      <a:blip r:embed="rId5"/>
                      <a:stretch>
                        <a:fillRect/>
                      </a:stretch>
                    </p:blipFill>
                    <p:spPr>
                      <a:xfrm>
                        <a:off x="8321675" y="1276350"/>
                        <a:ext cx="3840163" cy="652463"/>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9582150" y="2176463"/>
          <a:ext cx="2130425" cy="709612"/>
        </p:xfrm>
        <a:graphic>
          <a:graphicData uri="http://schemas.openxmlformats.org/presentationml/2006/ole">
            <mc:AlternateContent xmlns:mc="http://schemas.openxmlformats.org/markup-compatibility/2006">
              <mc:Choice xmlns:v="urn:schemas-microsoft-com:vml" Requires="v">
                <p:oleObj spid="_x0000_s53624" name="公式" r:id="rId6" imgW="16459200" imgH="5486400" progId="Equation.3">
                  <p:embed/>
                </p:oleObj>
              </mc:Choice>
              <mc:Fallback>
                <p:oleObj name="公式" r:id="rId6" imgW="16459200" imgH="5486400" progId="Equation.3">
                  <p:embed/>
                  <p:pic>
                    <p:nvPicPr>
                      <p:cNvPr id="0" name="图片 53521"/>
                      <p:cNvPicPr/>
                      <p:nvPr/>
                    </p:nvPicPr>
                    <p:blipFill>
                      <a:blip r:embed="rId7"/>
                      <a:stretch>
                        <a:fillRect/>
                      </a:stretch>
                    </p:blipFill>
                    <p:spPr>
                      <a:xfrm>
                        <a:off x="9582150" y="2176463"/>
                        <a:ext cx="2130425" cy="709612"/>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9621046" y="2885847"/>
          <a:ext cx="2052303" cy="1368202"/>
        </p:xfrm>
        <a:graphic>
          <a:graphicData uri="http://schemas.openxmlformats.org/presentationml/2006/ole">
            <mc:AlternateContent xmlns:mc="http://schemas.openxmlformats.org/markup-compatibility/2006">
              <mc:Choice xmlns:v="urn:schemas-microsoft-com:vml" Requires="v">
                <p:oleObj spid="_x0000_s53625" name="公式" r:id="rId8" imgW="15544800" imgH="10363200" progId="Equation.3">
                  <p:embed/>
                </p:oleObj>
              </mc:Choice>
              <mc:Fallback>
                <p:oleObj name="公式" r:id="rId8" imgW="15544800" imgH="10363200" progId="Equation.3">
                  <p:embed/>
                  <p:pic>
                    <p:nvPicPr>
                      <p:cNvPr id="0" name="图片 53522"/>
                      <p:cNvPicPr/>
                      <p:nvPr/>
                    </p:nvPicPr>
                    <p:blipFill>
                      <a:blip r:embed="rId9"/>
                      <a:stretch>
                        <a:fillRect/>
                      </a:stretch>
                    </p:blipFill>
                    <p:spPr>
                      <a:xfrm>
                        <a:off x="9621046" y="2885847"/>
                        <a:ext cx="2052303" cy="1368202"/>
                      </a:xfrm>
                      <a:prstGeom prst="rect">
                        <a:avLst/>
                      </a:prstGeom>
                    </p:spPr>
                  </p:pic>
                </p:oleObj>
              </mc:Fallback>
            </mc:AlternateContent>
          </a:graphicData>
        </a:graphic>
      </p:graphicFrame>
      <p:cxnSp>
        <p:nvCxnSpPr>
          <p:cNvPr id="8" name="直接连接符 7"/>
          <p:cNvCxnSpPr/>
          <p:nvPr/>
        </p:nvCxnSpPr>
        <p:spPr>
          <a:xfrm>
            <a:off x="5087155" y="3400023"/>
            <a:ext cx="1854558" cy="128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6658377" y="2498501"/>
            <a:ext cx="0" cy="901522"/>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文本框 11"/>
              <p:cNvSpPr txBox="1"/>
              <p:nvPr/>
            </p:nvSpPr>
            <p:spPr>
              <a:xfrm>
                <a:off x="6160785" y="2769219"/>
                <a:ext cx="478144"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𝑽</m:t>
                          </m:r>
                        </m:e>
                        <m:sub>
                          <m:r>
                            <a:rPr lang="en-US" altLang="zh-CN" sz="2800" b="1" i="1" smtClean="0">
                              <a:solidFill>
                                <a:srgbClr val="FF0000"/>
                              </a:solidFill>
                              <a:latin typeface="Cambria Math" panose="02040503050406030204" pitchFamily="18" charset="0"/>
                            </a:rPr>
                            <m:t>𝑺</m:t>
                          </m:r>
                        </m:sub>
                      </m:sSub>
                    </m:oMath>
                  </m:oMathPara>
                </a14:m>
                <a:endParaRPr lang="zh-CN" altLang="en-US" sz="2800" b="1" dirty="0"/>
              </a:p>
            </p:txBody>
          </p:sp>
        </mc:Choice>
        <mc:Fallback>
          <p:sp>
            <p:nvSpPr>
              <p:cNvPr id="12" name="文本框 11"/>
              <p:cNvSpPr txBox="1">
                <a:spLocks noRot="1" noChangeAspect="1" noMove="1" noResize="1" noEditPoints="1" noAdjustHandles="1" noChangeArrowheads="1" noChangeShapeType="1" noTextEdit="1"/>
              </p:cNvSpPr>
              <p:nvPr/>
            </p:nvSpPr>
            <p:spPr>
              <a:xfrm>
                <a:off x="6160785" y="2769219"/>
                <a:ext cx="478144" cy="430887"/>
              </a:xfrm>
              <a:prstGeom prst="rect">
                <a:avLst/>
              </a:prstGeom>
              <a:blipFill rotWithShape="1">
                <a:blip r:embed="rId10"/>
                <a:stretch>
                  <a:fillRect l="-3" t="-144" r="-8897" b="79"/>
                </a:stretch>
              </a:blipFill>
            </p:spPr>
            <p:txBody>
              <a:bodyPr/>
              <a:lstStyle/>
              <a:p>
                <a:r>
                  <a:rPr lang="zh-CN" altLang="en-US">
                    <a:noFill/>
                  </a:rPr>
                  <a:t> </a:t>
                </a:r>
              </a:p>
            </p:txBody>
          </p:sp>
        </mc:Fallback>
      </mc:AlternateContent>
      <p:cxnSp>
        <p:nvCxnSpPr>
          <p:cNvPr id="14" name="直接箭头连接符 13"/>
          <p:cNvCxnSpPr/>
          <p:nvPr/>
        </p:nvCxnSpPr>
        <p:spPr>
          <a:xfrm flipH="1">
            <a:off x="2678806" y="347729"/>
            <a:ext cx="12879" cy="66968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文本框 18"/>
              <p:cNvSpPr txBox="1"/>
              <p:nvPr/>
            </p:nvSpPr>
            <p:spPr>
              <a:xfrm>
                <a:off x="2718764" y="430348"/>
                <a:ext cx="702565"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𝑽</m:t>
                          </m:r>
                        </m:e>
                        <m:sub>
                          <m:r>
                            <a:rPr lang="en-US" altLang="zh-CN" sz="2800" b="1" i="1" smtClean="0">
                              <a:solidFill>
                                <a:srgbClr val="FF0000"/>
                              </a:solidFill>
                              <a:latin typeface="Cambria Math" panose="02040503050406030204" pitchFamily="18" charset="0"/>
                            </a:rPr>
                            <m:t>𝑶𝑿</m:t>
                          </m:r>
                        </m:sub>
                      </m:sSub>
                    </m:oMath>
                  </m:oMathPara>
                </a14:m>
                <a:endParaRPr lang="zh-CN" altLang="en-US" sz="2800" b="1" dirty="0"/>
              </a:p>
            </p:txBody>
          </p:sp>
        </mc:Choice>
        <mc:Fallback>
          <p:sp>
            <p:nvSpPr>
              <p:cNvPr id="19" name="文本框 18"/>
              <p:cNvSpPr txBox="1">
                <a:spLocks noRot="1" noChangeAspect="1" noMove="1" noResize="1" noEditPoints="1" noAdjustHandles="1" noChangeArrowheads="1" noChangeShapeType="1" noTextEdit="1"/>
              </p:cNvSpPr>
              <p:nvPr/>
            </p:nvSpPr>
            <p:spPr>
              <a:xfrm>
                <a:off x="2718764" y="430348"/>
                <a:ext cx="702565" cy="430887"/>
              </a:xfrm>
              <a:prstGeom prst="rect">
                <a:avLst/>
              </a:prstGeom>
              <a:blipFill rotWithShape="1">
                <a:blip r:embed="rId11"/>
                <a:stretch>
                  <a:fillRect l="-47" t="-105" r="-5521" b="41"/>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7AAF5FA-363C-4DAE-B84A-ED49A3A10B46}"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371964" y="474081"/>
            <a:ext cx="6029826" cy="4880047"/>
          </a:xfrm>
          <a:prstGeom prst="rect">
            <a:avLst/>
          </a:prstGeom>
        </p:spPr>
      </p:pic>
      <p:grpSp>
        <p:nvGrpSpPr>
          <p:cNvPr id="4" name="组合 3"/>
          <p:cNvGrpSpPr/>
          <p:nvPr/>
        </p:nvGrpSpPr>
        <p:grpSpPr>
          <a:xfrm>
            <a:off x="6699849" y="948906"/>
            <a:ext cx="5322191" cy="4265822"/>
            <a:chOff x="2685617" y="1679870"/>
            <a:chExt cx="6076950" cy="4846082"/>
          </a:xfrm>
        </p:grpSpPr>
        <p:pic>
          <p:nvPicPr>
            <p:cNvPr id="5" name="图片 4"/>
            <p:cNvPicPr>
              <a:picLocks noChangeAspect="1"/>
            </p:cNvPicPr>
            <p:nvPr/>
          </p:nvPicPr>
          <p:blipFill>
            <a:blip r:embed="rId2"/>
            <a:stretch>
              <a:fillRect/>
            </a:stretch>
          </p:blipFill>
          <p:spPr>
            <a:xfrm>
              <a:off x="2685617" y="2049202"/>
              <a:ext cx="6076950" cy="4476750"/>
            </a:xfrm>
            <a:prstGeom prst="rect">
              <a:avLst/>
            </a:prstGeom>
          </p:spPr>
        </p:pic>
        <p:sp>
          <p:nvSpPr>
            <p:cNvPr id="6" name="文本框 5"/>
            <p:cNvSpPr txBox="1"/>
            <p:nvPr/>
          </p:nvSpPr>
          <p:spPr>
            <a:xfrm>
              <a:off x="3380707" y="1679870"/>
              <a:ext cx="3107690" cy="372664"/>
            </a:xfrm>
            <a:prstGeom prst="rect">
              <a:avLst/>
            </a:prstGeom>
            <a:noFill/>
          </p:spPr>
          <p:txBody>
            <a:bodyPr wrap="none" rtlCol="0">
              <a:spAutoFit/>
            </a:bodyPr>
            <a:lstStyle/>
            <a:p>
              <a:r>
                <a:rPr lang="en-US" altLang="zh-CN" sz="2400" dirty="0"/>
                <a:t>Metal             SiO</a:t>
              </a:r>
              <a:r>
                <a:rPr lang="en-US" altLang="zh-CN" sz="2400" baseline="-25000" dirty="0"/>
                <a:t>2</a:t>
              </a:r>
              <a:r>
                <a:rPr lang="en-US" altLang="zh-CN" sz="2400" dirty="0"/>
                <a:t>                             Si</a:t>
              </a:r>
              <a:endParaRPr lang="zh-CN" altLang="en-US" sz="2400" dirty="0"/>
            </a:p>
          </p:txBody>
        </p:sp>
      </p:grpSp>
      <p:cxnSp>
        <p:nvCxnSpPr>
          <p:cNvPr id="8" name="直接连接符 7"/>
          <p:cNvCxnSpPr/>
          <p:nvPr/>
        </p:nvCxnSpPr>
        <p:spPr>
          <a:xfrm flipH="1">
            <a:off x="6975894" y="3925858"/>
            <a:ext cx="1006414" cy="5751"/>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7177177" y="2881223"/>
            <a:ext cx="28755" cy="1027382"/>
          </a:xfrm>
          <a:prstGeom prst="straightConnector1">
            <a:avLst/>
          </a:prstGeom>
          <a:ln w="38100">
            <a:prstDash val="sys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文本框 11"/>
              <p:cNvSpPr txBox="1"/>
              <p:nvPr/>
            </p:nvSpPr>
            <p:spPr>
              <a:xfrm>
                <a:off x="7308609" y="3280436"/>
                <a:ext cx="29405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𝐺</m:t>
                          </m:r>
                        </m:sub>
                      </m:sSub>
                    </m:oMath>
                  </m:oMathPara>
                </a14:m>
                <a:endParaRPr lang="zh-CN" altLang="en-US" dirty="0"/>
              </a:p>
            </p:txBody>
          </p:sp>
        </mc:Choice>
        <mc:Fallback>
          <p:sp>
            <p:nvSpPr>
              <p:cNvPr id="12" name="文本框 11"/>
              <p:cNvSpPr txBox="1">
                <a:spLocks noRot="1" noChangeAspect="1" noMove="1" noResize="1" noEditPoints="1" noAdjustHandles="1" noChangeArrowheads="1" noChangeShapeType="1" noTextEdit="1"/>
              </p:cNvSpPr>
              <p:nvPr/>
            </p:nvSpPr>
            <p:spPr>
              <a:xfrm>
                <a:off x="7308609" y="3280436"/>
                <a:ext cx="294055" cy="276999"/>
              </a:xfrm>
              <a:prstGeom prst="rect">
                <a:avLst/>
              </a:prstGeom>
              <a:blipFill rotWithShape="1">
                <a:blip r:embed="rId3"/>
                <a:stretch>
                  <a:fillRect l="-134" t="-9" r="-11942" b="60"/>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框 1"/>
              <p:cNvSpPr txBox="1"/>
              <p:nvPr/>
            </p:nvSpPr>
            <p:spPr>
              <a:xfrm>
                <a:off x="331174" y="1177446"/>
                <a:ext cx="10784910" cy="3323987"/>
              </a:xfrm>
              <a:prstGeom prst="rect">
                <a:avLst/>
              </a:prstGeom>
              <a:noFill/>
            </p:spPr>
            <p:txBody>
              <a:bodyPr wrap="square" rtlCol="0">
                <a:spAutoFit/>
              </a:bodyPr>
              <a:lstStyle/>
              <a:p>
                <a:pPr algn="just">
                  <a:lnSpc>
                    <a:spcPct val="150000"/>
                  </a:lnSpc>
                </a:pPr>
                <a:r>
                  <a:rPr lang="zh-CN" altLang="en-US" sz="2800" dirty="0"/>
                  <a:t>可见，在金属</a:t>
                </a:r>
                <a:r>
                  <a:rPr lang="en-US" altLang="zh-CN" sz="2800" dirty="0"/>
                  <a:t>-</a:t>
                </a:r>
                <a:r>
                  <a:rPr lang="zh-CN" altLang="en-US" sz="2800" dirty="0"/>
                  <a:t>半导体功函数差不为零时，平衡条件下，半导体表面电势不为零，要使半导体表面恢复零电势，即使半导体表面处于平带状态，需要给金属电极施加一个电压，以消除金属</a:t>
                </a:r>
                <a:r>
                  <a:rPr lang="en-US" altLang="zh-CN" sz="2800" dirty="0"/>
                  <a:t>-</a:t>
                </a:r>
                <a:r>
                  <a:rPr lang="zh-CN" altLang="en-US" sz="2800" dirty="0"/>
                  <a:t>半导体功函数差的影响。这个电压称为平带电压，用</a:t>
                </a:r>
                <a:r>
                  <a:rPr lang="en-US" altLang="zh-CN" sz="2800" dirty="0"/>
                  <a:t>V</a:t>
                </a:r>
                <a:r>
                  <a:rPr lang="en-US" altLang="zh-CN" sz="2800" baseline="-25000" dirty="0"/>
                  <a:t>FB</a:t>
                </a:r>
                <a:r>
                  <a:rPr lang="zh-CN" altLang="en-US" sz="2800" dirty="0"/>
                  <a:t>表示。且</a:t>
                </a:r>
                <a:endParaRPr lang="en-US" altLang="zh-CN" sz="2800" dirty="0"/>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𝐹𝐵</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𝜙</m:t>
                          </m:r>
                        </m:e>
                        <m:sub>
                          <m:r>
                            <a:rPr lang="en-US" altLang="zh-CN" sz="2800" b="0" i="1" smtClean="0">
                              <a:latin typeface="Cambria Math" panose="02040503050406030204" pitchFamily="18" charset="0"/>
                            </a:rPr>
                            <m:t>𝑚</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zh-CN" altLang="en-US" sz="2800" b="0" i="1" smtClean="0">
                              <a:latin typeface="Cambria Math" panose="02040503050406030204" pitchFamily="18" charset="0"/>
                            </a:rPr>
                            <m:t>𝜙</m:t>
                          </m:r>
                        </m:e>
                        <m:sub>
                          <m:r>
                            <a:rPr lang="en-US" altLang="zh-CN" sz="2800" b="0" i="1" smtClean="0">
                              <a:latin typeface="Cambria Math" panose="02040503050406030204" pitchFamily="18" charset="0"/>
                            </a:rPr>
                            <m:t>𝑠</m:t>
                          </m:r>
                        </m:sub>
                      </m:sSub>
                    </m:oMath>
                  </m:oMathPara>
                </a14:m>
                <a:endParaRPr lang="zh-CN" altLang="en-US" sz="2800" dirty="0"/>
              </a:p>
            </p:txBody>
          </p:sp>
        </mc:Choice>
        <mc:Fallback>
          <p:sp>
            <p:nvSpPr>
              <p:cNvPr id="2" name="文本框 1"/>
              <p:cNvSpPr txBox="1">
                <a:spLocks noRot="1" noChangeAspect="1" noMove="1" noResize="1" noEditPoints="1" noAdjustHandles="1" noChangeArrowheads="1" noChangeShapeType="1" noTextEdit="1"/>
              </p:cNvSpPr>
              <p:nvPr/>
            </p:nvSpPr>
            <p:spPr>
              <a:xfrm>
                <a:off x="331174" y="1177446"/>
                <a:ext cx="10784910" cy="3323987"/>
              </a:xfrm>
              <a:prstGeom prst="rect">
                <a:avLst/>
              </a:prstGeom>
              <a:blipFill rotWithShape="1">
                <a:blip r:embed="rId1"/>
                <a:stretch>
                  <a:fillRect l="-3" t="-5" r="4" b="17"/>
                </a:stretch>
              </a:blipFill>
            </p:spPr>
            <p:txBody>
              <a:bodyPr/>
              <a:lstStyle/>
              <a:p>
                <a:r>
                  <a:rPr lang="zh-CN" altLang="en-US">
                    <a:noFill/>
                  </a:rPr>
                  <a:t> </a:t>
                </a:r>
              </a:p>
            </p:txBody>
          </p:sp>
        </mc:Fallback>
      </mc:AlternateContent>
      <p:sp>
        <p:nvSpPr>
          <p:cNvPr id="3" name="矩形 2"/>
          <p:cNvSpPr/>
          <p:nvPr/>
        </p:nvSpPr>
        <p:spPr>
          <a:xfrm>
            <a:off x="331174" y="425978"/>
            <a:ext cx="2031325" cy="646331"/>
          </a:xfrm>
          <a:prstGeom prst="rect">
            <a:avLst/>
          </a:prstGeom>
        </p:spPr>
        <p:txBody>
          <a:bodyPr wrap="none">
            <a:spAutoFit/>
          </a:bodyPr>
          <a:lstStyle/>
          <a:p>
            <a:r>
              <a:rPr lang="zh-CN" altLang="en-US" sz="3600" dirty="0">
                <a:solidFill>
                  <a:srgbClr val="FF0000"/>
                </a:solidFill>
              </a:rPr>
              <a:t>平带电压</a:t>
            </a:r>
            <a:endParaRPr lang="zh-CN" altLang="en-US" sz="3600" dirty="0">
              <a:solidFill>
                <a:srgbClr val="FF0000"/>
              </a:solidFill>
            </a:endParaRPr>
          </a:p>
        </p:txBody>
      </p:sp>
      <mc:AlternateContent xmlns:mc="http://schemas.openxmlformats.org/markup-compatibility/2006">
        <mc:Choice xmlns:a14="http://schemas.microsoft.com/office/drawing/2010/main" Requires="a14">
          <p:sp>
            <p:nvSpPr>
              <p:cNvPr id="4" name="文本框 3"/>
              <p:cNvSpPr txBox="1"/>
              <p:nvPr/>
            </p:nvSpPr>
            <p:spPr>
              <a:xfrm>
                <a:off x="376175" y="4606570"/>
                <a:ext cx="9319364" cy="1384995"/>
              </a:xfrm>
              <a:prstGeom prst="rect">
                <a:avLst/>
              </a:prstGeom>
              <a:noFill/>
            </p:spPr>
            <p:txBody>
              <a:bodyPr wrap="square" rtlCol="0">
                <a:spAutoFit/>
              </a:bodyPr>
              <a:lstStyle/>
              <a:p>
                <a:pPr>
                  <a:lnSpc>
                    <a:spcPct val="150000"/>
                  </a:lnSpc>
                </a:pPr>
                <a:r>
                  <a:rPr lang="zh-CN" altLang="en-US" sz="2800" dirty="0"/>
                  <a:t>考虑金属半导体功函数差以后的阈值电压</a:t>
                </a:r>
                <a:endParaRPr lang="en-US" altLang="zh-CN" sz="2800" i="1" dirty="0">
                  <a:latin typeface="Cambria Math" panose="02040503050406030204" pitchFamily="18" charset="0"/>
                </a:endParaRPr>
              </a:p>
              <a:p>
                <a:pPr>
                  <a:lnSpc>
                    <a:spcPct val="150000"/>
                  </a:lnSpc>
                </a:pP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b="0" i="1" smtClean="0">
                            <a:latin typeface="Cambria Math" panose="02040503050406030204" pitchFamily="18" charset="0"/>
                          </a:rPr>
                          <m:t>𝑇𝐻</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smtClean="0">
                            <a:latin typeface="Cambria Math" panose="02040503050406030204" pitchFamily="18" charset="0"/>
                          </a:rPr>
                          <m:t>𝐹𝐵</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𝑇𝐻</m:t>
                        </m:r>
                        <m:r>
                          <a:rPr lang="en-US" altLang="zh-CN" sz="2800" b="0" i="1" smtClean="0">
                            <a:latin typeface="Cambria Math" panose="02040503050406030204" pitchFamily="18" charset="0"/>
                          </a:rPr>
                          <m:t>0</m:t>
                        </m:r>
                      </m:sub>
                    </m:sSub>
                  </m:oMath>
                </a14:m>
                <a:r>
                  <a:rPr lang="zh-CN" altLang="en-US" sz="2800" dirty="0"/>
                  <a:t>      </a:t>
                </a:r>
                <a:endParaRPr lang="zh-CN" altLang="en-US" sz="2800" dirty="0"/>
              </a:p>
            </p:txBody>
          </p:sp>
        </mc:Choice>
        <mc:Fallback>
          <p:sp>
            <p:nvSpPr>
              <p:cNvPr id="4" name="文本框 3"/>
              <p:cNvSpPr txBox="1">
                <a:spLocks noRot="1" noChangeAspect="1" noMove="1" noResize="1" noEditPoints="1" noAdjustHandles="1" noChangeArrowheads="1" noChangeShapeType="1" noTextEdit="1"/>
              </p:cNvSpPr>
              <p:nvPr/>
            </p:nvSpPr>
            <p:spPr>
              <a:xfrm>
                <a:off x="376175" y="4606570"/>
                <a:ext cx="9319364" cy="1384995"/>
              </a:xfrm>
              <a:prstGeom prst="rect">
                <a:avLst/>
              </a:prstGeom>
              <a:blipFill rotWithShape="1">
                <a:blip r:embed="rId2"/>
                <a:stretch>
                  <a:fillRect l="-3" t="-20" r="4" b="25"/>
                </a:stretch>
              </a:blipFill>
            </p:spPr>
            <p:txBody>
              <a:bodyPr/>
              <a:lstStyle/>
              <a:p>
                <a:r>
                  <a:rPr lang="zh-CN" altLang="en-US">
                    <a:noFill/>
                  </a:rPr>
                  <a:t> </a:t>
                </a:r>
              </a:p>
            </p:txBody>
          </p:sp>
        </mc:Fallback>
      </mc:AlternateContent>
      <p:sp>
        <p:nvSpPr>
          <p:cNvPr id="6" name="灯片编号占位符 5"/>
          <p:cNvSpPr>
            <a:spLocks noGrp="1"/>
          </p:cNvSpPr>
          <p:nvPr>
            <p:ph type="sldNum" sz="quarter" idx="12"/>
          </p:nvPr>
        </p:nvSpPr>
        <p:spPr/>
        <p:txBody>
          <a:bodyPr/>
          <a:lstStyle/>
          <a:p>
            <a:fld id="{87AAF5FA-363C-4DAE-B84A-ED49A3A10B46}"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7AAF5FA-363C-4DAE-B84A-ED49A3A10B46}" type="slidenum">
              <a:rPr lang="zh-CN" altLang="en-US" smtClean="0"/>
            </a:fld>
            <a:endParaRPr lang="zh-CN" altLang="en-US"/>
          </a:p>
        </p:txBody>
      </p:sp>
      <p:grpSp>
        <p:nvGrpSpPr>
          <p:cNvPr id="5" name="组合 4"/>
          <p:cNvGrpSpPr/>
          <p:nvPr/>
        </p:nvGrpSpPr>
        <p:grpSpPr>
          <a:xfrm>
            <a:off x="1551948" y="69012"/>
            <a:ext cx="8882832" cy="5572664"/>
            <a:chOff x="2685617" y="1676538"/>
            <a:chExt cx="6076950" cy="4849414"/>
          </a:xfrm>
        </p:grpSpPr>
        <p:pic>
          <p:nvPicPr>
            <p:cNvPr id="6" name="图片 5"/>
            <p:cNvPicPr>
              <a:picLocks noChangeAspect="1"/>
            </p:cNvPicPr>
            <p:nvPr/>
          </p:nvPicPr>
          <p:blipFill>
            <a:blip r:embed="rId1"/>
            <a:stretch>
              <a:fillRect/>
            </a:stretch>
          </p:blipFill>
          <p:spPr>
            <a:xfrm>
              <a:off x="2685617" y="2049202"/>
              <a:ext cx="6076950" cy="4476750"/>
            </a:xfrm>
            <a:prstGeom prst="rect">
              <a:avLst/>
            </a:prstGeom>
          </p:spPr>
        </p:pic>
        <mc:AlternateContent xmlns:mc="http://schemas.openxmlformats.org/markup-compatibility/2006">
          <mc:Choice xmlns:a14="http://schemas.microsoft.com/office/drawing/2010/main" Requires="a14">
            <p:sp>
              <p:nvSpPr>
                <p:cNvPr id="7" name="文本框 6"/>
                <p:cNvSpPr txBox="1"/>
                <p:nvPr/>
              </p:nvSpPr>
              <p:spPr>
                <a:xfrm>
                  <a:off x="2763014" y="1676538"/>
                  <a:ext cx="3880128" cy="372664"/>
                </a:xfrm>
                <a:prstGeom prst="rect">
                  <a:avLst/>
                </a:prstGeom>
                <a:noFill/>
              </p:spPr>
              <p:txBody>
                <a:bodyPr wrap="none" rtlCol="0">
                  <a:spAutoFit/>
                </a:bodyPr>
                <a:lstStyle/>
                <a:p>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𝑝𝑜𝑙𝑦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𝑆𝑖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oMath>
                  </a14:m>
                  <a:r>
                    <a:rPr lang="en-US" altLang="zh-CN" sz="2400" dirty="0" smtClean="0"/>
                    <a:t>             </a:t>
                  </a:r>
                  <a:r>
                    <a:rPr lang="en-US" altLang="zh-CN" sz="2400" dirty="0"/>
                    <a:t>SiO</a:t>
                  </a:r>
                  <a:r>
                    <a:rPr lang="en-US" altLang="zh-CN" sz="2400" baseline="-25000" dirty="0"/>
                    <a:t>2</a:t>
                  </a:r>
                  <a:r>
                    <a:rPr lang="en-US" altLang="zh-CN" sz="2400" dirty="0"/>
                    <a:t>                             Si</a:t>
                  </a:r>
                  <a:endParaRPr lang="zh-CN" altLang="en-US" sz="2400" dirty="0"/>
                </a:p>
              </p:txBody>
            </p:sp>
          </mc:Choice>
          <mc:Fallback>
            <p:sp>
              <p:nvSpPr>
                <p:cNvPr id="7" name="文本框 6"/>
                <p:cNvSpPr txBox="1">
                  <a:spLocks noRot="1" noChangeAspect="1" noMove="1" noResize="1" noEditPoints="1" noAdjustHandles="1" noChangeArrowheads="1" noChangeShapeType="1" noTextEdit="1"/>
                </p:cNvSpPr>
                <p:nvPr/>
              </p:nvSpPr>
              <p:spPr>
                <a:xfrm>
                  <a:off x="2763014" y="1676538"/>
                  <a:ext cx="3880128" cy="372664"/>
                </a:xfrm>
                <a:prstGeom prst="rect">
                  <a:avLst/>
                </a:prstGeom>
                <a:blipFill rotWithShape="1">
                  <a:blip r:embed="rId2"/>
                </a:blipFill>
              </p:spPr>
              <p:txBody>
                <a:bodyPr/>
                <a:lstStyle/>
                <a:p>
                  <a:r>
                    <a:rPr lang="zh-CN" altLang="en-US">
                      <a:noFill/>
                    </a:rPr>
                    <a:t> </a:t>
                  </a:r>
                </a:p>
              </p:txBody>
            </p:sp>
          </mc:Fallback>
        </mc:AlternateContent>
      </p:grpSp>
      <p:sp>
        <p:nvSpPr>
          <p:cNvPr id="8" name="矩形 7"/>
          <p:cNvSpPr/>
          <p:nvPr/>
        </p:nvSpPr>
        <p:spPr>
          <a:xfrm>
            <a:off x="292264" y="3922946"/>
            <a:ext cx="2364750" cy="1493358"/>
          </a:xfrm>
          <a:prstGeom prst="rect">
            <a:avLst/>
          </a:prstGeom>
        </p:spPr>
        <p:txBody>
          <a:bodyPr wrap="none">
            <a:spAutoFit/>
          </a:bodyPr>
          <a:lstStyle/>
          <a:p>
            <a:pPr>
              <a:lnSpc>
                <a:spcPct val="150000"/>
              </a:lnSpc>
            </a:pPr>
            <a:r>
              <a:rPr lang="en-US" altLang="zh-CN" sz="3200" dirty="0"/>
              <a:t>Na=10</a:t>
            </a:r>
            <a:r>
              <a:rPr lang="en-US" altLang="zh-CN" sz="3200" baseline="30000" dirty="0"/>
              <a:t>16</a:t>
            </a:r>
            <a:r>
              <a:rPr lang="en-US" altLang="zh-CN" sz="3200" dirty="0"/>
              <a:t> </a:t>
            </a:r>
            <a:r>
              <a:rPr lang="en-US" altLang="zh-CN" sz="3200" dirty="0" smtClean="0"/>
              <a:t>cm</a:t>
            </a:r>
            <a:r>
              <a:rPr lang="en-US" altLang="zh-CN" sz="3200" baseline="30000" dirty="0" smtClean="0"/>
              <a:t>-3</a:t>
            </a:r>
            <a:endParaRPr lang="en-US" altLang="zh-CN" sz="3200" baseline="30000" dirty="0" smtClean="0"/>
          </a:p>
          <a:p>
            <a:pPr>
              <a:lnSpc>
                <a:spcPct val="150000"/>
              </a:lnSpc>
            </a:pPr>
            <a:r>
              <a:rPr lang="en-US" altLang="zh-CN" sz="3200" dirty="0" smtClean="0"/>
              <a:t> </a:t>
            </a:r>
            <a:r>
              <a:rPr lang="en-US" altLang="zh-CN" sz="3200" dirty="0" err="1" smtClean="0"/>
              <a:t>t</a:t>
            </a:r>
            <a:r>
              <a:rPr lang="en-US" altLang="zh-CN" sz="3200" baseline="-25000" dirty="0" err="1" smtClean="0"/>
              <a:t>ox</a:t>
            </a:r>
            <a:r>
              <a:rPr lang="en-US" altLang="zh-CN" sz="3200" dirty="0" smtClean="0"/>
              <a:t> </a:t>
            </a:r>
            <a:r>
              <a:rPr lang="en-US" altLang="zh-CN" sz="3200" dirty="0"/>
              <a:t>=50 nm</a:t>
            </a:r>
            <a:endParaRPr lang="zh-CN" altLang="en-US" sz="32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框 1"/>
              <p:cNvSpPr txBox="1"/>
              <p:nvPr/>
            </p:nvSpPr>
            <p:spPr>
              <a:xfrm>
                <a:off x="365345" y="209550"/>
                <a:ext cx="11577161" cy="6187335"/>
              </a:xfrm>
              <a:prstGeom prst="rect">
                <a:avLst/>
              </a:prstGeom>
              <a:noFill/>
            </p:spPr>
            <p:txBody>
              <a:bodyPr wrap="square" lIns="0" tIns="0" rIns="0" bIns="0" rtlCol="0">
                <a:spAutoFit/>
              </a:bodyPr>
              <a:lstStyle/>
              <a:p>
                <a:pPr algn="just">
                  <a:lnSpc>
                    <a:spcPct val="150000"/>
                  </a:lnSpc>
                </a:pPr>
                <a14:m>
                  <m:oMathPara xmlns:m="http://schemas.openxmlformats.org/officeDocument/2006/math">
                    <m:oMathParaPr>
                      <m:jc m:val="left"/>
                    </m:oMathParaPr>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zh-CN" altLang="en-US" sz="2400" i="1" smtClean="0">
                              <a:latin typeface="Cambria Math" panose="02040503050406030204" pitchFamily="18" charset="0"/>
                              <a:ea typeface="Cambria Math" panose="02040503050406030204" pitchFamily="18" charset="0"/>
                            </a:rPr>
                            <m:t>𝜙</m:t>
                          </m:r>
                        </m:e>
                        <m:sub>
                          <m:r>
                            <a:rPr lang="en-US" altLang="zh-CN" sz="2400" b="0" i="1" smtClean="0">
                              <a:latin typeface="Cambria Math" panose="02040503050406030204" pitchFamily="18" charset="0"/>
                              <a:ea typeface="Cambria Math" panose="02040503050406030204" pitchFamily="18" charset="0"/>
                            </a:rPr>
                            <m:t>𝑀𝑆</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𝑔</m:t>
                              </m:r>
                            </m:sub>
                          </m:sSub>
                        </m:num>
                        <m:den>
                          <m:r>
                            <a:rPr lang="en-US" altLang="zh-CN" sz="2400" i="1">
                              <a:latin typeface="Cambria Math" panose="02040503050406030204" pitchFamily="18" charset="0"/>
                            </a:rPr>
                            <m:t>2</m:t>
                          </m:r>
                        </m:den>
                      </m:f>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𝜓</m:t>
                          </m:r>
                        </m:e>
                        <m:sub>
                          <m:r>
                            <a:rPr lang="en-US" altLang="zh-CN" sz="2400" i="1">
                              <a:latin typeface="Cambria Math" panose="02040503050406030204" pitchFamily="18" charset="0"/>
                            </a:rPr>
                            <m:t>𝐵</m:t>
                          </m:r>
                        </m:sub>
                      </m:sSub>
                      <m:r>
                        <a:rPr lang="en-US" altLang="zh-CN" sz="2400" i="1">
                          <a:latin typeface="Cambria Math" panose="02040503050406030204" pitchFamily="18" charset="0"/>
                        </a:rPr>
                        <m:t>=</m:t>
                      </m:r>
                      <m:r>
                        <a:rPr lang="en-US" altLang="zh-CN" sz="2400" i="1">
                          <a:latin typeface="Cambria Math" panose="02040503050406030204" pitchFamily="18" charset="0"/>
                        </a:rPr>
                        <m:t>0</m:t>
                      </m:r>
                      <m:r>
                        <a:rPr lang="en-US" altLang="zh-CN" sz="2400" i="1">
                          <a:latin typeface="Cambria Math" panose="02040503050406030204" pitchFamily="18" charset="0"/>
                        </a:rPr>
                        <m:t>.</m:t>
                      </m:r>
                      <m:r>
                        <a:rPr lang="en-US" altLang="zh-CN" sz="2400" i="1">
                          <a:latin typeface="Cambria Math" panose="02040503050406030204" pitchFamily="18" charset="0"/>
                        </a:rPr>
                        <m:t>56</m:t>
                      </m:r>
                      <m:r>
                        <a:rPr lang="en-US" altLang="zh-CN" sz="2400" i="1">
                          <a:latin typeface="Cambria Math" panose="02040503050406030204" pitchFamily="18" charset="0"/>
                        </a:rPr>
                        <m:t>+</m:t>
                      </m:r>
                      <m:r>
                        <m:rPr>
                          <m:nor/>
                        </m:rPr>
                        <a:rPr lang="en-US" altLang="zh-CN" sz="2400" dirty="0">
                          <a:latin typeface="Cambria Math" panose="02040503050406030204" pitchFamily="18" charset="0"/>
                        </a:rPr>
                        <m:t>0</m:t>
                      </m:r>
                      <m:r>
                        <m:rPr>
                          <m:nor/>
                        </m:rPr>
                        <a:rPr lang="en-US" altLang="zh-CN" sz="2400" dirty="0">
                          <a:latin typeface="Cambria Math" panose="02040503050406030204" pitchFamily="18" charset="0"/>
                        </a:rPr>
                        <m:t>.</m:t>
                      </m:r>
                      <m:r>
                        <m:rPr>
                          <m:nor/>
                        </m:rPr>
                        <a:rPr lang="en-US" altLang="zh-CN" sz="2400" dirty="0">
                          <a:latin typeface="Cambria Math" panose="02040503050406030204" pitchFamily="18" charset="0"/>
                        </a:rPr>
                        <m:t>359</m:t>
                      </m:r>
                      <m:r>
                        <m:rPr>
                          <m:nor/>
                        </m:rPr>
                        <a:rPr lang="en-US" altLang="zh-CN" sz="2400" dirty="0">
                          <a:latin typeface="Cambria Math" panose="02040503050406030204" pitchFamily="18" charset="0"/>
                        </a:rPr>
                        <m:t>=</m:t>
                      </m:r>
                      <m:r>
                        <m:rPr>
                          <m:nor/>
                        </m:rPr>
                        <a:rPr lang="en-US" altLang="zh-CN" sz="2400" dirty="0">
                          <a:latin typeface="Cambria Math" panose="02040503050406030204" pitchFamily="18" charset="0"/>
                        </a:rPr>
                        <m:t>0</m:t>
                      </m:r>
                      <m:r>
                        <m:rPr>
                          <m:nor/>
                        </m:rPr>
                        <a:rPr lang="en-US" altLang="zh-CN" sz="2400" dirty="0">
                          <a:latin typeface="Cambria Math" panose="02040503050406030204" pitchFamily="18" charset="0"/>
                        </a:rPr>
                        <m:t>.</m:t>
                      </m:r>
                      <m:r>
                        <m:rPr>
                          <m:nor/>
                        </m:rPr>
                        <a:rPr lang="en-US" altLang="zh-CN" sz="2400" dirty="0">
                          <a:latin typeface="Cambria Math" panose="02040503050406030204" pitchFamily="18" charset="0"/>
                        </a:rPr>
                        <m:t>919</m:t>
                      </m:r>
                    </m:oMath>
                  </m:oMathPara>
                </a14:m>
                <a:endParaRPr lang="en-US" altLang="zh-CN" sz="2400" dirty="0"/>
              </a:p>
              <a:p>
                <a:pPr>
                  <a:lnSpc>
                    <a:spcPct val="150000"/>
                  </a:lnSpc>
                </a:pP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zh-CN" altLang="en-US" sz="2400" i="1">
                            <a:latin typeface="Cambria Math" panose="02040503050406030204" pitchFamily="18" charset="0"/>
                            <a:ea typeface="Cambria Math" panose="02040503050406030204" pitchFamily="18" charset="0"/>
                          </a:rPr>
                          <m:t>𝜙</m:t>
                        </m:r>
                      </m:e>
                      <m:sub>
                        <m:r>
                          <a:rPr lang="en-US" altLang="zh-CN" sz="2400" i="1">
                            <a:latin typeface="Cambria Math" panose="02040503050406030204" pitchFamily="18" charset="0"/>
                            <a:ea typeface="Cambria Math" panose="02040503050406030204" pitchFamily="18" charset="0"/>
                          </a:rPr>
                          <m:t>𝑀𝑆</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i="1">
                            <a:latin typeface="Cambria Math" panose="02040503050406030204" pitchFamily="18" charset="0"/>
                          </a:rPr>
                          <m:t>𝑠</m:t>
                        </m:r>
                      </m:sub>
                    </m:sSub>
                  </m:oMath>
                </a14:m>
                <a:r>
                  <a:rPr lang="en-US" altLang="zh-CN" sz="2400" dirty="0"/>
                  <a:t>+</a:t>
                </a:r>
                <a14:m>
                  <m:oMath xmlns:m="http://schemas.openxmlformats.org/officeDocument/2006/math">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𝑄</m:t>
                            </m:r>
                          </m:e>
                          <m:sub>
                            <m:r>
                              <a:rPr lang="en-US" altLang="zh-CN" sz="2400" i="1">
                                <a:latin typeface="Cambria Math" panose="02040503050406030204" pitchFamily="18" charset="0"/>
                              </a:rPr>
                              <m:t>𝑠</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𝑜𝑥</m:t>
                            </m:r>
                          </m:sub>
                        </m:sSub>
                      </m:den>
                    </m:f>
                  </m:oMath>
                </a14:m>
                <a:r>
                  <a:rPr lang="en-US" altLang="zh-CN" sz="2400" dirty="0"/>
                  <a:t>=</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𝜓</m:t>
                        </m:r>
                      </m:e>
                      <m:sub>
                        <m:r>
                          <a:rPr lang="en-US" altLang="zh-CN" sz="2400" i="1">
                            <a:latin typeface="Cambria Math" panose="02040503050406030204" pitchFamily="18" charset="0"/>
                          </a:rPr>
                          <m:t>𝑠</m:t>
                        </m:r>
                      </m:sub>
                    </m:sSub>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2</m:t>
                                </m:r>
                                <m:r>
                                  <a:rPr lang="en-US" altLang="zh-CN" sz="2400" i="1">
                                    <a:latin typeface="Cambria Math" panose="02040503050406030204" pitchFamily="18" charset="0"/>
                                  </a:rPr>
                                  <m:t>𝑞</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𝑁</m:t>
                                    </m:r>
                                  </m:e>
                                  <m:sub>
                                    <m:r>
                                      <a:rPr lang="en-US" altLang="zh-CN" sz="2400" i="1">
                                        <a:latin typeface="Cambria Math" panose="02040503050406030204" pitchFamily="18" charset="0"/>
                                      </a:rPr>
                                      <m:t>𝐴</m:t>
                                    </m:r>
                                  </m:sub>
                                </m:sSub>
                                <m:r>
                                  <a:rPr lang="zh-CN" altLang="en-US" sz="2400" i="1">
                                    <a:latin typeface="Cambria Math" panose="02040503050406030204" pitchFamily="18" charset="0"/>
                                  </a:rPr>
                                  <m:t>𝜀</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𝜓</m:t>
                                    </m:r>
                                  </m:e>
                                  <m:sub>
                                    <m:r>
                                      <a:rPr lang="en-US" altLang="zh-CN" sz="2400" i="1">
                                        <a:latin typeface="Cambria Math" panose="02040503050406030204" pitchFamily="18" charset="0"/>
                                      </a:rPr>
                                      <m:t>𝑠</m:t>
                                    </m:r>
                                  </m:sub>
                                </m:sSub>
                              </m:e>
                            </m:d>
                          </m:e>
                          <m:sup>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2</m:t>
                            </m:r>
                          </m:sup>
                        </m:sSup>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𝑜𝑥</m:t>
                            </m:r>
                          </m:sub>
                        </m:sSub>
                      </m:den>
                    </m:f>
                  </m:oMath>
                </a14:m>
                <a:endParaRPr lang="en-US" altLang="zh-CN" sz="2400" i="1" dirty="0"/>
              </a:p>
              <a:p>
                <a:pPr>
                  <a:lnSpc>
                    <a:spcPct val="150000"/>
                  </a:lnSpc>
                </a:pPr>
                <a:r>
                  <a:rPr lang="en-US" altLang="zh-CN" sz="2400" b="0" dirty="0">
                    <a:latin typeface="Cambria Math" panose="02040503050406030204" pitchFamily="18" charset="0"/>
                    <a:ea typeface="Cambria Math" panose="02040503050406030204" pitchFamily="18" charset="0"/>
                  </a:rPr>
                  <a:t>0.919</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i="1">
                            <a:latin typeface="Cambria Math" panose="02040503050406030204" pitchFamily="18" charset="0"/>
                            <a:ea typeface="Cambria Math" panose="02040503050406030204" pitchFamily="18" charset="0"/>
                          </a:rPr>
                          <m:t>𝑠</m:t>
                        </m:r>
                      </m:sub>
                    </m:sSub>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2</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1</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6</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10</m:t>
                                </m:r>
                              </m:e>
                              <m:sup>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19</m:t>
                                </m:r>
                              </m:sup>
                            </m:sSup>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10</m:t>
                                </m:r>
                              </m:e>
                              <m:sup>
                                <m:r>
                                  <a:rPr lang="en-US" altLang="zh-CN" sz="2400" i="1">
                                    <a:latin typeface="Cambria Math" panose="02040503050406030204" pitchFamily="18" charset="0"/>
                                    <a:ea typeface="Cambria Math" panose="02040503050406030204" pitchFamily="18" charset="0"/>
                                  </a:rPr>
                                  <m:t>16</m:t>
                                </m:r>
                              </m:sup>
                            </m:s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11</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7</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8</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854</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10</m:t>
                                </m:r>
                              </m:e>
                              <m:sup>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14</m:t>
                                </m:r>
                              </m:sup>
                            </m:sSup>
                            <m:r>
                              <a:rPr lang="en-US" altLang="zh-CN" sz="2400" i="1">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i="1">
                                    <a:latin typeface="Cambria Math" panose="02040503050406030204" pitchFamily="18" charset="0"/>
                                    <a:ea typeface="Cambria Math" panose="02040503050406030204" pitchFamily="18" charset="0"/>
                                  </a:rPr>
                                  <m:t>𝑠</m:t>
                                </m:r>
                              </m:sub>
                            </m:sSub>
                            <m:r>
                              <a:rPr lang="en-US" altLang="zh-CN" sz="2400" b="0" i="1" smtClean="0">
                                <a:latin typeface="Cambria Math" panose="02040503050406030204" pitchFamily="18" charset="0"/>
                                <a:ea typeface="Cambria Math" panose="02040503050406030204" pitchFamily="18" charset="0"/>
                              </a:rPr>
                              <m:t>)</m:t>
                            </m:r>
                          </m:e>
                          <m:sup>
                            <m:r>
                              <a:rPr lang="en-US" altLang="zh-CN" sz="2400" b="0" i="1" smtClean="0">
                                <a:latin typeface="Cambria Math" panose="02040503050406030204" pitchFamily="18" charset="0"/>
                                <a:ea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2</m:t>
                            </m:r>
                          </m:sup>
                        </m:sSup>
                      </m:num>
                      <m:den>
                        <m:r>
                          <m:rPr>
                            <m:nor/>
                          </m:rPr>
                          <a:rPr lang="en-US" altLang="zh-CN" sz="2400" dirty="0">
                            <a:latin typeface="Cambria Math" panose="02040503050406030204" pitchFamily="18" charset="0"/>
                            <a:ea typeface="Cambria Math" panose="02040503050406030204" pitchFamily="18" charset="0"/>
                          </a:rPr>
                          <m:t>6</m:t>
                        </m:r>
                        <m:r>
                          <m:rPr>
                            <m:nor/>
                          </m:rPr>
                          <a:rPr lang="en-US" altLang="zh-CN" sz="2400" dirty="0">
                            <a:latin typeface="Cambria Math" panose="02040503050406030204" pitchFamily="18" charset="0"/>
                            <a:ea typeface="Cambria Math" panose="02040503050406030204" pitchFamily="18" charset="0"/>
                          </a:rPr>
                          <m:t>.</m:t>
                        </m:r>
                        <m:r>
                          <m:rPr>
                            <m:nor/>
                          </m:rPr>
                          <a:rPr lang="en-US" altLang="zh-CN" sz="2400" dirty="0">
                            <a:latin typeface="Cambria Math" panose="02040503050406030204" pitchFamily="18" charset="0"/>
                            <a:ea typeface="Cambria Math" panose="02040503050406030204" pitchFamily="18" charset="0"/>
                          </a:rPr>
                          <m:t>906</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10</m:t>
                            </m:r>
                          </m:e>
                          <m: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8</m:t>
                            </m:r>
                          </m:sup>
                        </m:sSup>
                      </m:den>
                    </m:f>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i="1">
                            <a:latin typeface="Cambria Math" panose="02040503050406030204" pitchFamily="18" charset="0"/>
                            <a:ea typeface="Cambria Math" panose="02040503050406030204" pitchFamily="18" charset="0"/>
                          </a:rPr>
                          <m:t>𝑠</m:t>
                        </m:r>
                      </m:sub>
                    </m:sSub>
                  </m:oMath>
                </a14:m>
                <a:r>
                  <a:rPr lang="en-US" altLang="zh-CN" sz="2400" dirty="0">
                    <a:latin typeface="Cambria Math" panose="02040503050406030204" pitchFamily="18" charset="0"/>
                  </a:rPr>
                  <a:t>+0.83</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𝑠</m:t>
                        </m:r>
                      </m:sub>
                      <m:sup>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sup>
                    </m:sSubSup>
                  </m:oMath>
                </a14:m>
                <a:endParaRPr lang="en-US" altLang="zh-CN" sz="2400" dirty="0">
                  <a:latin typeface="Cambria Math" panose="02040503050406030204" pitchFamily="18" charset="0"/>
                </a:endParaRPr>
              </a:p>
              <a:p>
                <a:pPr>
                  <a:lnSpc>
                    <a:spcPct val="150000"/>
                  </a:lnSpc>
                </a:pP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i="1">
                            <a:latin typeface="Cambria Math" panose="02040503050406030204" pitchFamily="18" charset="0"/>
                            <a:ea typeface="Cambria Math" panose="02040503050406030204" pitchFamily="18" charset="0"/>
                          </a:rPr>
                          <m:t>𝑠</m:t>
                        </m:r>
                      </m:sub>
                    </m:sSub>
                  </m:oMath>
                </a14:m>
                <a:r>
                  <a:rPr lang="en-US" altLang="zh-CN" sz="2400" dirty="0">
                    <a:latin typeface="Cambria Math" panose="02040503050406030204" pitchFamily="18" charset="0"/>
                  </a:rPr>
                  <a:t>=0.396 V</a:t>
                </a:r>
                <a:endParaRPr lang="en-US" altLang="zh-CN" sz="2400" i="1" dirty="0">
                  <a:solidFill>
                    <a:srgbClr val="0070C0"/>
                  </a:solidFill>
                  <a:latin typeface="Cambria Math" panose="02040503050406030204" pitchFamily="18" charset="0"/>
                </a:endParaRPr>
              </a:p>
              <a:p>
                <a:pPr>
                  <a:lnSpc>
                    <a:spcPct val="150000"/>
                  </a:lnSpc>
                </a:pPr>
                <a14:m>
                  <m:oMath xmlns:m="http://schemas.openxmlformats.org/officeDocument/2006/math">
                    <m:sSub>
                      <m:sSubPr>
                        <m:ctrlPr>
                          <a:rPr lang="en-US" altLang="zh-CN" sz="2400" i="1">
                            <a:solidFill>
                              <a:srgbClr val="0070C0"/>
                            </a:solidFill>
                            <a:latin typeface="Cambria Math" panose="02040503050406030204" pitchFamily="18" charset="0"/>
                          </a:rPr>
                        </m:ctrlPr>
                      </m:sSubPr>
                      <m:e>
                        <m:r>
                          <a:rPr lang="zh-CN" altLang="en-US" sz="2400" i="1">
                            <a:solidFill>
                              <a:srgbClr val="0070C0"/>
                            </a:solidFill>
                            <a:latin typeface="Cambria Math" panose="02040503050406030204" pitchFamily="18" charset="0"/>
                          </a:rPr>
                          <m:t>𝜓</m:t>
                        </m:r>
                      </m:e>
                      <m:sub>
                        <m:r>
                          <a:rPr lang="en-US" altLang="zh-CN" sz="2400" i="1">
                            <a:solidFill>
                              <a:srgbClr val="0070C0"/>
                            </a:solidFill>
                            <a:latin typeface="Cambria Math" panose="02040503050406030204" pitchFamily="18" charset="0"/>
                          </a:rPr>
                          <m:t>𝐹𝑃</m:t>
                        </m:r>
                      </m:sub>
                    </m:sSub>
                    <m:r>
                      <a:rPr lang="en-US" altLang="zh-CN" sz="2400" i="1">
                        <a:solidFill>
                          <a:srgbClr val="0070C0"/>
                        </a:solidFill>
                        <a:latin typeface="Cambria Math" panose="02040503050406030204" pitchFamily="18" charset="0"/>
                      </a:rPr>
                      <m:t>=</m:t>
                    </m:r>
                    <m:r>
                      <a:rPr lang="en-US" altLang="zh-CN" sz="2400" i="1">
                        <a:solidFill>
                          <a:srgbClr val="0070C0"/>
                        </a:solidFill>
                        <a:latin typeface="Cambria Math" panose="02040503050406030204" pitchFamily="18" charset="0"/>
                      </a:rPr>
                      <m:t>0</m:t>
                    </m:r>
                    <m:r>
                      <a:rPr lang="en-US" altLang="zh-CN" sz="2400" i="1">
                        <a:solidFill>
                          <a:srgbClr val="0070C0"/>
                        </a:solidFill>
                        <a:latin typeface="Cambria Math" panose="02040503050406030204" pitchFamily="18" charset="0"/>
                      </a:rPr>
                      <m:t>.</m:t>
                    </m:r>
                    <m:r>
                      <a:rPr lang="en-US" altLang="zh-CN" sz="2400" i="1">
                        <a:solidFill>
                          <a:srgbClr val="0070C0"/>
                        </a:solidFill>
                        <a:latin typeface="Cambria Math" panose="02040503050406030204" pitchFamily="18" charset="0"/>
                      </a:rPr>
                      <m:t>026</m:t>
                    </m:r>
                    <m:r>
                      <a:rPr lang="en-US" altLang="zh-CN" sz="2400" i="1">
                        <a:solidFill>
                          <a:srgbClr val="0070C0"/>
                        </a:solidFill>
                        <a:latin typeface="Cambria Math" panose="02040503050406030204" pitchFamily="18" charset="0"/>
                      </a:rPr>
                      <m:t>𝑙𝑛</m:t>
                    </m:r>
                    <m:f>
                      <m:fPr>
                        <m:ctrlPr>
                          <a:rPr lang="en-US" altLang="zh-CN" sz="2400" i="1">
                            <a:solidFill>
                              <a:srgbClr val="0070C0"/>
                            </a:solidFill>
                            <a:latin typeface="Cambria Math" panose="02040503050406030204" pitchFamily="18" charset="0"/>
                          </a:rPr>
                        </m:ctrlPr>
                      </m:fPr>
                      <m:num>
                        <m:sSub>
                          <m:sSubPr>
                            <m:ctrlPr>
                              <a:rPr lang="en-US" altLang="zh-CN" sz="2400" i="1">
                                <a:solidFill>
                                  <a:srgbClr val="0070C0"/>
                                </a:solidFill>
                                <a:latin typeface="Cambria Math" panose="02040503050406030204" pitchFamily="18" charset="0"/>
                              </a:rPr>
                            </m:ctrlPr>
                          </m:sSubPr>
                          <m:e>
                            <m:r>
                              <a:rPr lang="en-US" altLang="zh-CN" sz="2400" i="1">
                                <a:solidFill>
                                  <a:srgbClr val="0070C0"/>
                                </a:solidFill>
                                <a:latin typeface="Cambria Math" panose="02040503050406030204" pitchFamily="18" charset="0"/>
                              </a:rPr>
                              <m:t>𝑁</m:t>
                            </m:r>
                          </m:e>
                          <m:sub>
                            <m:r>
                              <a:rPr lang="en-US" altLang="zh-CN" sz="2400" i="1">
                                <a:solidFill>
                                  <a:srgbClr val="0070C0"/>
                                </a:solidFill>
                                <a:latin typeface="Cambria Math" panose="02040503050406030204" pitchFamily="18" charset="0"/>
                              </a:rPr>
                              <m:t>𝐴</m:t>
                            </m:r>
                          </m:sub>
                        </m:sSub>
                      </m:num>
                      <m:den>
                        <m:sSub>
                          <m:sSubPr>
                            <m:ctrlPr>
                              <a:rPr lang="en-US" altLang="zh-CN" sz="2400" i="1">
                                <a:solidFill>
                                  <a:srgbClr val="0070C0"/>
                                </a:solidFill>
                                <a:latin typeface="Cambria Math" panose="02040503050406030204" pitchFamily="18" charset="0"/>
                              </a:rPr>
                            </m:ctrlPr>
                          </m:sSubPr>
                          <m:e>
                            <m:r>
                              <a:rPr lang="en-US" altLang="zh-CN" sz="2400" i="1">
                                <a:solidFill>
                                  <a:srgbClr val="0070C0"/>
                                </a:solidFill>
                                <a:latin typeface="Cambria Math" panose="02040503050406030204" pitchFamily="18" charset="0"/>
                              </a:rPr>
                              <m:t>𝑛</m:t>
                            </m:r>
                          </m:e>
                          <m:sub>
                            <m:r>
                              <a:rPr lang="en-US" altLang="zh-CN" sz="2400" i="1">
                                <a:solidFill>
                                  <a:srgbClr val="0070C0"/>
                                </a:solidFill>
                                <a:latin typeface="Cambria Math" panose="02040503050406030204" pitchFamily="18" charset="0"/>
                              </a:rPr>
                              <m:t>𝑖</m:t>
                            </m:r>
                          </m:sub>
                        </m:sSub>
                      </m:den>
                    </m:f>
                    <m:r>
                      <a:rPr lang="en-US" altLang="zh-CN" sz="2400" i="1">
                        <a:solidFill>
                          <a:srgbClr val="0070C0"/>
                        </a:solidFill>
                        <a:latin typeface="Cambria Math" panose="02040503050406030204" pitchFamily="18" charset="0"/>
                      </a:rPr>
                      <m:t>=</m:t>
                    </m:r>
                    <m:r>
                      <a:rPr lang="en-US" altLang="zh-CN" sz="2400" i="1">
                        <a:solidFill>
                          <a:srgbClr val="0070C0"/>
                        </a:solidFill>
                        <a:latin typeface="Cambria Math" panose="02040503050406030204" pitchFamily="18" charset="0"/>
                      </a:rPr>
                      <m:t>0</m:t>
                    </m:r>
                    <m:r>
                      <a:rPr lang="en-US" altLang="zh-CN" sz="2400" i="1">
                        <a:solidFill>
                          <a:srgbClr val="0070C0"/>
                        </a:solidFill>
                        <a:latin typeface="Cambria Math" panose="02040503050406030204" pitchFamily="18" charset="0"/>
                      </a:rPr>
                      <m:t>.</m:t>
                    </m:r>
                    <m:r>
                      <a:rPr lang="en-US" altLang="zh-CN" sz="2400" i="1">
                        <a:solidFill>
                          <a:srgbClr val="0070C0"/>
                        </a:solidFill>
                        <a:latin typeface="Cambria Math" panose="02040503050406030204" pitchFamily="18" charset="0"/>
                      </a:rPr>
                      <m:t>026</m:t>
                    </m:r>
                    <m:r>
                      <a:rPr lang="en-US" altLang="zh-CN" sz="2400" i="1">
                        <a:solidFill>
                          <a:srgbClr val="0070C0"/>
                        </a:solidFill>
                        <a:latin typeface="Cambria Math" panose="02040503050406030204" pitchFamily="18" charset="0"/>
                        <a:ea typeface="Cambria Math" panose="02040503050406030204" pitchFamily="18" charset="0"/>
                      </a:rPr>
                      <m:t>×</m:t>
                    </m:r>
                    <m:f>
                      <m:fPr>
                        <m:ctrlPr>
                          <a:rPr lang="en-US" altLang="zh-CN" sz="2400" i="1">
                            <a:solidFill>
                              <a:srgbClr val="0070C0"/>
                            </a:solidFill>
                            <a:latin typeface="Cambria Math" panose="02040503050406030204" pitchFamily="18" charset="0"/>
                            <a:ea typeface="Cambria Math" panose="02040503050406030204" pitchFamily="18" charset="0"/>
                          </a:rPr>
                        </m:ctrlPr>
                      </m:fPr>
                      <m:num>
                        <m:sSup>
                          <m:sSupPr>
                            <m:ctrlPr>
                              <a:rPr lang="en-US" altLang="zh-CN" sz="2400" i="1">
                                <a:solidFill>
                                  <a:srgbClr val="0070C0"/>
                                </a:solidFill>
                                <a:latin typeface="Cambria Math" panose="02040503050406030204" pitchFamily="18" charset="0"/>
                                <a:ea typeface="Cambria Math" panose="02040503050406030204" pitchFamily="18" charset="0"/>
                              </a:rPr>
                            </m:ctrlPr>
                          </m:sSupPr>
                          <m:e>
                            <m:r>
                              <a:rPr lang="en-US" altLang="zh-CN" sz="2400" i="1">
                                <a:solidFill>
                                  <a:srgbClr val="0070C0"/>
                                </a:solidFill>
                                <a:latin typeface="Cambria Math" panose="02040503050406030204" pitchFamily="18" charset="0"/>
                                <a:ea typeface="Cambria Math" panose="02040503050406030204" pitchFamily="18" charset="0"/>
                              </a:rPr>
                              <m:t>10</m:t>
                            </m:r>
                          </m:e>
                          <m:sup>
                            <m:r>
                              <a:rPr lang="en-US" altLang="zh-CN" sz="2400" i="1">
                                <a:solidFill>
                                  <a:srgbClr val="0070C0"/>
                                </a:solidFill>
                                <a:latin typeface="Cambria Math" panose="02040503050406030204" pitchFamily="18" charset="0"/>
                                <a:ea typeface="Cambria Math" panose="02040503050406030204" pitchFamily="18" charset="0"/>
                              </a:rPr>
                              <m:t>16</m:t>
                            </m:r>
                          </m:sup>
                        </m:sSup>
                      </m:num>
                      <m:den>
                        <m:sSup>
                          <m:sSupPr>
                            <m:ctrlPr>
                              <a:rPr lang="en-US" altLang="zh-CN" sz="2400" i="1">
                                <a:solidFill>
                                  <a:srgbClr val="0070C0"/>
                                </a:solidFill>
                                <a:latin typeface="Cambria Math" panose="02040503050406030204" pitchFamily="18" charset="0"/>
                                <a:ea typeface="Cambria Math" panose="02040503050406030204" pitchFamily="18" charset="0"/>
                              </a:rPr>
                            </m:ctrlPr>
                          </m:sSupPr>
                          <m:e>
                            <m:r>
                              <a:rPr lang="en-US" altLang="zh-CN" sz="2400" i="1">
                                <a:solidFill>
                                  <a:srgbClr val="0070C0"/>
                                </a:solidFill>
                                <a:latin typeface="Cambria Math" panose="02040503050406030204" pitchFamily="18" charset="0"/>
                                <a:ea typeface="Cambria Math" panose="02040503050406030204" pitchFamily="18" charset="0"/>
                              </a:rPr>
                              <m:t>10</m:t>
                            </m:r>
                          </m:e>
                          <m:sup>
                            <m:r>
                              <a:rPr lang="en-US" altLang="zh-CN" sz="2400" i="1">
                                <a:solidFill>
                                  <a:srgbClr val="0070C0"/>
                                </a:solidFill>
                                <a:latin typeface="Cambria Math" panose="02040503050406030204" pitchFamily="18" charset="0"/>
                                <a:ea typeface="Cambria Math" panose="02040503050406030204" pitchFamily="18" charset="0"/>
                              </a:rPr>
                              <m:t>10</m:t>
                            </m:r>
                          </m:sup>
                        </m:sSup>
                      </m:den>
                    </m:f>
                    <m:r>
                      <a:rPr lang="en-US" altLang="zh-CN" sz="2400" i="1">
                        <a:solidFill>
                          <a:srgbClr val="0070C0"/>
                        </a:solidFill>
                        <a:latin typeface="Cambria Math" panose="02040503050406030204" pitchFamily="18" charset="0"/>
                        <a:ea typeface="Cambria Math" panose="02040503050406030204" pitchFamily="18" charset="0"/>
                      </a:rPr>
                      <m:t>=</m:t>
                    </m:r>
                  </m:oMath>
                </a14:m>
                <a:r>
                  <a:rPr lang="en-US" altLang="zh-CN" sz="2400" dirty="0">
                    <a:solidFill>
                      <a:srgbClr val="0070C0"/>
                    </a:solidFill>
                  </a:rPr>
                  <a:t>0.359 V</a:t>
                </a:r>
                <a:r>
                  <a:rPr lang="zh-CN" altLang="en-US" sz="2400" dirty="0">
                    <a:solidFill>
                      <a:srgbClr val="0070C0"/>
                    </a:solidFill>
                  </a:rPr>
                  <a:t>，所以半导体表面处于弱反型状态；</a:t>
                </a:r>
                <a:endParaRPr lang="en-US" altLang="zh-CN" sz="2400" i="1" dirty="0">
                  <a:latin typeface="Cambria Math" panose="02040503050406030204" pitchFamily="18" charset="0"/>
                </a:endParaRPr>
              </a:p>
              <a:p>
                <a:pPr>
                  <a:lnSpc>
                    <a:spcPct val="150000"/>
                  </a:lnSpc>
                </a:pP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𝑜𝑥</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Φ</m:t>
                        </m:r>
                      </m:e>
                      <m:sub>
                        <m:r>
                          <a:rPr lang="en-US" altLang="zh-CN" sz="2400" i="1">
                            <a:latin typeface="Cambria Math" panose="02040503050406030204" pitchFamily="18" charset="0"/>
                          </a:rPr>
                          <m:t>𝑚𝑠</m:t>
                        </m:r>
                      </m:sub>
                    </m:sSub>
                  </m:oMath>
                </a14:m>
                <a:r>
                  <a:rPr lang="en-US" altLang="zh-CN" sz="2400" dirty="0">
                    <a:latin typeface="Cambria Math" panose="02040503050406030204" pitchFamily="18" charset="0"/>
                  </a:rPr>
                  <a:t>-</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ea typeface="Cambria Math" panose="02040503050406030204" pitchFamily="18" charset="0"/>
                          </a:rPr>
                          <m:t>𝑠</m:t>
                        </m:r>
                      </m:sub>
                    </m:sSub>
                  </m:oMath>
                </a14:m>
                <a:r>
                  <a:rPr lang="en-US" altLang="zh-CN" sz="2400" dirty="0">
                    <a:latin typeface="Cambria Math" panose="02040503050406030204" pitchFamily="18" charset="0"/>
                  </a:rPr>
                  <a:t>=0.919-0.396=0.523 V</a:t>
                </a:r>
                <a:endParaRPr lang="en-US" altLang="zh-CN" sz="2400" dirty="0">
                  <a:latin typeface="Cambria Math" panose="02040503050406030204" pitchFamily="18" charset="0"/>
                </a:endParaRPr>
              </a:p>
              <a:p>
                <a:pPr>
                  <a:lnSpc>
                    <a:spcPct val="150000"/>
                  </a:lnSpc>
                </a:pP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𝑚</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r>
                                  <a:rPr lang="zh-CN" altLang="en-US" sz="2400" i="1">
                                    <a:latin typeface="Cambria Math" panose="02040503050406030204" pitchFamily="18" charset="0"/>
                                  </a:rPr>
                                  <m:t>𝜀</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i="1">
                                        <a:latin typeface="Cambria Math" panose="02040503050406030204" pitchFamily="18" charset="0"/>
                                      </a:rPr>
                                      <m:t>𝑠</m:t>
                                    </m:r>
                                  </m:sub>
                                </m:sSub>
                              </m:num>
                              <m:den>
                                <m:r>
                                  <a:rPr lang="en-US" altLang="zh-CN" sz="2400" i="1">
                                    <a:latin typeface="Cambria Math" panose="02040503050406030204" pitchFamily="18" charset="0"/>
                                  </a:rPr>
                                  <m:t>𝑞</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𝑁</m:t>
                                    </m:r>
                                  </m:e>
                                  <m:sub>
                                    <m:r>
                                      <a:rPr lang="en-US" altLang="zh-CN" sz="2400" i="1">
                                        <a:latin typeface="Cambria Math" panose="02040503050406030204" pitchFamily="18" charset="0"/>
                                      </a:rPr>
                                      <m:t>𝐴</m:t>
                                    </m:r>
                                  </m:sub>
                                </m:sSub>
                              </m:den>
                            </m:f>
                          </m:e>
                        </m:d>
                      </m:e>
                      <m:sup>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2</m:t>
                        </m:r>
                      </m:sup>
                    </m:sSup>
                  </m:oMath>
                </a14:m>
                <a:r>
                  <a:rPr lang="en-US" altLang="zh-CN" sz="2400" dirty="0"/>
                  <a:t>=</a:t>
                </a:r>
                <a14:m>
                  <m:oMath xmlns:m="http://schemas.openxmlformats.org/officeDocument/2006/math">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11</m:t>
                                </m:r>
                                <m:r>
                                  <a:rPr lang="en-US" altLang="zh-CN" sz="2400" i="1">
                                    <a:latin typeface="Cambria Math" panose="02040503050406030204" pitchFamily="18" charset="0"/>
                                  </a:rPr>
                                  <m:t>.</m:t>
                                </m:r>
                                <m:r>
                                  <a:rPr lang="en-US" altLang="zh-CN" sz="2400" i="1">
                                    <a:latin typeface="Cambria Math" panose="02040503050406030204" pitchFamily="18" charset="0"/>
                                  </a:rPr>
                                  <m:t>7</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8</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854</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10</m:t>
                                    </m:r>
                                  </m:e>
                                  <m: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14</m:t>
                                    </m:r>
                                  </m:sup>
                                </m:s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0</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396</m:t>
                                </m:r>
                              </m:num>
                              <m:den>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6</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10</m:t>
                                    </m:r>
                                  </m:e>
                                  <m: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19</m:t>
                                    </m:r>
                                  </m:sup>
                                </m:sSup>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10</m:t>
                                    </m:r>
                                  </m:e>
                                  <m:sup>
                                    <m:r>
                                      <a:rPr lang="en-US" altLang="zh-CN" sz="2400" i="1">
                                        <a:latin typeface="Cambria Math" panose="02040503050406030204" pitchFamily="18" charset="0"/>
                                        <a:ea typeface="Cambria Math" panose="02040503050406030204" pitchFamily="18" charset="0"/>
                                      </a:rPr>
                                      <m:t>16</m:t>
                                    </m:r>
                                  </m:sup>
                                </m:sSup>
                              </m:den>
                            </m:f>
                          </m:e>
                        </m:d>
                      </m:e>
                      <m:sup>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2</m:t>
                        </m:r>
                      </m:sup>
                    </m:sSup>
                  </m:oMath>
                </a14:m>
                <a:r>
                  <a:rPr lang="en-US" altLang="zh-CN" sz="2400" dirty="0"/>
                  <a:t>=2</a:t>
                </a:r>
                <a14:m>
                  <m:oMath xmlns:m="http://schemas.openxmlformats.org/officeDocument/2006/math">
                    <m:r>
                      <a:rPr lang="en-US" altLang="zh-CN" sz="2400">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ea typeface="Cambria Math" panose="02040503050406030204" pitchFamily="18" charset="0"/>
                      </a:rPr>
                      <m:t>26</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10</m:t>
                        </m:r>
                      </m:e>
                      <m: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5</m:t>
                        </m:r>
                      </m:sup>
                    </m:sSup>
                    <m:r>
                      <a:rPr lang="en-US" altLang="zh-CN" sz="2400" i="1">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𝑐𝑚</m:t>
                    </m:r>
                  </m:oMath>
                </a14:m>
                <a:r>
                  <a:rPr lang="en-US" altLang="zh-CN" sz="2400" dirty="0"/>
                  <a:t> = 0.226 </a:t>
                </a:r>
                <a:r>
                  <a:rPr lang="en-US" altLang="zh-CN" sz="2400" dirty="0">
                    <a:sym typeface="Symbol" panose="05050102010706020507" pitchFamily="18" charset="2"/>
                  </a:rPr>
                  <a:t>m</a:t>
                </a:r>
                <a:endParaRPr lang="zh-CN" altLang="en-US" sz="2400" dirty="0">
                  <a:latin typeface="Cambria Math" panose="02040503050406030204" pitchFamily="18"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365345" y="209550"/>
                <a:ext cx="11577161" cy="6187335"/>
              </a:xfrm>
              <a:prstGeom prst="rect">
                <a:avLst/>
              </a:prstGeom>
              <a:blipFill rotWithShape="1">
                <a:blip r:embed="rId1"/>
                <a:stretch>
                  <a:fillRect l="-2" r="1" b="9"/>
                </a:stretch>
              </a:blipFill>
            </p:spPr>
            <p:txBody>
              <a:bodyPr/>
              <a:lstStyle/>
              <a:p>
                <a:r>
                  <a:rPr lang="zh-CN" altLang="en-US">
                    <a:noFill/>
                  </a:rPr>
                  <a:t> </a:t>
                </a:r>
              </a:p>
            </p:txBody>
          </p:sp>
        </mc:Fallback>
      </mc:AlternateContent>
      <p:pic>
        <p:nvPicPr>
          <p:cNvPr id="3" name="Picture 2" descr="109-4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8557" y="209550"/>
            <a:ext cx="2751163" cy="232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2"/>
          </p:nvPr>
        </p:nvSpPr>
        <p:spPr/>
        <p:txBody>
          <a:bodyPr/>
          <a:lstStyle/>
          <a:p>
            <a:fld id="{87AAF5FA-363C-4DAE-B84A-ED49A3A10B46}"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7AAF5FA-363C-4DAE-B84A-ED49A3A10B46}" type="slidenum">
              <a:rPr lang="zh-CN" altLang="en-US" smtClean="0"/>
            </a:fld>
            <a:endParaRPr lang="zh-CN" altLang="en-US"/>
          </a:p>
        </p:txBody>
      </p:sp>
      <p:graphicFrame>
        <p:nvGraphicFramePr>
          <p:cNvPr id="4" name="对象 3"/>
          <p:cNvGraphicFramePr/>
          <p:nvPr/>
        </p:nvGraphicFramePr>
        <p:xfrm>
          <a:off x="2217738" y="1408113"/>
          <a:ext cx="7940675" cy="3654425"/>
        </p:xfrm>
        <a:graphic>
          <a:graphicData uri="http://schemas.openxmlformats.org/presentationml/2006/ole">
            <mc:AlternateContent xmlns:mc="http://schemas.openxmlformats.org/markup-compatibility/2006">
              <mc:Choice xmlns:v="urn:schemas-microsoft-com:vml" Requires="v">
                <p:oleObj spid="_x0000_s65561" name="BMP 图像" r:id="rId1" imgW="13430250" imgH="4400550" progId="Paint.Picture">
                  <p:embed/>
                </p:oleObj>
              </mc:Choice>
              <mc:Fallback>
                <p:oleObj name="BMP 图像" r:id="rId1" imgW="13430250" imgH="4400550" progId="Paint.Picture">
                  <p:embed/>
                  <p:pic>
                    <p:nvPicPr>
                      <p:cNvPr id="0" name="图片 4"/>
                      <p:cNvPicPr/>
                      <p:nvPr/>
                    </p:nvPicPr>
                    <p:blipFill>
                      <a:blip r:embed="rId2"/>
                      <a:stretch>
                        <a:fillRect/>
                      </a:stretch>
                    </p:blipFill>
                    <p:spPr>
                      <a:xfrm>
                        <a:off x="2217738" y="1408113"/>
                        <a:ext cx="7940675" cy="365442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4019" y="2109604"/>
            <a:ext cx="10843961" cy="1139825"/>
          </a:xfrm>
        </p:spPr>
        <p:txBody>
          <a:bodyPr>
            <a:normAutofit fontScale="90000"/>
          </a:bodyPr>
          <a:lstStyle/>
          <a:p>
            <a:pPr algn="ctr" eaLnBrk="1" hangingPunct="1">
              <a:lnSpc>
                <a:spcPct val="150000"/>
              </a:lnSpc>
            </a:pPr>
            <a:r>
              <a:rPr lang="zh-CN" altLang="en-US" dirty="0">
                <a:solidFill>
                  <a:srgbClr val="FF0000"/>
                </a:solidFill>
                <a:latin typeface="黑体" panose="02010609060101010101" pitchFamily="49" charset="-122"/>
                <a:ea typeface="黑体" panose="02010609060101010101" pitchFamily="49" charset="-122"/>
              </a:rPr>
              <a:t>氧化物电荷</a:t>
            </a:r>
            <a:br>
              <a:rPr lang="en-US" altLang="zh-CN" dirty="0">
                <a:solidFill>
                  <a:srgbClr val="FF0000"/>
                </a:solidFill>
                <a:latin typeface="黑体" panose="02010609060101010101" pitchFamily="49" charset="-122"/>
                <a:ea typeface="黑体" panose="02010609060101010101" pitchFamily="49" charset="-122"/>
              </a:rPr>
            </a:br>
            <a:r>
              <a:rPr lang="zh-CN" altLang="en-US" dirty="0">
                <a:solidFill>
                  <a:srgbClr val="FF0000"/>
                </a:solidFill>
                <a:latin typeface="黑体" panose="02010609060101010101" pitchFamily="49" charset="-122"/>
                <a:ea typeface="黑体" panose="02010609060101010101" pitchFamily="49" charset="-122"/>
              </a:rPr>
              <a:t>及其对平带电压和阈值电压的影响</a:t>
            </a:r>
            <a:endParaRPr lang="zh-CN" altLang="en-US" dirty="0">
              <a:solidFill>
                <a:srgbClr val="FF0000"/>
              </a:solidFill>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p:txBody>
          <a:bodyPr/>
          <a:lstStyle/>
          <a:p>
            <a:fld id="{87AAF5FA-363C-4DAE-B84A-ED49A3A10B46}"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314AF0C1-BEF1-4D6C-AFD9-DFDA628B52A9}" type="slidenum">
              <a:rPr lang="zh-CN" altLang="en-US"/>
            </a:fld>
            <a:endParaRPr lang="en-US" altLang="zh-CN"/>
          </a:p>
        </p:txBody>
      </p:sp>
      <p:pic>
        <p:nvPicPr>
          <p:cNvPr id="46083" name="Picture 2"/>
          <p:cNvPicPr>
            <a:picLocks noGrp="1" noChangeAspect="1" noChangeArrowheads="1"/>
          </p:cNvPicPr>
          <p:nvPr>
            <p:ph sz="half" idx="1"/>
          </p:nvPr>
        </p:nvPicPr>
        <p:blipFill>
          <a:blip r:embed="rId1">
            <a:extLst>
              <a:ext uri="{28A0092B-C50C-407E-A947-70E740481C1C}">
                <a14:useLocalDpi xmlns:a14="http://schemas.microsoft.com/office/drawing/2010/main" val="0"/>
              </a:ext>
            </a:extLst>
          </a:blip>
          <a:srcRect/>
          <a:stretch>
            <a:fillRect/>
          </a:stretch>
        </p:blipFill>
        <p:spPr>
          <a:xfrm>
            <a:off x="6192982" y="1849819"/>
            <a:ext cx="5741663" cy="4689093"/>
          </a:xfrm>
          <a:noFill/>
        </p:spPr>
      </p:pic>
      <p:sp>
        <p:nvSpPr>
          <p:cNvPr id="46085" name="箭头 650"/>
          <p:cNvSpPr>
            <a:spLocks noChangeShapeType="1"/>
          </p:cNvSpPr>
          <p:nvPr/>
        </p:nvSpPr>
        <p:spPr bwMode="auto">
          <a:xfrm flipV="1">
            <a:off x="6676845" y="4584216"/>
            <a:ext cx="459970" cy="471577"/>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086" name="Text Box 5"/>
          <p:cNvSpPr txBox="1">
            <a:spLocks noChangeArrowheads="1"/>
          </p:cNvSpPr>
          <p:nvPr/>
        </p:nvSpPr>
        <p:spPr bwMode="auto">
          <a:xfrm>
            <a:off x="3323295" y="5894685"/>
            <a:ext cx="30843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FF0000"/>
                </a:solidFill>
                <a:latin typeface="+mn-lt"/>
                <a:ea typeface="+mn-ea"/>
              </a:rPr>
              <a:t>No-bridging oxygen</a:t>
            </a:r>
            <a:endParaRPr lang="zh-CN" altLang="en-US" sz="2800" b="1" dirty="0">
              <a:solidFill>
                <a:srgbClr val="FF0000"/>
              </a:solidFill>
              <a:latin typeface="+mn-lt"/>
              <a:ea typeface="+mn-ea"/>
            </a:endParaRPr>
          </a:p>
        </p:txBody>
      </p:sp>
      <p:sp>
        <p:nvSpPr>
          <p:cNvPr id="5" name="文本框 4"/>
          <p:cNvSpPr txBox="1"/>
          <p:nvPr/>
        </p:nvSpPr>
        <p:spPr>
          <a:xfrm>
            <a:off x="8226039" y="3579865"/>
            <a:ext cx="1293307" cy="523220"/>
          </a:xfrm>
          <a:prstGeom prst="rect">
            <a:avLst/>
          </a:prstGeom>
          <a:noFill/>
        </p:spPr>
        <p:txBody>
          <a:bodyPr wrap="square" rtlCol="0">
            <a:spAutoFit/>
          </a:bodyPr>
          <a:lstStyle/>
          <a:p>
            <a:r>
              <a:rPr lang="en-US" altLang="zh-CN" sz="2800" b="1" dirty="0">
                <a:solidFill>
                  <a:srgbClr val="FF0000"/>
                </a:solidFill>
              </a:rPr>
              <a:t>orifice</a:t>
            </a:r>
            <a:endParaRPr lang="zh-CN" altLang="en-US" sz="2800" b="1" dirty="0">
              <a:solidFill>
                <a:srgbClr val="FF0000"/>
              </a:solidFill>
            </a:endParaRPr>
          </a:p>
        </p:txBody>
      </p:sp>
      <p:cxnSp>
        <p:nvCxnSpPr>
          <p:cNvPr id="9" name="直接箭头连接符 8"/>
          <p:cNvCxnSpPr/>
          <p:nvPr/>
        </p:nvCxnSpPr>
        <p:spPr>
          <a:xfrm flipV="1">
            <a:off x="6285389" y="5862971"/>
            <a:ext cx="500724" cy="2705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4251492" y="4798772"/>
            <a:ext cx="2940118" cy="523220"/>
          </a:xfrm>
          <a:prstGeom prst="rect">
            <a:avLst/>
          </a:prstGeom>
        </p:spPr>
        <p:txBody>
          <a:bodyPr wrap="square">
            <a:spAutoFit/>
          </a:bodyPr>
          <a:lstStyle/>
          <a:p>
            <a:r>
              <a:rPr lang="en-US" altLang="zh-CN" sz="2800" b="1" dirty="0">
                <a:solidFill>
                  <a:srgbClr val="FF0000"/>
                </a:solidFill>
              </a:rPr>
              <a:t>bridging oxygen</a:t>
            </a:r>
            <a:endParaRPr lang="zh-CN" altLang="en-US" sz="2800" b="1" dirty="0">
              <a:solidFill>
                <a:srgbClr val="FF0000"/>
              </a:solidFill>
            </a:endParaRPr>
          </a:p>
        </p:txBody>
      </p:sp>
      <p:pic>
        <p:nvPicPr>
          <p:cNvPr id="1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37242" y="1256869"/>
            <a:ext cx="5119110" cy="3665875"/>
          </a:xfrm>
          <a:noFill/>
        </p:spPr>
      </p:pic>
      <p:sp>
        <p:nvSpPr>
          <p:cNvPr id="14" name="矩形 13"/>
          <p:cNvSpPr/>
          <p:nvPr/>
        </p:nvSpPr>
        <p:spPr>
          <a:xfrm>
            <a:off x="7236533" y="1060889"/>
            <a:ext cx="2969083" cy="461665"/>
          </a:xfrm>
          <a:prstGeom prst="rect">
            <a:avLst/>
          </a:prstGeom>
        </p:spPr>
        <p:txBody>
          <a:bodyPr wrap="none">
            <a:spAutoFit/>
          </a:bodyPr>
          <a:lstStyle/>
          <a:p>
            <a:pPr algn="just">
              <a:spcBef>
                <a:spcPct val="20000"/>
              </a:spcBef>
            </a:pPr>
            <a:r>
              <a:rPr lang="zh-CN" altLang="en-US" sz="2400" b="1" dirty="0" smtClean="0"/>
              <a:t>非晶的网络状结构。</a:t>
            </a:r>
            <a:endParaRPr lang="zh-CN" altLang="en-US" sz="2400" b="1" dirty="0"/>
          </a:p>
        </p:txBody>
      </p:sp>
      <p:sp>
        <p:nvSpPr>
          <p:cNvPr id="15" name="矩形 14"/>
          <p:cNvSpPr/>
          <p:nvPr/>
        </p:nvSpPr>
        <p:spPr>
          <a:xfrm>
            <a:off x="83628" y="733649"/>
            <a:ext cx="2878108" cy="523220"/>
          </a:xfrm>
          <a:prstGeom prst="rect">
            <a:avLst/>
          </a:prstGeom>
        </p:spPr>
        <p:txBody>
          <a:bodyPr wrap="square">
            <a:spAutoFit/>
          </a:bodyPr>
          <a:lstStyle/>
          <a:p>
            <a:r>
              <a:rPr lang="zh-CN" altLang="en-US" sz="2800" b="1" dirty="0">
                <a:solidFill>
                  <a:srgbClr val="0000FF"/>
                </a:solidFill>
              </a:rPr>
              <a:t>硅氧</a:t>
            </a:r>
            <a:r>
              <a:rPr lang="zh-CN" altLang="en-US" sz="2800" b="1" dirty="0" smtClean="0">
                <a:solidFill>
                  <a:srgbClr val="0000FF"/>
                </a:solidFill>
              </a:rPr>
              <a:t>四面体</a:t>
            </a:r>
            <a:endParaRPr lang="zh-CN" altLang="en-US" sz="2800" dirty="0">
              <a:solidFill>
                <a:srgbClr val="0000FF"/>
              </a:solidFill>
            </a:endParaRPr>
          </a:p>
        </p:txBody>
      </p:sp>
      <p:sp>
        <p:nvSpPr>
          <p:cNvPr id="23" name="Text Box 3"/>
          <p:cNvSpPr txBox="1">
            <a:spLocks noChangeArrowheads="1"/>
          </p:cNvSpPr>
          <p:nvPr/>
        </p:nvSpPr>
        <p:spPr bwMode="auto">
          <a:xfrm>
            <a:off x="3885667" y="84333"/>
            <a:ext cx="431009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a:solidFill>
                  <a:srgbClr val="FF0066"/>
                </a:solidFill>
                <a:latin typeface="Times New Roman" panose="02020603050405020304" pitchFamily="18" charset="0"/>
              </a:rPr>
              <a:t>二氧化硅的</a:t>
            </a:r>
            <a:r>
              <a:rPr lang="zh-CN" altLang="en-US" sz="4400" b="1" dirty="0" smtClean="0">
                <a:solidFill>
                  <a:srgbClr val="FF0066"/>
                </a:solidFill>
                <a:latin typeface="Times New Roman" panose="02020603050405020304" pitchFamily="18" charset="0"/>
              </a:rPr>
              <a:t>结构</a:t>
            </a:r>
            <a:endParaRPr lang="zh-CN" altLang="en-US" sz="3600" b="1" dirty="0">
              <a:solidFill>
                <a:srgbClr val="FF0066"/>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9A2BC0C9-2B48-4142-8AD4-E31844C5071B}" type="slidenum">
              <a:rPr lang="zh-CN" altLang="en-US"/>
            </a:fld>
            <a:endParaRPr lang="en-US" altLang="zh-CN"/>
          </a:p>
        </p:txBody>
      </p:sp>
      <p:pic>
        <p:nvPicPr>
          <p:cNvPr id="47107" name="Picture 2" descr="P109066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0725" y="1054101"/>
            <a:ext cx="7956550" cy="4608513"/>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7108" name="Text Box 3"/>
          <p:cNvSpPr txBox="1">
            <a:spLocks noChangeArrowheads="1"/>
          </p:cNvSpPr>
          <p:nvPr/>
        </p:nvSpPr>
        <p:spPr bwMode="auto">
          <a:xfrm>
            <a:off x="3152672" y="1054101"/>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Times New Roman" panose="02020603050405020304" pitchFamily="18" charset="0"/>
              </a:rPr>
              <a:t>桥键氧</a:t>
            </a:r>
            <a:endParaRPr lang="zh-CN" altLang="en-US" sz="2400">
              <a:latin typeface="Times New Roman" panose="02020603050405020304" pitchFamily="18" charset="0"/>
            </a:endParaRPr>
          </a:p>
        </p:txBody>
      </p:sp>
      <p:sp>
        <p:nvSpPr>
          <p:cNvPr id="47109" name="Text Box 4"/>
          <p:cNvSpPr txBox="1">
            <a:spLocks noChangeArrowheads="1"/>
          </p:cNvSpPr>
          <p:nvPr/>
        </p:nvSpPr>
        <p:spPr bwMode="auto">
          <a:xfrm>
            <a:off x="9305025" y="2782661"/>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latin typeface="Times New Roman" panose="02020603050405020304" pitchFamily="18" charset="0"/>
              </a:rPr>
              <a:t>非桥键氧</a:t>
            </a:r>
            <a:endParaRPr lang="zh-CN" altLang="en-US" sz="2400" dirty="0">
              <a:latin typeface="Times New Roman" panose="02020603050405020304" pitchFamily="18" charset="0"/>
            </a:endParaRPr>
          </a:p>
        </p:txBody>
      </p:sp>
      <p:sp>
        <p:nvSpPr>
          <p:cNvPr id="47110" name="Text Box 5"/>
          <p:cNvSpPr txBox="1">
            <a:spLocks noChangeArrowheads="1"/>
          </p:cNvSpPr>
          <p:nvPr/>
        </p:nvSpPr>
        <p:spPr bwMode="auto">
          <a:xfrm>
            <a:off x="1965326" y="477838"/>
            <a:ext cx="8474075" cy="588962"/>
          </a:xfrm>
          <a:prstGeom prst="rect">
            <a:avLst/>
          </a:prstGeom>
          <a:noFill/>
          <a:ln w="9525">
            <a:solidFill>
              <a:schemeClr val="bg1"/>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FF0000"/>
                </a:solidFill>
                <a:latin typeface="Times New Roman" panose="02020603050405020304" pitchFamily="18" charset="0"/>
              </a:rPr>
              <a:t>结晶型二氧化硅与无定形二氧化硅结构对比</a:t>
            </a:r>
            <a:endParaRPr lang="zh-CN" altLang="en-US" sz="3200" b="1">
              <a:solidFill>
                <a:srgbClr val="FF0000"/>
              </a:solidFill>
              <a:latin typeface="Times New Roman" panose="02020603050405020304" pitchFamily="18" charset="0"/>
            </a:endParaRPr>
          </a:p>
        </p:txBody>
      </p:sp>
      <p:sp>
        <p:nvSpPr>
          <p:cNvPr id="47111" name="Line 6"/>
          <p:cNvSpPr>
            <a:spLocks noChangeShapeType="1"/>
          </p:cNvSpPr>
          <p:nvPr/>
        </p:nvSpPr>
        <p:spPr bwMode="auto">
          <a:xfrm flipH="1">
            <a:off x="3695168" y="1643062"/>
            <a:ext cx="23004" cy="483934"/>
          </a:xfrm>
          <a:prstGeom prst="line">
            <a:avLst/>
          </a:prstGeom>
          <a:noFill/>
          <a:ln w="9525">
            <a:solidFill>
              <a:schemeClr val="hlink"/>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12" name="Line 7"/>
          <p:cNvSpPr>
            <a:spLocks noChangeShapeType="1"/>
          </p:cNvSpPr>
          <p:nvPr/>
        </p:nvSpPr>
        <p:spPr bwMode="auto">
          <a:xfrm flipH="1" flipV="1">
            <a:off x="7917610" y="2906712"/>
            <a:ext cx="1387415" cy="106782"/>
          </a:xfrm>
          <a:prstGeom prst="line">
            <a:avLst/>
          </a:prstGeom>
          <a:noFill/>
          <a:ln w="9525">
            <a:solidFill>
              <a:schemeClr val="hlink"/>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13" name="Text Box 8"/>
          <p:cNvSpPr txBox="1">
            <a:spLocks noChangeArrowheads="1"/>
          </p:cNvSpPr>
          <p:nvPr/>
        </p:nvSpPr>
        <p:spPr bwMode="auto">
          <a:xfrm>
            <a:off x="1558926" y="5661025"/>
            <a:ext cx="326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Times New Roman" panose="02020603050405020304" pitchFamily="18" charset="0"/>
              </a:rPr>
              <a:t>结晶型：水晶 石英</a:t>
            </a:r>
            <a:endParaRPr lang="zh-CN" altLang="en-US" sz="2400">
              <a:latin typeface="Times New Roman" panose="02020603050405020304" pitchFamily="18" charset="0"/>
            </a:endParaRPr>
          </a:p>
        </p:txBody>
      </p:sp>
      <p:sp>
        <p:nvSpPr>
          <p:cNvPr id="47114" name="Rectangle 9"/>
          <p:cNvSpPr>
            <a:spLocks noChangeArrowheads="1"/>
          </p:cNvSpPr>
          <p:nvPr/>
        </p:nvSpPr>
        <p:spPr bwMode="auto">
          <a:xfrm>
            <a:off x="4727576" y="5661025"/>
            <a:ext cx="2036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Times New Roman" panose="02020603050405020304" pitchFamily="18" charset="0"/>
              </a:rPr>
              <a:t>密度</a:t>
            </a:r>
            <a:r>
              <a:rPr lang="en-US" altLang="zh-CN" sz="2400">
                <a:latin typeface="Times New Roman" panose="02020603050405020304" pitchFamily="18" charset="0"/>
              </a:rPr>
              <a:t>2.65g/cm</a:t>
            </a:r>
            <a:r>
              <a:rPr lang="en-US" altLang="zh-CN" sz="2400" baseline="30000">
                <a:latin typeface="Times New Roman" panose="02020603050405020304" pitchFamily="18" charset="0"/>
              </a:rPr>
              <a:t>3</a:t>
            </a:r>
            <a:endParaRPr lang="en-US" altLang="zh-CN" sz="2400" baseline="30000">
              <a:latin typeface="Times New Roman" panose="02020603050405020304" pitchFamily="18" charset="0"/>
            </a:endParaRPr>
          </a:p>
        </p:txBody>
      </p:sp>
      <p:sp>
        <p:nvSpPr>
          <p:cNvPr id="47115" name="Text Box 10"/>
          <p:cNvSpPr txBox="1">
            <a:spLocks noChangeArrowheads="1"/>
          </p:cNvSpPr>
          <p:nvPr/>
        </p:nvSpPr>
        <p:spPr bwMode="auto">
          <a:xfrm>
            <a:off x="1558926" y="6310313"/>
            <a:ext cx="448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Times New Roman" panose="02020603050405020304" pitchFamily="18" charset="0"/>
              </a:rPr>
              <a:t>无定形 非结晶型 玻璃网络体</a:t>
            </a:r>
            <a:endParaRPr lang="zh-CN" altLang="en-US" sz="2400">
              <a:latin typeface="Times New Roman" panose="02020603050405020304" pitchFamily="18" charset="0"/>
            </a:endParaRPr>
          </a:p>
        </p:txBody>
      </p:sp>
      <p:sp>
        <p:nvSpPr>
          <p:cNvPr id="47116" name="Rectangle 11"/>
          <p:cNvSpPr>
            <a:spLocks noChangeArrowheads="1"/>
          </p:cNvSpPr>
          <p:nvPr/>
        </p:nvSpPr>
        <p:spPr bwMode="auto">
          <a:xfrm>
            <a:off x="5671119" y="6264275"/>
            <a:ext cx="2671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latin typeface="Times New Roman" panose="02020603050405020304" pitchFamily="18" charset="0"/>
              </a:rPr>
              <a:t>密度</a:t>
            </a:r>
            <a:r>
              <a:rPr lang="en-US" altLang="zh-CN" sz="2400" dirty="0">
                <a:latin typeface="Times New Roman" panose="02020603050405020304" pitchFamily="18" charset="0"/>
              </a:rPr>
              <a:t>2.15-2.25g/cm</a:t>
            </a:r>
            <a:r>
              <a:rPr lang="en-US" altLang="zh-CN" sz="2400" baseline="30000" dirty="0">
                <a:latin typeface="Times New Roman" panose="02020603050405020304" pitchFamily="18" charset="0"/>
              </a:rPr>
              <a:t>3</a:t>
            </a:r>
            <a:endParaRPr lang="en-US" altLang="zh-CN" sz="2400" baseline="300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7AAF5FA-363C-4DAE-B84A-ED49A3A10B46}"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703754" y="136525"/>
            <a:ext cx="10650046" cy="659698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2007375" y="289877"/>
          <a:ext cx="9121423" cy="6431597"/>
        </p:xfrm>
        <a:graphic>
          <a:graphicData uri="http://schemas.openxmlformats.org/presentationml/2006/ole">
            <mc:AlternateContent xmlns:mc="http://schemas.openxmlformats.org/markup-compatibility/2006">
              <mc:Choice xmlns:v="urn:schemas-microsoft-com:vml" Requires="v">
                <p:oleObj spid="_x0000_s28950" name="" r:id="rId1" imgW="3810000" imgH="2686050" progId="Paint.Picture">
                  <p:embed/>
                </p:oleObj>
              </mc:Choice>
              <mc:Fallback>
                <p:oleObj name="" r:id="rId1" imgW="3810000" imgH="2686050" progId="Paint.Picture">
                  <p:embed/>
                  <p:pic>
                    <p:nvPicPr>
                      <p:cNvPr id="0" name="图片 289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7375" y="289877"/>
                        <a:ext cx="9121423" cy="6431597"/>
                      </a:xfrm>
                      <a:prstGeom prst="rect">
                        <a:avLst/>
                      </a:prstGeom>
                      <a:noFill/>
                      <a:ln>
                        <a:noFill/>
                      </a:ln>
                      <a:effectLst/>
                    </p:spPr>
                  </p:pic>
                </p:oleObj>
              </mc:Fallback>
            </mc:AlternateContent>
          </a:graphicData>
        </a:graphic>
      </p:graphicFrame>
      <p:sp>
        <p:nvSpPr>
          <p:cNvPr id="3075" name="Rectangle 3"/>
          <p:cNvSpPr>
            <a:spLocks noChangeArrowheads="1"/>
          </p:cNvSpPr>
          <p:nvPr/>
        </p:nvSpPr>
        <p:spPr bwMode="auto">
          <a:xfrm>
            <a:off x="422366" y="289878"/>
            <a:ext cx="1063534"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60000"/>
              </a:lnSpc>
              <a:spcBef>
                <a:spcPct val="20000"/>
              </a:spcBef>
            </a:pPr>
            <a:r>
              <a:rPr lang="zh-CN" altLang="en-US" sz="4000" b="1" dirty="0">
                <a:solidFill>
                  <a:srgbClr val="FF0000"/>
                </a:solidFill>
                <a:latin typeface="Times New Roman" panose="02020603050405020304" pitchFamily="18" charset="0"/>
                <a:ea typeface="黑体" panose="02010609060101010101" pitchFamily="49" charset="-122"/>
              </a:rPr>
              <a:t>氧化物电荷</a:t>
            </a:r>
            <a:endParaRPr lang="zh-CN" altLang="en-US" sz="4000" b="1" dirty="0">
              <a:solidFill>
                <a:srgbClr val="FF0000"/>
              </a:solidFill>
              <a:latin typeface="Times New Roman" panose="02020603050405020304" pitchFamily="18" charset="0"/>
              <a:ea typeface="黑体" panose="02010609060101010101" pitchFamily="49" charset="-122"/>
            </a:endParaRPr>
          </a:p>
        </p:txBody>
      </p:sp>
      <p:sp>
        <p:nvSpPr>
          <p:cNvPr id="2" name="灯片编号占位符 1"/>
          <p:cNvSpPr>
            <a:spLocks noGrp="1"/>
          </p:cNvSpPr>
          <p:nvPr>
            <p:ph type="sldNum" sz="quarter" idx="12"/>
          </p:nvPr>
        </p:nvSpPr>
        <p:spPr/>
        <p:txBody>
          <a:bodyPr/>
          <a:lstStyle/>
          <a:p>
            <a:fld id="{87AAF5FA-363C-4DAE-B84A-ED49A3A10B46}"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3"/>
          <p:cNvGraphicFramePr>
            <a:graphicFrameLocks noChangeAspect="1"/>
          </p:cNvGraphicFramePr>
          <p:nvPr/>
        </p:nvGraphicFramePr>
        <p:xfrm>
          <a:off x="7683840" y="179628"/>
          <a:ext cx="674687" cy="674687"/>
        </p:xfrm>
        <a:graphic>
          <a:graphicData uri="http://schemas.openxmlformats.org/presentationml/2006/ole">
            <mc:AlternateContent xmlns:mc="http://schemas.openxmlformats.org/markup-compatibility/2006">
              <mc:Choice xmlns:v="urn:schemas-microsoft-com:vml" Requires="v">
                <p:oleObj spid="_x0000_s31514" name="" r:id="rId1" imgW="231140" imgH="231140" progId="Equation.3">
                  <p:embed/>
                </p:oleObj>
              </mc:Choice>
              <mc:Fallback>
                <p:oleObj name="" r:id="rId1" imgW="231140" imgH="231140" progId="Equation.3">
                  <p:embed/>
                  <p:pic>
                    <p:nvPicPr>
                      <p:cNvPr id="0" name="图片 313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840" y="179628"/>
                        <a:ext cx="674687" cy="674687"/>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灯片编号占位符 1"/>
          <p:cNvSpPr>
            <a:spLocks noGrp="1"/>
          </p:cNvSpPr>
          <p:nvPr>
            <p:ph type="sldNum" sz="quarter" idx="12"/>
          </p:nvPr>
        </p:nvSpPr>
        <p:spPr/>
        <p:txBody>
          <a:bodyPr/>
          <a:lstStyle/>
          <a:p>
            <a:fld id="{87AAF5FA-363C-4DAE-B84A-ED49A3A10B46}" type="slidenum">
              <a:rPr lang="zh-CN" altLang="en-US" smtClean="0"/>
            </a:fld>
            <a:endParaRPr lang="zh-CN" altLang="en-US" dirty="0"/>
          </a:p>
        </p:txBody>
      </p:sp>
      <p:graphicFrame>
        <p:nvGraphicFramePr>
          <p:cNvPr id="5" name="Object 3"/>
          <p:cNvGraphicFramePr>
            <a:graphicFrameLocks noChangeAspect="1"/>
          </p:cNvGraphicFramePr>
          <p:nvPr/>
        </p:nvGraphicFramePr>
        <p:xfrm>
          <a:off x="11272589" y="2340022"/>
          <a:ext cx="665162" cy="665162"/>
        </p:xfrm>
        <a:graphic>
          <a:graphicData uri="http://schemas.openxmlformats.org/presentationml/2006/ole">
            <mc:AlternateContent xmlns:mc="http://schemas.openxmlformats.org/markup-compatibility/2006">
              <mc:Choice xmlns:v="urn:schemas-microsoft-com:vml" Requires="v">
                <p:oleObj spid="_x0000_s31515" name="公式" r:id="rId3" imgW="5486400" imgH="5486400" progId="Equation.3">
                  <p:embed/>
                </p:oleObj>
              </mc:Choice>
              <mc:Fallback>
                <p:oleObj name="公式" r:id="rId3" imgW="5486400" imgH="5486400" progId="Equation.3">
                  <p:embed/>
                  <p:pic>
                    <p:nvPicPr>
                      <p:cNvPr id="0" name="图片 31312"/>
                      <p:cNvPicPr>
                        <a:picLocks noChangeAspect="1" noChangeArrowheads="1"/>
                      </p:cNvPicPr>
                      <p:nvPr/>
                    </p:nvPicPr>
                    <p:blipFill>
                      <a:blip r:embed="rId4"/>
                      <a:srcRect/>
                      <a:stretch>
                        <a:fillRect/>
                      </a:stretch>
                    </p:blipFill>
                    <p:spPr bwMode="auto">
                      <a:xfrm>
                        <a:off x="11272589" y="2340022"/>
                        <a:ext cx="665162" cy="665162"/>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矩形 2"/>
          <p:cNvSpPr/>
          <p:nvPr/>
        </p:nvSpPr>
        <p:spPr>
          <a:xfrm>
            <a:off x="644641" y="-87311"/>
            <a:ext cx="9818915" cy="2677656"/>
          </a:xfrm>
          <a:prstGeom prst="rect">
            <a:avLst/>
          </a:prstGeom>
        </p:spPr>
        <p:txBody>
          <a:bodyPr wrap="square">
            <a:spAutoFit/>
          </a:bodyPr>
          <a:lstStyle/>
          <a:p>
            <a:pPr algn="just">
              <a:lnSpc>
                <a:spcPct val="200000"/>
              </a:lnSpc>
              <a:buNone/>
            </a:pPr>
            <a:r>
              <a:rPr lang="en-US" altLang="zh-CN" sz="2800" b="1" dirty="0">
                <a:solidFill>
                  <a:srgbClr val="C00000"/>
                </a:solidFill>
                <a:latin typeface="黑体" panose="02010609060101010101" pitchFamily="49" charset="-122"/>
                <a:ea typeface="黑体" panose="02010609060101010101" pitchFamily="49" charset="-122"/>
              </a:rPr>
              <a:t>1</a:t>
            </a:r>
            <a:r>
              <a:rPr lang="zh-CN" altLang="en-US" sz="2800" b="1" dirty="0">
                <a:solidFill>
                  <a:srgbClr val="C00000"/>
                </a:solidFill>
                <a:latin typeface="黑体" panose="02010609060101010101" pitchFamily="49" charset="-122"/>
                <a:ea typeface="黑体" panose="02010609060101010101" pitchFamily="49" charset="-122"/>
              </a:rPr>
              <a:t>、可动离子电荷（</a:t>
            </a:r>
            <a:r>
              <a:rPr lang="en-US" altLang="zh-CN" sz="2800" b="1" dirty="0">
                <a:solidFill>
                  <a:srgbClr val="C00000"/>
                </a:solidFill>
                <a:latin typeface="黑体" panose="02010609060101010101" pitchFamily="49" charset="-122"/>
                <a:ea typeface="黑体" panose="02010609060101010101" pitchFamily="49" charset="-122"/>
              </a:rPr>
              <a:t>mobile ionic charge</a:t>
            </a:r>
            <a:r>
              <a:rPr lang="zh-CN" altLang="en-US" sz="2800" b="1" dirty="0">
                <a:solidFill>
                  <a:srgbClr val="C00000"/>
                </a:solidFill>
                <a:latin typeface="黑体" panose="02010609060101010101" pitchFamily="49" charset="-122"/>
                <a:ea typeface="黑体" panose="02010609060101010101" pitchFamily="49" charset="-122"/>
              </a:rPr>
              <a:t>）</a:t>
            </a:r>
            <a:endParaRPr lang="zh-CN" altLang="en-US" sz="2800" b="1" dirty="0">
              <a:solidFill>
                <a:srgbClr val="C00000"/>
              </a:solidFill>
              <a:latin typeface="黑体" panose="02010609060101010101" pitchFamily="49" charset="-122"/>
              <a:ea typeface="黑体" panose="02010609060101010101" pitchFamily="49" charset="-122"/>
            </a:endParaRPr>
          </a:p>
          <a:p>
            <a:pPr algn="just">
              <a:lnSpc>
                <a:spcPct val="200000"/>
              </a:lnSpc>
              <a:buNone/>
            </a:pPr>
            <a:r>
              <a:rPr lang="zh-CN" altLang="en-US" sz="2800" dirty="0"/>
              <a:t>               诸如钠离子和其它碱金属离子，在高温和高压下工作时，它们能在氧化层内移动。</a:t>
            </a:r>
            <a:endParaRPr lang="zh-CN" altLang="en-US" sz="2800" dirty="0"/>
          </a:p>
        </p:txBody>
      </p:sp>
      <p:sp>
        <p:nvSpPr>
          <p:cNvPr id="4" name="矩形 3"/>
          <p:cNvSpPr/>
          <p:nvPr/>
        </p:nvSpPr>
        <p:spPr>
          <a:xfrm>
            <a:off x="615041" y="2470627"/>
            <a:ext cx="11076217" cy="3539430"/>
          </a:xfrm>
          <a:prstGeom prst="rect">
            <a:avLst/>
          </a:prstGeom>
        </p:spPr>
        <p:txBody>
          <a:bodyPr wrap="square">
            <a:spAutoFit/>
          </a:bodyPr>
          <a:lstStyle/>
          <a:p>
            <a:pPr algn="just">
              <a:lnSpc>
                <a:spcPct val="200000"/>
              </a:lnSpc>
            </a:pPr>
            <a:r>
              <a:rPr lang="en-US" altLang="zh-CN" sz="2800" b="1" dirty="0">
                <a:solidFill>
                  <a:srgbClr val="C00000"/>
                </a:solidFill>
                <a:latin typeface="黑体" panose="02010609060101010101" pitchFamily="49" charset="-122"/>
                <a:ea typeface="黑体" panose="02010609060101010101" pitchFamily="49" charset="-122"/>
              </a:rPr>
              <a:t>2</a:t>
            </a:r>
            <a:r>
              <a:rPr lang="zh-CN" altLang="en-US" sz="2800" b="1" dirty="0">
                <a:solidFill>
                  <a:srgbClr val="C00000"/>
                </a:solidFill>
                <a:latin typeface="黑体" panose="02010609060101010101" pitchFamily="49" charset="-122"/>
                <a:ea typeface="黑体" panose="02010609060101010101" pitchFamily="49" charset="-122"/>
              </a:rPr>
              <a:t>、氧化物固定电荷（</a:t>
            </a:r>
            <a:r>
              <a:rPr lang="en-US" altLang="zh-CN" sz="2800" b="1" dirty="0">
                <a:solidFill>
                  <a:srgbClr val="C00000"/>
                </a:solidFill>
                <a:latin typeface="黑体" panose="02010609060101010101" pitchFamily="49" charset="-122"/>
                <a:ea typeface="黑体" panose="02010609060101010101" pitchFamily="49" charset="-122"/>
              </a:rPr>
              <a:t>fixed oxide charge</a:t>
            </a:r>
            <a:r>
              <a:rPr lang="zh-CN" altLang="en-US" sz="2800" b="1" dirty="0">
                <a:solidFill>
                  <a:srgbClr val="C00000"/>
                </a:solidFill>
                <a:latin typeface="黑体" panose="02010609060101010101" pitchFamily="49" charset="-122"/>
                <a:ea typeface="黑体" panose="02010609060101010101" pitchFamily="49" charset="-122"/>
              </a:rPr>
              <a:t>）</a:t>
            </a:r>
            <a:endParaRPr lang="zh-CN" altLang="en-US" sz="2800" b="1" dirty="0">
              <a:solidFill>
                <a:srgbClr val="C00000"/>
              </a:solidFill>
              <a:latin typeface="黑体" panose="02010609060101010101" pitchFamily="49" charset="-122"/>
              <a:ea typeface="黑体" panose="02010609060101010101" pitchFamily="49" charset="-122"/>
            </a:endParaRPr>
          </a:p>
          <a:p>
            <a:pPr algn="just">
              <a:lnSpc>
                <a:spcPct val="200000"/>
              </a:lnSpc>
            </a:pPr>
            <a:r>
              <a:rPr lang="zh-CN" altLang="en-US" sz="2800" dirty="0"/>
              <a:t>位于                    界面约</a:t>
            </a:r>
            <a:r>
              <a:rPr lang="en-US" altLang="zh-CN" sz="2800" dirty="0"/>
              <a:t>3nm</a:t>
            </a:r>
            <a:r>
              <a:rPr lang="zh-CN" altLang="en-US" sz="2800" dirty="0"/>
              <a:t>的范围内，这些电荷是固定的，正的。</a:t>
            </a:r>
            <a:endParaRPr lang="zh-CN" altLang="en-US" sz="2800" dirty="0">
              <a:latin typeface="宋体" panose="02010600030101010101" pitchFamily="2" charset="-122"/>
            </a:endParaRPr>
          </a:p>
          <a:p>
            <a:pPr algn="just">
              <a:lnSpc>
                <a:spcPct val="200000"/>
              </a:lnSpc>
            </a:pPr>
            <a:r>
              <a:rPr lang="zh-CN" altLang="en-US" sz="2800" dirty="0"/>
              <a:t>           （</a:t>
            </a:r>
            <a:r>
              <a:rPr lang="en-US" altLang="zh-CN" sz="2800" dirty="0">
                <a:latin typeface="宋体" panose="02010600030101010101" pitchFamily="2" charset="-122"/>
              </a:rPr>
              <a:t>100</a:t>
            </a:r>
            <a:r>
              <a:rPr lang="zh-CN" altLang="en-US" sz="2800" dirty="0"/>
              <a:t>）面，           约为                 </a:t>
            </a:r>
            <a:endParaRPr lang="zh-CN" altLang="en-US" sz="2800" dirty="0">
              <a:latin typeface="宋体" panose="02010600030101010101" pitchFamily="2" charset="-122"/>
            </a:endParaRPr>
          </a:p>
          <a:p>
            <a:pPr algn="just">
              <a:lnSpc>
                <a:spcPct val="200000"/>
              </a:lnSpc>
            </a:pPr>
            <a:r>
              <a:rPr lang="zh-CN" altLang="en-US" sz="2800" dirty="0"/>
              <a:t>           （</a:t>
            </a:r>
            <a:r>
              <a:rPr lang="en-US" altLang="zh-CN" sz="2800" dirty="0">
                <a:latin typeface="宋体" panose="02010600030101010101" pitchFamily="2" charset="-122"/>
              </a:rPr>
              <a:t>111</a:t>
            </a:r>
            <a:r>
              <a:rPr lang="zh-CN" altLang="en-US" sz="2800" dirty="0"/>
              <a:t>）面，          约为</a:t>
            </a:r>
            <a:endParaRPr lang="zh-CN" altLang="en-US" sz="2800" dirty="0">
              <a:latin typeface="宋体" panose="02010600030101010101" pitchFamily="2" charset="-122"/>
            </a:endParaRPr>
          </a:p>
        </p:txBody>
      </p:sp>
      <p:graphicFrame>
        <p:nvGraphicFramePr>
          <p:cNvPr id="8" name="Object 12"/>
          <p:cNvGraphicFramePr>
            <a:graphicFrameLocks noChangeAspect="1"/>
          </p:cNvGraphicFramePr>
          <p:nvPr/>
        </p:nvGraphicFramePr>
        <p:xfrm>
          <a:off x="3661431" y="5309673"/>
          <a:ext cx="558800" cy="606425"/>
        </p:xfrm>
        <a:graphic>
          <a:graphicData uri="http://schemas.openxmlformats.org/presentationml/2006/ole">
            <mc:AlternateContent xmlns:mc="http://schemas.openxmlformats.org/markup-compatibility/2006">
              <mc:Choice xmlns:v="urn:schemas-microsoft-com:vml" Requires="v">
                <p:oleObj spid="_x0000_s31516" name="" r:id="rId5" imgW="217805" imgH="243840" progId="Equation.3">
                  <p:embed/>
                </p:oleObj>
              </mc:Choice>
              <mc:Fallback>
                <p:oleObj name="" r:id="rId5" imgW="217805" imgH="243840" progId="Equation.3">
                  <p:embed/>
                  <p:pic>
                    <p:nvPicPr>
                      <p:cNvPr id="0" name="图片 313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1431" y="5309673"/>
                        <a:ext cx="558800" cy="60642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4"/>
          <p:cNvGraphicFramePr>
            <a:graphicFrameLocks noChangeAspect="1"/>
          </p:cNvGraphicFramePr>
          <p:nvPr/>
        </p:nvGraphicFramePr>
        <p:xfrm>
          <a:off x="1452473" y="3527535"/>
          <a:ext cx="1395412" cy="509588"/>
        </p:xfrm>
        <a:graphic>
          <a:graphicData uri="http://schemas.openxmlformats.org/presentationml/2006/ole">
            <mc:AlternateContent xmlns:mc="http://schemas.openxmlformats.org/markup-compatibility/2006">
              <mc:Choice xmlns:v="urn:schemas-microsoft-com:vml" Requires="v">
                <p:oleObj spid="_x0000_s31517" name="" r:id="rId7" imgW="598805" imgH="216535" progId="Equation.3">
                  <p:embed/>
                </p:oleObj>
              </mc:Choice>
              <mc:Fallback>
                <p:oleObj name="" r:id="rId7" imgW="598805" imgH="216535" progId="Equation.3">
                  <p:embed/>
                  <p:pic>
                    <p:nvPicPr>
                      <p:cNvPr id="0" name="图片 313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2473" y="3527535"/>
                        <a:ext cx="1395412" cy="50958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15"/>
          <p:cNvGraphicFramePr>
            <a:graphicFrameLocks noChangeAspect="1"/>
          </p:cNvGraphicFramePr>
          <p:nvPr/>
        </p:nvGraphicFramePr>
        <p:xfrm>
          <a:off x="3745568" y="4444428"/>
          <a:ext cx="474663" cy="515938"/>
        </p:xfrm>
        <a:graphic>
          <a:graphicData uri="http://schemas.openxmlformats.org/presentationml/2006/ole">
            <mc:AlternateContent xmlns:mc="http://schemas.openxmlformats.org/markup-compatibility/2006">
              <mc:Choice xmlns:v="urn:schemas-microsoft-com:vml" Requires="v">
                <p:oleObj spid="_x0000_s31518" name="" r:id="rId9" imgW="217805" imgH="243840" progId="Equation.3">
                  <p:embed/>
                </p:oleObj>
              </mc:Choice>
              <mc:Fallback>
                <p:oleObj name="" r:id="rId9" imgW="217805" imgH="243840" progId="Equation.3">
                  <p:embed/>
                  <p:pic>
                    <p:nvPicPr>
                      <p:cNvPr id="0" name="图片 313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5568" y="4444428"/>
                        <a:ext cx="474663" cy="5159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7"/>
          <p:cNvGraphicFramePr>
            <a:graphicFrameLocks noChangeAspect="1"/>
          </p:cNvGraphicFramePr>
          <p:nvPr/>
        </p:nvGraphicFramePr>
        <p:xfrm>
          <a:off x="5402263" y="4425798"/>
          <a:ext cx="1530350" cy="527050"/>
        </p:xfrm>
        <a:graphic>
          <a:graphicData uri="http://schemas.openxmlformats.org/presentationml/2006/ole">
            <mc:AlternateContent xmlns:mc="http://schemas.openxmlformats.org/markup-compatibility/2006">
              <mc:Choice xmlns:v="urn:schemas-microsoft-com:vml" Requires="v">
                <p:oleObj spid="_x0000_s31519" name="" r:id="rId10" imgW="586105" imgH="203835" progId="Equation.3">
                  <p:embed/>
                </p:oleObj>
              </mc:Choice>
              <mc:Fallback>
                <p:oleObj name="" r:id="rId10" imgW="586105" imgH="203835" progId="Equation.3">
                  <p:embed/>
                  <p:pic>
                    <p:nvPicPr>
                      <p:cNvPr id="0" name="图片 313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02263" y="4425798"/>
                        <a:ext cx="1530350" cy="52705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20"/>
          <p:cNvGraphicFramePr>
            <a:graphicFrameLocks noChangeAspect="1"/>
          </p:cNvGraphicFramePr>
          <p:nvPr/>
        </p:nvGraphicFramePr>
        <p:xfrm>
          <a:off x="5402263" y="5278361"/>
          <a:ext cx="2114550" cy="549275"/>
        </p:xfrm>
        <a:graphic>
          <a:graphicData uri="http://schemas.openxmlformats.org/presentationml/2006/ole">
            <mc:AlternateContent xmlns:mc="http://schemas.openxmlformats.org/markup-compatibility/2006">
              <mc:Choice xmlns:v="urn:schemas-microsoft-com:vml" Requires="v">
                <p:oleObj spid="_x0000_s31520" name="" r:id="rId12" imgW="777240" imgH="203835" progId="Equation.3">
                  <p:embed/>
                </p:oleObj>
              </mc:Choice>
              <mc:Fallback>
                <p:oleObj name="" r:id="rId12" imgW="777240" imgH="203835" progId="Equation.3">
                  <p:embed/>
                  <p:pic>
                    <p:nvPicPr>
                      <p:cNvPr id="0" name="图片 313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02263" y="5278361"/>
                        <a:ext cx="2114550" cy="54927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22"/>
          <p:cNvGraphicFramePr>
            <a:graphicFrameLocks noChangeAspect="1"/>
          </p:cNvGraphicFramePr>
          <p:nvPr/>
        </p:nvGraphicFramePr>
        <p:xfrm>
          <a:off x="7683840" y="2726711"/>
          <a:ext cx="536349" cy="582930"/>
        </p:xfrm>
        <a:graphic>
          <a:graphicData uri="http://schemas.openxmlformats.org/presentationml/2006/ole">
            <mc:AlternateContent xmlns:mc="http://schemas.openxmlformats.org/markup-compatibility/2006">
              <mc:Choice xmlns:v="urn:schemas-microsoft-com:vml" Requires="v">
                <p:oleObj spid="_x0000_s31521" name="" r:id="rId14" imgW="217805" imgH="243840" progId="Equation.3">
                  <p:embed/>
                </p:oleObj>
              </mc:Choice>
              <mc:Fallback>
                <p:oleObj name="" r:id="rId14" imgW="217805" imgH="243840" progId="Equation.3">
                  <p:embed/>
                  <p:pic>
                    <p:nvPicPr>
                      <p:cNvPr id="0" name="图片 313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3840" y="2726711"/>
                        <a:ext cx="536349" cy="582930"/>
                      </a:xfrm>
                      <a:prstGeom prst="rect">
                        <a:avLst/>
                      </a:prstGeom>
                      <a:noFill/>
                      <a:ln>
                        <a:noFill/>
                      </a:ln>
                    </p:spPr>
                  </p:pic>
                </p:oleObj>
              </mc:Fallback>
            </mc:AlternateContent>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2" name="Rectangle 2"/>
          <p:cNvSpPr>
            <a:spLocks noGrp="1" noChangeArrowheads="1"/>
          </p:cNvSpPr>
          <p:nvPr>
            <p:ph type="body" idx="1"/>
          </p:nvPr>
        </p:nvSpPr>
        <p:spPr>
          <a:xfrm>
            <a:off x="988560" y="131788"/>
            <a:ext cx="8033519" cy="3547482"/>
          </a:xfrm>
          <a:noFill/>
        </p:spPr>
        <p:txBody>
          <a:bodyPr>
            <a:normAutofit fontScale="70000" lnSpcReduction="20000"/>
          </a:bodyPr>
          <a:lstStyle/>
          <a:p>
            <a:pPr algn="just" eaLnBrk="1" hangingPunct="1">
              <a:lnSpc>
                <a:spcPct val="200000"/>
              </a:lnSpc>
              <a:buFont typeface="Wingdings" panose="05000000000000000000" pitchFamily="2" charset="2"/>
              <a:buNone/>
            </a:pPr>
            <a:r>
              <a:rPr lang="en-US" altLang="zh-CN" sz="4000" b="1" dirty="0">
                <a:solidFill>
                  <a:srgbClr val="C00000"/>
                </a:solidFill>
                <a:latin typeface="黑体" panose="02010609060101010101" pitchFamily="49" charset="-122"/>
                <a:ea typeface="黑体" panose="02010609060101010101" pitchFamily="49" charset="-122"/>
              </a:rPr>
              <a:t>3</a:t>
            </a:r>
            <a:r>
              <a:rPr lang="zh-CN" altLang="en-US" sz="4000" b="1" dirty="0">
                <a:solidFill>
                  <a:srgbClr val="C00000"/>
                </a:solidFill>
                <a:latin typeface="黑体" panose="02010609060101010101" pitchFamily="49" charset="-122"/>
                <a:ea typeface="黑体" panose="02010609060101010101" pitchFamily="49" charset="-122"/>
              </a:rPr>
              <a:t>、界面陷阱电荷</a:t>
            </a:r>
            <a:r>
              <a:rPr lang="zh-CN" altLang="en-US" sz="4200" dirty="0">
                <a:latin typeface="黑体" panose="02010609060101010101" pitchFamily="49" charset="-122"/>
                <a:ea typeface="黑体" panose="02010609060101010101" pitchFamily="49" charset="-122"/>
              </a:rPr>
              <a:t>（</a:t>
            </a:r>
            <a:r>
              <a:rPr lang="en-US" altLang="zh-CN" sz="4200" dirty="0">
                <a:latin typeface="黑体" panose="02010609060101010101" pitchFamily="49" charset="-122"/>
                <a:ea typeface="黑体" panose="02010609060101010101" pitchFamily="49" charset="-122"/>
              </a:rPr>
              <a:t>interface trapped charge</a:t>
            </a:r>
            <a:r>
              <a:rPr lang="zh-CN" altLang="en-US" sz="4200" dirty="0">
                <a:latin typeface="黑体" panose="02010609060101010101" pitchFamily="49" charset="-122"/>
                <a:ea typeface="黑体" panose="02010609060101010101" pitchFamily="49" charset="-122"/>
              </a:rPr>
              <a:t>）</a:t>
            </a:r>
            <a:endParaRPr lang="zh-CN" altLang="en-US" sz="4200" dirty="0">
              <a:latin typeface="黑体" panose="02010609060101010101" pitchFamily="49" charset="-122"/>
              <a:ea typeface="黑体" panose="02010609060101010101" pitchFamily="49" charset="-122"/>
            </a:endParaRPr>
          </a:p>
          <a:p>
            <a:pPr algn="just" eaLnBrk="1" hangingPunct="1">
              <a:lnSpc>
                <a:spcPct val="200000"/>
              </a:lnSpc>
              <a:buFont typeface="Wingdings" panose="05000000000000000000" pitchFamily="2" charset="2"/>
              <a:buNone/>
            </a:pPr>
            <a:r>
              <a:rPr lang="zh-CN" altLang="en-US" sz="4200" dirty="0"/>
              <a:t>       </a:t>
            </a:r>
            <a:r>
              <a:rPr lang="zh-CN" altLang="en-US" sz="4200" dirty="0">
                <a:latin typeface="宋体" panose="02010600030101010101" pitchFamily="2" charset="-122"/>
              </a:rPr>
              <a:t>硅（</a:t>
            </a:r>
            <a:r>
              <a:rPr lang="en-US" altLang="zh-CN" sz="4200" dirty="0">
                <a:latin typeface="宋体" panose="02010600030101010101" pitchFamily="2" charset="-122"/>
              </a:rPr>
              <a:t>100</a:t>
            </a:r>
            <a:r>
              <a:rPr lang="zh-CN" altLang="en-US" sz="4200" dirty="0">
                <a:latin typeface="宋体" panose="02010600030101010101" pitchFamily="2" charset="-122"/>
              </a:rPr>
              <a:t>）面，      约</a:t>
            </a:r>
            <a:r>
              <a:rPr lang="zh-CN" altLang="en-US" sz="4200" dirty="0"/>
              <a:t>                    </a:t>
            </a:r>
            <a:endParaRPr lang="zh-CN" altLang="en-US" sz="4200" dirty="0">
              <a:latin typeface="宋体" panose="02010600030101010101" pitchFamily="2" charset="-122"/>
            </a:endParaRPr>
          </a:p>
          <a:p>
            <a:pPr algn="just" eaLnBrk="1" hangingPunct="1">
              <a:lnSpc>
                <a:spcPct val="200000"/>
              </a:lnSpc>
              <a:buFont typeface="Wingdings" panose="05000000000000000000" pitchFamily="2" charset="2"/>
              <a:buNone/>
            </a:pPr>
            <a:r>
              <a:rPr lang="zh-CN" altLang="en-US" sz="4200" dirty="0"/>
              <a:t>       硅（</a:t>
            </a:r>
            <a:r>
              <a:rPr lang="en-US" altLang="zh-CN" sz="4200" dirty="0"/>
              <a:t>111</a:t>
            </a:r>
            <a:r>
              <a:rPr lang="zh-CN" altLang="en-US" sz="4200" dirty="0"/>
              <a:t>）面，            约                    </a:t>
            </a:r>
            <a:endParaRPr lang="zh-CN" altLang="en-US" sz="4200" dirty="0">
              <a:latin typeface="宋体" panose="02010600030101010101" pitchFamily="2" charset="-122"/>
            </a:endParaRPr>
          </a:p>
        </p:txBody>
      </p:sp>
      <p:sp>
        <p:nvSpPr>
          <p:cNvPr id="4113" name="Rectangle 3"/>
          <p:cNvSpPr>
            <a:spLocks noChangeArrowheads="1"/>
          </p:cNvSpPr>
          <p:nvPr/>
        </p:nvSpPr>
        <p:spPr bwMode="auto">
          <a:xfrm>
            <a:off x="5986463" y="3319463"/>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098" name="Object 4"/>
          <p:cNvGraphicFramePr>
            <a:graphicFrameLocks noChangeAspect="1"/>
          </p:cNvGraphicFramePr>
          <p:nvPr/>
        </p:nvGraphicFramePr>
        <p:xfrm>
          <a:off x="9418319" y="385208"/>
          <a:ext cx="533400" cy="533400"/>
        </p:xfrm>
        <a:graphic>
          <a:graphicData uri="http://schemas.openxmlformats.org/presentationml/2006/ole">
            <mc:AlternateContent xmlns:mc="http://schemas.openxmlformats.org/markup-compatibility/2006">
              <mc:Choice xmlns:v="urn:schemas-microsoft-com:vml" Requires="v">
                <p:oleObj spid="_x0000_s66761" name="" r:id="rId1" imgW="217805" imgH="231140" progId="Equation.3">
                  <p:embed/>
                </p:oleObj>
              </mc:Choice>
              <mc:Fallback>
                <p:oleObj name="" r:id="rId1" imgW="217805" imgH="231140" progId="Equation.3">
                  <p:embed/>
                  <p:pic>
                    <p:nvPicPr>
                      <p:cNvPr id="0" name="图片 645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8319" y="385208"/>
                        <a:ext cx="533400" cy="533400"/>
                      </a:xfrm>
                      <a:prstGeom prst="rect">
                        <a:avLst/>
                      </a:prstGeom>
                      <a:noFill/>
                      <a:ln>
                        <a:noFill/>
                      </a:ln>
                    </p:spPr>
                  </p:pic>
                </p:oleObj>
              </mc:Fallback>
            </mc:AlternateContent>
          </a:graphicData>
        </a:graphic>
      </p:graphicFrame>
      <p:graphicFrame>
        <p:nvGraphicFramePr>
          <p:cNvPr id="4099" name="Object 5"/>
          <p:cNvGraphicFramePr>
            <a:graphicFrameLocks noChangeAspect="1"/>
          </p:cNvGraphicFramePr>
          <p:nvPr/>
        </p:nvGraphicFramePr>
        <p:xfrm>
          <a:off x="4071938" y="1239246"/>
          <a:ext cx="584200" cy="584200"/>
        </p:xfrm>
        <a:graphic>
          <a:graphicData uri="http://schemas.openxmlformats.org/presentationml/2006/ole">
            <mc:AlternateContent xmlns:mc="http://schemas.openxmlformats.org/markup-compatibility/2006">
              <mc:Choice xmlns:v="urn:schemas-microsoft-com:vml" Requires="v">
                <p:oleObj spid="_x0000_s66762" name="" r:id="rId3" imgW="217805" imgH="231140" progId="Equation.3">
                  <p:embed/>
                </p:oleObj>
              </mc:Choice>
              <mc:Fallback>
                <p:oleObj name="" r:id="rId3" imgW="217805" imgH="231140" progId="Equation.3">
                  <p:embed/>
                  <p:pic>
                    <p:nvPicPr>
                      <p:cNvPr id="0" name="图片 645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938" y="1239246"/>
                        <a:ext cx="584200" cy="5842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0" name="Object 6"/>
          <p:cNvGraphicFramePr>
            <a:graphicFrameLocks noChangeAspect="1"/>
          </p:cNvGraphicFramePr>
          <p:nvPr/>
        </p:nvGraphicFramePr>
        <p:xfrm>
          <a:off x="4071938" y="2167158"/>
          <a:ext cx="584200" cy="584200"/>
        </p:xfrm>
        <a:graphic>
          <a:graphicData uri="http://schemas.openxmlformats.org/presentationml/2006/ole">
            <mc:AlternateContent xmlns:mc="http://schemas.openxmlformats.org/markup-compatibility/2006">
              <mc:Choice xmlns:v="urn:schemas-microsoft-com:vml" Requires="v">
                <p:oleObj spid="_x0000_s66763" name="" r:id="rId4" imgW="217805" imgH="231140" progId="Equation.3">
                  <p:embed/>
                </p:oleObj>
              </mc:Choice>
              <mc:Fallback>
                <p:oleObj name="" r:id="rId4" imgW="217805" imgH="231140" progId="Equation.3">
                  <p:embed/>
                  <p:pic>
                    <p:nvPicPr>
                      <p:cNvPr id="0" name="图片 6456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938" y="2167158"/>
                        <a:ext cx="584200" cy="5842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14" name="Rectangle 7"/>
          <p:cNvSpPr>
            <a:spLocks noChangeArrowheads="1"/>
          </p:cNvSpPr>
          <p:nvPr/>
        </p:nvSpPr>
        <p:spPr bwMode="auto">
          <a:xfrm>
            <a:off x="5805488" y="332898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101" name="Object 8"/>
          <p:cNvGraphicFramePr>
            <a:graphicFrameLocks noChangeAspect="1"/>
          </p:cNvGraphicFramePr>
          <p:nvPr/>
        </p:nvGraphicFramePr>
        <p:xfrm>
          <a:off x="5898336" y="1263598"/>
          <a:ext cx="1620837" cy="558800"/>
        </p:xfrm>
        <a:graphic>
          <a:graphicData uri="http://schemas.openxmlformats.org/presentationml/2006/ole">
            <mc:AlternateContent xmlns:mc="http://schemas.openxmlformats.org/markup-compatibility/2006">
              <mc:Choice xmlns:v="urn:schemas-microsoft-com:vml" Requires="v">
                <p:oleObj spid="_x0000_s66764" name="" r:id="rId5" imgW="586105" imgH="203835" progId="Equation.3">
                  <p:embed/>
                </p:oleObj>
              </mc:Choice>
              <mc:Fallback>
                <p:oleObj name="" r:id="rId5" imgW="586105" imgH="203835" progId="Equation.3">
                  <p:embed/>
                  <p:pic>
                    <p:nvPicPr>
                      <p:cNvPr id="0" name="图片 645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8336" y="1263598"/>
                        <a:ext cx="1620837" cy="5588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15" name="Rectangle 9"/>
          <p:cNvSpPr>
            <a:spLocks noChangeArrowheads="1"/>
          </p:cNvSpPr>
          <p:nvPr/>
        </p:nvSpPr>
        <p:spPr bwMode="auto">
          <a:xfrm>
            <a:off x="5810250" y="332898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102" name="Object 10"/>
          <p:cNvGraphicFramePr>
            <a:graphicFrameLocks noChangeAspect="1"/>
          </p:cNvGraphicFramePr>
          <p:nvPr/>
        </p:nvGraphicFramePr>
        <p:xfrm>
          <a:off x="5898336" y="2244946"/>
          <a:ext cx="1441450" cy="506412"/>
        </p:xfrm>
        <a:graphic>
          <a:graphicData uri="http://schemas.openxmlformats.org/presentationml/2006/ole">
            <mc:AlternateContent xmlns:mc="http://schemas.openxmlformats.org/markup-compatibility/2006">
              <mc:Choice xmlns:v="urn:schemas-microsoft-com:vml" Requires="v">
                <p:oleObj spid="_x0000_s66765" name="" r:id="rId7" imgW="573405" imgH="203835" progId="Equation.3">
                  <p:embed/>
                </p:oleObj>
              </mc:Choice>
              <mc:Fallback>
                <p:oleObj name="" r:id="rId7" imgW="573405" imgH="203835" progId="Equation.3">
                  <p:embed/>
                  <p:pic>
                    <p:nvPicPr>
                      <p:cNvPr id="0" name="图片 6457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8336" y="2244946"/>
                        <a:ext cx="1441450" cy="506412"/>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16" name="Rectangle 11"/>
          <p:cNvSpPr>
            <a:spLocks noChangeArrowheads="1"/>
          </p:cNvSpPr>
          <p:nvPr/>
        </p:nvSpPr>
        <p:spPr bwMode="auto">
          <a:xfrm>
            <a:off x="5986463" y="330993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17" name="Rectangle 13"/>
          <p:cNvSpPr>
            <a:spLocks noChangeArrowheads="1"/>
          </p:cNvSpPr>
          <p:nvPr/>
        </p:nvSpPr>
        <p:spPr bwMode="auto">
          <a:xfrm>
            <a:off x="5795963" y="3319463"/>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18" name="Rectangle 16"/>
          <p:cNvSpPr>
            <a:spLocks noChangeArrowheads="1"/>
          </p:cNvSpPr>
          <p:nvPr/>
        </p:nvSpPr>
        <p:spPr bwMode="auto">
          <a:xfrm>
            <a:off x="5805488" y="332898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19" name="Rectangle 19"/>
          <p:cNvSpPr>
            <a:spLocks noChangeArrowheads="1"/>
          </p:cNvSpPr>
          <p:nvPr/>
        </p:nvSpPr>
        <p:spPr bwMode="auto">
          <a:xfrm>
            <a:off x="5710238" y="332898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 name="灯片编号占位符 1"/>
          <p:cNvSpPr>
            <a:spLocks noGrp="1"/>
          </p:cNvSpPr>
          <p:nvPr>
            <p:ph type="sldNum" sz="quarter" idx="12"/>
          </p:nvPr>
        </p:nvSpPr>
        <p:spPr/>
        <p:txBody>
          <a:bodyPr/>
          <a:lstStyle/>
          <a:p>
            <a:fld id="{87AAF5FA-363C-4DAE-B84A-ED49A3A10B46}" type="slidenum">
              <a:rPr lang="zh-CN" altLang="en-US" smtClean="0"/>
            </a:fld>
            <a:endParaRPr lang="zh-CN" altLang="en-US"/>
          </a:p>
        </p:txBody>
      </p:sp>
      <p:sp>
        <p:nvSpPr>
          <p:cNvPr id="3" name="矩形 2"/>
          <p:cNvSpPr/>
          <p:nvPr/>
        </p:nvSpPr>
        <p:spPr>
          <a:xfrm>
            <a:off x="612754" y="2921048"/>
            <a:ext cx="11183006" cy="523220"/>
          </a:xfrm>
          <a:prstGeom prst="rect">
            <a:avLst/>
          </a:prstGeom>
        </p:spPr>
        <p:txBody>
          <a:bodyPr wrap="square">
            <a:spAutoFit/>
          </a:bodyPr>
          <a:lstStyle/>
          <a:p>
            <a:r>
              <a:rPr lang="zh-CN" altLang="en-US" sz="2800" dirty="0"/>
              <a:t>因为（</a:t>
            </a:r>
            <a:r>
              <a:rPr lang="en-US" altLang="zh-CN" sz="2800" dirty="0">
                <a:latin typeface="宋体" panose="02010600030101010101" pitchFamily="2" charset="-122"/>
              </a:rPr>
              <a:t>100</a:t>
            </a:r>
            <a:r>
              <a:rPr lang="zh-CN" altLang="en-US" sz="2800" dirty="0"/>
              <a:t>）面的       和          较低，故硅</a:t>
            </a:r>
            <a:r>
              <a:rPr lang="en-US" altLang="zh-CN" sz="2800" dirty="0">
                <a:latin typeface="宋体" panose="02010600030101010101" pitchFamily="2" charset="-122"/>
              </a:rPr>
              <a:t>MOSFET</a:t>
            </a:r>
            <a:r>
              <a:rPr lang="zh-CN" altLang="en-US" sz="2800" dirty="0"/>
              <a:t>一般采用（</a:t>
            </a:r>
            <a:r>
              <a:rPr lang="en-US" altLang="zh-CN" sz="2800" dirty="0">
                <a:latin typeface="宋体" panose="02010600030101010101" pitchFamily="2" charset="-122"/>
              </a:rPr>
              <a:t>100</a:t>
            </a:r>
            <a:r>
              <a:rPr lang="zh-CN" altLang="en-US" sz="2800" dirty="0"/>
              <a:t>）晶面。</a:t>
            </a:r>
            <a:endParaRPr lang="zh-CN" altLang="en-US" sz="2800" dirty="0"/>
          </a:p>
        </p:txBody>
      </p:sp>
      <p:graphicFrame>
        <p:nvGraphicFramePr>
          <p:cNvPr id="24" name="Object 15"/>
          <p:cNvGraphicFramePr>
            <a:graphicFrameLocks noChangeAspect="1"/>
          </p:cNvGraphicFramePr>
          <p:nvPr/>
        </p:nvGraphicFramePr>
        <p:xfrm>
          <a:off x="3432333" y="2933093"/>
          <a:ext cx="474663" cy="515938"/>
        </p:xfrm>
        <a:graphic>
          <a:graphicData uri="http://schemas.openxmlformats.org/presentationml/2006/ole">
            <mc:AlternateContent xmlns:mc="http://schemas.openxmlformats.org/markup-compatibility/2006">
              <mc:Choice xmlns:v="urn:schemas-microsoft-com:vml" Requires="v">
                <p:oleObj spid="_x0000_s66766" name="" r:id="rId9" imgW="217805" imgH="243840" progId="Equation.3">
                  <p:embed/>
                </p:oleObj>
              </mc:Choice>
              <mc:Fallback>
                <p:oleObj name="" r:id="rId9" imgW="217805" imgH="243840" progId="Equation.3">
                  <p:embed/>
                  <p:pic>
                    <p:nvPicPr>
                      <p:cNvPr id="0" name="图片 6457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2333" y="2933093"/>
                        <a:ext cx="474663" cy="5159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15"/>
          <p:cNvGraphicFramePr>
            <a:graphicFrameLocks noChangeAspect="1"/>
          </p:cNvGraphicFramePr>
          <p:nvPr/>
        </p:nvGraphicFramePr>
        <p:xfrm>
          <a:off x="4601210" y="2929621"/>
          <a:ext cx="471487" cy="485775"/>
        </p:xfrm>
        <a:graphic>
          <a:graphicData uri="http://schemas.openxmlformats.org/presentationml/2006/ole">
            <mc:AlternateContent xmlns:mc="http://schemas.openxmlformats.org/markup-compatibility/2006">
              <mc:Choice xmlns:v="urn:schemas-microsoft-com:vml" Requires="v">
                <p:oleObj spid="_x0000_s66767" name="公式" r:id="rId11" imgW="5181600" imgH="5486400" progId="Equation.3">
                  <p:embed/>
                </p:oleObj>
              </mc:Choice>
              <mc:Fallback>
                <p:oleObj name="公式" r:id="rId11" imgW="5181600" imgH="5486400" progId="Equation.3">
                  <p:embed/>
                  <p:pic>
                    <p:nvPicPr>
                      <p:cNvPr id="0" name="图片 64572"/>
                      <p:cNvPicPr>
                        <a:picLocks noChangeAspect="1" noChangeArrowheads="1"/>
                      </p:cNvPicPr>
                      <p:nvPr/>
                    </p:nvPicPr>
                    <p:blipFill>
                      <a:blip r:embed="rId12"/>
                      <a:srcRect/>
                      <a:stretch>
                        <a:fillRect/>
                      </a:stretch>
                    </p:blipFill>
                    <p:spPr bwMode="auto">
                      <a:xfrm>
                        <a:off x="4601210" y="2929621"/>
                        <a:ext cx="471487" cy="48577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矩形 3"/>
          <p:cNvSpPr/>
          <p:nvPr/>
        </p:nvSpPr>
        <p:spPr>
          <a:xfrm>
            <a:off x="915982" y="3813811"/>
            <a:ext cx="8448854" cy="1815882"/>
          </a:xfrm>
          <a:prstGeom prst="rect">
            <a:avLst/>
          </a:prstGeom>
        </p:spPr>
        <p:txBody>
          <a:bodyPr wrap="square">
            <a:spAutoFit/>
          </a:bodyPr>
          <a:lstStyle/>
          <a:p>
            <a:pPr algn="just">
              <a:lnSpc>
                <a:spcPct val="200000"/>
              </a:lnSpc>
            </a:pPr>
            <a:r>
              <a:rPr lang="en-US" altLang="zh-CN" sz="2800" b="1" dirty="0">
                <a:solidFill>
                  <a:srgbClr val="C00000"/>
                </a:solidFill>
                <a:latin typeface="黑体" panose="02010609060101010101" pitchFamily="49" charset="-122"/>
                <a:ea typeface="黑体" panose="02010609060101010101" pitchFamily="49" charset="-122"/>
              </a:rPr>
              <a:t>4</a:t>
            </a:r>
            <a:r>
              <a:rPr lang="zh-CN" altLang="en-US" sz="2800" b="1" dirty="0">
                <a:solidFill>
                  <a:srgbClr val="C00000"/>
                </a:solidFill>
                <a:latin typeface="黑体" panose="02010609060101010101" pitchFamily="49" charset="-122"/>
                <a:ea typeface="黑体" panose="02010609060101010101" pitchFamily="49" charset="-122"/>
              </a:rPr>
              <a:t>、氧化物陷阱电荷</a:t>
            </a: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oxide trapped charge</a:t>
            </a:r>
            <a:r>
              <a:rPr lang="zh-CN" altLang="en-US" sz="2800" dirty="0">
                <a:latin typeface="黑体" panose="02010609060101010101" pitchFamily="49" charset="-122"/>
                <a:ea typeface="黑体" panose="02010609060101010101" pitchFamily="49" charset="-122"/>
              </a:rPr>
              <a:t>）</a:t>
            </a:r>
            <a:r>
              <a:rPr lang="zh-CN" altLang="en-US" sz="2800" dirty="0">
                <a:latin typeface="宋体" panose="02010600030101010101" pitchFamily="2" charset="-122"/>
              </a:rPr>
              <a:t> </a:t>
            </a:r>
            <a:endParaRPr lang="zh-CN" altLang="en-US" sz="2800" dirty="0">
              <a:latin typeface="宋体" panose="02010600030101010101" pitchFamily="2" charset="-122"/>
            </a:endParaRPr>
          </a:p>
          <a:p>
            <a:pPr algn="just">
              <a:lnSpc>
                <a:spcPct val="200000"/>
              </a:lnSpc>
            </a:pPr>
            <a:r>
              <a:rPr lang="zh-CN" altLang="en-US" sz="2800" dirty="0"/>
              <a:t>                大都可以通过低温退火消除。</a:t>
            </a:r>
            <a:endParaRPr lang="en-US" altLang="zh-CN" sz="2800" dirty="0"/>
          </a:p>
        </p:txBody>
      </p:sp>
      <p:graphicFrame>
        <p:nvGraphicFramePr>
          <p:cNvPr id="27" name="Object 3"/>
          <p:cNvGraphicFramePr>
            <a:graphicFrameLocks noChangeAspect="1"/>
          </p:cNvGraphicFramePr>
          <p:nvPr/>
        </p:nvGraphicFramePr>
        <p:xfrm>
          <a:off x="9080975" y="4204526"/>
          <a:ext cx="674687" cy="674687"/>
        </p:xfrm>
        <a:graphic>
          <a:graphicData uri="http://schemas.openxmlformats.org/presentationml/2006/ole">
            <mc:AlternateContent xmlns:mc="http://schemas.openxmlformats.org/markup-compatibility/2006">
              <mc:Choice xmlns:v="urn:schemas-microsoft-com:vml" Requires="v">
                <p:oleObj spid="_x0000_s66768" name="" r:id="rId13" imgW="231140" imgH="231140" progId="Equation.3">
                  <p:embed/>
                </p:oleObj>
              </mc:Choice>
              <mc:Fallback>
                <p:oleObj name="" r:id="rId13" imgW="231140" imgH="231140" progId="Equation.3">
                  <p:embed/>
                  <p:pic>
                    <p:nvPicPr>
                      <p:cNvPr id="0" name="图片 6457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80975" y="4204526"/>
                        <a:ext cx="674687" cy="674687"/>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151" name="Rectangle 2"/>
              <p:cNvSpPr>
                <a:spLocks noGrp="1" noChangeArrowheads="1"/>
              </p:cNvSpPr>
              <p:nvPr>
                <p:ph type="body" idx="1"/>
              </p:nvPr>
            </p:nvSpPr>
            <p:spPr>
              <a:xfrm>
                <a:off x="1" y="115669"/>
                <a:ext cx="8583048" cy="5218113"/>
              </a:xfrm>
              <a:noFill/>
            </p:spPr>
            <p:txBody>
              <a:bodyPr>
                <a:normAutofit/>
              </a:bodyPr>
              <a:lstStyle/>
              <a:p>
                <a:pPr algn="just" eaLnBrk="1" hangingPunct="1">
                  <a:lnSpc>
                    <a:spcPct val="150000"/>
                  </a:lnSpc>
                  <a:buFont typeface="Wingdings" panose="05000000000000000000" pitchFamily="2" charset="2"/>
                  <a:buNone/>
                </a:pPr>
                <a:r>
                  <a:rPr lang="zh-CN" altLang="en-US" sz="2600" dirty="0" smtClean="0"/>
                  <a:t>克服硅－二氧化硅界面电荷和二氧化硅中电荷影响所需要的平带电压：</a:t>
                </a:r>
                <a:endParaRPr lang="zh-CN" altLang="en-US" sz="2600" dirty="0" smtClean="0"/>
              </a:p>
              <a:p>
                <a:pPr algn="just">
                  <a:lnSpc>
                    <a:spcPct val="100000"/>
                  </a:lnSpc>
                  <a:buNone/>
                </a:pPr>
                <a14:m>
                  <m:oMath xmlns:m="http://schemas.openxmlformats.org/officeDocument/2006/math">
                    <m:sSub>
                      <m:sSubPr>
                        <m:ctrlPr>
                          <a:rPr lang="en-US" altLang="zh-CN" sz="3600" b="1" i="1" smtClean="0">
                            <a:latin typeface="Cambria Math" panose="02040503050406030204" pitchFamily="18" charset="0"/>
                          </a:rPr>
                        </m:ctrlPr>
                      </m:sSubPr>
                      <m:e>
                        <m:r>
                          <a:rPr lang="en-US" altLang="zh-CN" sz="3600" b="1" i="1" smtClean="0">
                            <a:latin typeface="Cambria Math" panose="02040503050406030204" pitchFamily="18" charset="0"/>
                          </a:rPr>
                          <m:t>𝑽</m:t>
                        </m:r>
                      </m:e>
                      <m:sub>
                        <m:r>
                          <a:rPr lang="en-US" altLang="zh-CN" sz="3600" b="1" i="1" smtClean="0">
                            <a:latin typeface="Cambria Math" panose="02040503050406030204" pitchFamily="18" charset="0"/>
                          </a:rPr>
                          <m:t>𝑭𝑩</m:t>
                        </m:r>
                      </m:sub>
                    </m:sSub>
                    <m:r>
                      <a:rPr lang="en-US" altLang="zh-CN" sz="3600" b="1" i="1" smtClean="0">
                        <a:latin typeface="Cambria Math" panose="02040503050406030204" pitchFamily="18" charset="0"/>
                      </a:rPr>
                      <m:t>=−</m:t>
                    </m:r>
                    <m:f>
                      <m:fPr>
                        <m:ctrlPr>
                          <a:rPr lang="en-US" altLang="zh-CN" sz="3600" b="1" i="1" smtClean="0">
                            <a:latin typeface="Cambria Math" panose="02040503050406030204" pitchFamily="18" charset="0"/>
                          </a:rPr>
                        </m:ctrlPr>
                      </m:fPr>
                      <m:num>
                        <m:sSub>
                          <m:sSubPr>
                            <m:ctrlPr>
                              <a:rPr lang="en-US" altLang="zh-CN" sz="3600" b="1" i="1" smtClean="0">
                                <a:latin typeface="Cambria Math" panose="02040503050406030204" pitchFamily="18" charset="0"/>
                              </a:rPr>
                            </m:ctrlPr>
                          </m:sSubPr>
                          <m:e>
                            <m:r>
                              <a:rPr lang="zh-CN" altLang="en-US" sz="3600" b="1" i="1" smtClean="0">
                                <a:latin typeface="Cambria Math" panose="02040503050406030204" pitchFamily="18" charset="0"/>
                              </a:rPr>
                              <m:t>𝝆</m:t>
                            </m:r>
                          </m:e>
                          <m:sub>
                            <m:r>
                              <a:rPr lang="en-US" altLang="zh-CN" sz="3600" b="1" i="1" smtClean="0">
                                <a:latin typeface="Cambria Math" panose="02040503050406030204" pitchFamily="18" charset="0"/>
                              </a:rPr>
                              <m:t>𝒙</m:t>
                            </m:r>
                          </m:sub>
                        </m:sSub>
                      </m:num>
                      <m:den>
                        <m:sSub>
                          <m:sSubPr>
                            <m:ctrlPr>
                              <a:rPr lang="en-US" altLang="zh-CN" sz="3600" b="1" i="1" smtClean="0">
                                <a:latin typeface="Cambria Math" panose="02040503050406030204" pitchFamily="18" charset="0"/>
                              </a:rPr>
                            </m:ctrlPr>
                          </m:sSubPr>
                          <m:e>
                            <m:r>
                              <a:rPr lang="en-US" altLang="zh-CN" sz="3600" b="1" i="1" smtClean="0">
                                <a:latin typeface="Cambria Math" panose="02040503050406030204" pitchFamily="18" charset="0"/>
                              </a:rPr>
                              <m:t>𝑪</m:t>
                            </m:r>
                          </m:e>
                          <m:sub>
                            <m:r>
                              <a:rPr lang="en-US" altLang="zh-CN" sz="3600" b="1" i="1" smtClean="0">
                                <a:latin typeface="Cambria Math" panose="02040503050406030204" pitchFamily="18" charset="0"/>
                              </a:rPr>
                              <m:t>𝒙</m:t>
                            </m:r>
                          </m:sub>
                        </m:sSub>
                      </m:den>
                    </m:f>
                  </m:oMath>
                </a14:m>
                <a:r>
                  <a:rPr lang="en-US" altLang="zh-CN" sz="3600" b="1" dirty="0"/>
                  <a:t>=</a:t>
                </a:r>
                <a14:m>
                  <m:oMath xmlns:m="http://schemas.openxmlformats.org/officeDocument/2006/math">
                    <m:r>
                      <a:rPr lang="en-US" altLang="zh-CN" sz="3600" b="1" i="0" dirty="0" smtClean="0">
                        <a:latin typeface="Cambria Math" panose="02040503050406030204" pitchFamily="18" charset="0"/>
                      </a:rPr>
                      <m:t>−</m:t>
                    </m:r>
                    <m:f>
                      <m:fPr>
                        <m:ctrlPr>
                          <a:rPr lang="en-US" altLang="zh-CN" sz="3600" b="1" i="1" dirty="0" smtClean="0">
                            <a:latin typeface="Cambria Math" panose="02040503050406030204" pitchFamily="18" charset="0"/>
                          </a:rPr>
                        </m:ctrlPr>
                      </m:fPr>
                      <m:num>
                        <m:sSub>
                          <m:sSubPr>
                            <m:ctrlPr>
                              <a:rPr lang="en-US" altLang="zh-CN" sz="3600" b="1" i="1" dirty="0" smtClean="0">
                                <a:latin typeface="Cambria Math" panose="02040503050406030204" pitchFamily="18" charset="0"/>
                              </a:rPr>
                            </m:ctrlPr>
                          </m:sSubPr>
                          <m:e>
                            <m:r>
                              <a:rPr lang="zh-CN" altLang="en-US" sz="3600" b="1" i="1" dirty="0" smtClean="0">
                                <a:latin typeface="Cambria Math" panose="02040503050406030204" pitchFamily="18" charset="0"/>
                              </a:rPr>
                              <m:t>𝝆</m:t>
                            </m:r>
                          </m:e>
                          <m:sub>
                            <m:r>
                              <a:rPr lang="en-US" altLang="zh-CN" sz="3600" b="1" i="1" dirty="0" smtClean="0">
                                <a:latin typeface="Cambria Math" panose="02040503050406030204" pitchFamily="18" charset="0"/>
                              </a:rPr>
                              <m:t>𝒙</m:t>
                            </m:r>
                          </m:sub>
                        </m:sSub>
                      </m:num>
                      <m:den>
                        <m:f>
                          <m:fPr>
                            <m:ctrlPr>
                              <a:rPr lang="en-US" altLang="zh-CN" sz="3600" b="1" i="1" dirty="0" smtClean="0">
                                <a:latin typeface="Cambria Math" panose="02040503050406030204" pitchFamily="18" charset="0"/>
                              </a:rPr>
                            </m:ctrlPr>
                          </m:fPr>
                          <m:num>
                            <m:sSub>
                              <m:sSubPr>
                                <m:ctrlPr>
                                  <a:rPr lang="en-US" altLang="zh-CN" sz="3600" b="1" i="1" dirty="0" smtClean="0">
                                    <a:latin typeface="Cambria Math" panose="02040503050406030204" pitchFamily="18" charset="0"/>
                                  </a:rPr>
                                </m:ctrlPr>
                              </m:sSubPr>
                              <m:e>
                                <m:r>
                                  <a:rPr lang="zh-CN" altLang="en-US" sz="3600" b="1" i="1" dirty="0" smtClean="0">
                                    <a:latin typeface="Cambria Math" panose="02040503050406030204" pitchFamily="18" charset="0"/>
                                  </a:rPr>
                                  <m:t>𝜺</m:t>
                                </m:r>
                              </m:e>
                              <m:sub>
                                <m:r>
                                  <a:rPr lang="en-US" altLang="zh-CN" sz="3600" b="1" i="1" dirty="0" smtClean="0">
                                    <a:latin typeface="Cambria Math" panose="02040503050406030204" pitchFamily="18" charset="0"/>
                                  </a:rPr>
                                  <m:t>𝒐𝒙</m:t>
                                </m:r>
                              </m:sub>
                            </m:sSub>
                          </m:num>
                          <m:den>
                            <m:r>
                              <a:rPr lang="en-US" altLang="zh-CN" sz="3600" b="1" i="1" dirty="0" smtClean="0">
                                <a:latin typeface="Cambria Math" panose="02040503050406030204" pitchFamily="18" charset="0"/>
                              </a:rPr>
                              <m:t>𝒙</m:t>
                            </m:r>
                          </m:den>
                        </m:f>
                      </m:den>
                    </m:f>
                    <m:r>
                      <a:rPr lang="en-US" altLang="zh-CN" sz="3600" b="1" i="1" dirty="0" smtClean="0">
                        <a:latin typeface="Cambria Math" panose="02040503050406030204" pitchFamily="18" charset="0"/>
                      </a:rPr>
                      <m:t>=−</m:t>
                    </m:r>
                    <m:f>
                      <m:fPr>
                        <m:ctrlPr>
                          <a:rPr lang="en-US" altLang="zh-CN" sz="3600" b="1" i="1" dirty="0">
                            <a:latin typeface="Cambria Math" panose="02040503050406030204" pitchFamily="18" charset="0"/>
                          </a:rPr>
                        </m:ctrlPr>
                      </m:fPr>
                      <m:num>
                        <m:sSub>
                          <m:sSubPr>
                            <m:ctrlPr>
                              <a:rPr lang="en-US" altLang="zh-CN" sz="3600" b="1" i="1" dirty="0">
                                <a:latin typeface="Cambria Math" panose="02040503050406030204" pitchFamily="18" charset="0"/>
                              </a:rPr>
                            </m:ctrlPr>
                          </m:sSubPr>
                          <m:e>
                            <m:r>
                              <a:rPr lang="zh-CN" altLang="en-US" sz="3600" b="1" i="1" dirty="0">
                                <a:latin typeface="Cambria Math" panose="02040503050406030204" pitchFamily="18" charset="0"/>
                              </a:rPr>
                              <m:t>𝝆</m:t>
                            </m:r>
                          </m:e>
                          <m:sub>
                            <m:r>
                              <a:rPr lang="en-US" altLang="zh-CN" sz="3600" b="1" i="1" dirty="0">
                                <a:latin typeface="Cambria Math" panose="02040503050406030204" pitchFamily="18" charset="0"/>
                              </a:rPr>
                              <m:t>𝒙</m:t>
                            </m:r>
                          </m:sub>
                        </m:sSub>
                      </m:num>
                      <m:den>
                        <m:f>
                          <m:fPr>
                            <m:ctrlPr>
                              <a:rPr lang="en-US" altLang="zh-CN" sz="3600" b="1" i="1" dirty="0">
                                <a:latin typeface="Cambria Math" panose="02040503050406030204" pitchFamily="18" charset="0"/>
                              </a:rPr>
                            </m:ctrlPr>
                          </m:fPr>
                          <m:num>
                            <m:sSub>
                              <m:sSubPr>
                                <m:ctrlPr>
                                  <a:rPr lang="en-US" altLang="zh-CN" sz="3600" b="1" i="1" dirty="0">
                                    <a:latin typeface="Cambria Math" panose="02040503050406030204" pitchFamily="18" charset="0"/>
                                  </a:rPr>
                                </m:ctrlPr>
                              </m:sSubPr>
                              <m:e>
                                <m:r>
                                  <a:rPr lang="en-US" altLang="zh-CN" sz="3600" b="1" i="1" dirty="0">
                                    <a:latin typeface="Cambria Math" panose="02040503050406030204" pitchFamily="18" charset="0"/>
                                  </a:rPr>
                                  <m:t>𝒕</m:t>
                                </m:r>
                              </m:e>
                              <m:sub>
                                <m:r>
                                  <a:rPr lang="en-US" altLang="zh-CN" sz="3600" b="1" i="1" dirty="0">
                                    <a:latin typeface="Cambria Math" panose="02040503050406030204" pitchFamily="18" charset="0"/>
                                  </a:rPr>
                                  <m:t>𝒐𝒙</m:t>
                                </m:r>
                              </m:sub>
                            </m:sSub>
                            <m:sSub>
                              <m:sSubPr>
                                <m:ctrlPr>
                                  <a:rPr lang="en-US" altLang="zh-CN" sz="3600" b="1" i="1" dirty="0">
                                    <a:latin typeface="Cambria Math" panose="02040503050406030204" pitchFamily="18" charset="0"/>
                                  </a:rPr>
                                </m:ctrlPr>
                              </m:sSubPr>
                              <m:e>
                                <m:r>
                                  <a:rPr lang="zh-CN" altLang="en-US" sz="3600" b="1" i="1" dirty="0">
                                    <a:latin typeface="Cambria Math" panose="02040503050406030204" pitchFamily="18" charset="0"/>
                                  </a:rPr>
                                  <m:t>𝜺</m:t>
                                </m:r>
                              </m:e>
                              <m:sub>
                                <m:r>
                                  <a:rPr lang="en-US" altLang="zh-CN" sz="3600" b="1" i="1" dirty="0">
                                    <a:latin typeface="Cambria Math" panose="02040503050406030204" pitchFamily="18" charset="0"/>
                                  </a:rPr>
                                  <m:t>𝒐𝒙</m:t>
                                </m:r>
                              </m:sub>
                            </m:sSub>
                          </m:num>
                          <m:den>
                            <m:sSub>
                              <m:sSubPr>
                                <m:ctrlPr>
                                  <a:rPr lang="en-US" altLang="zh-CN" sz="3600" b="1" i="1" dirty="0">
                                    <a:latin typeface="Cambria Math" panose="02040503050406030204" pitchFamily="18" charset="0"/>
                                  </a:rPr>
                                </m:ctrlPr>
                              </m:sSubPr>
                              <m:e>
                                <m:r>
                                  <a:rPr lang="en-US" altLang="zh-CN" sz="3600" b="1" i="1" dirty="0">
                                    <a:latin typeface="Cambria Math" panose="02040503050406030204" pitchFamily="18" charset="0"/>
                                  </a:rPr>
                                  <m:t>𝒕</m:t>
                                </m:r>
                              </m:e>
                              <m:sub>
                                <m:r>
                                  <a:rPr lang="en-US" altLang="zh-CN" sz="3600" b="1" i="1" dirty="0">
                                    <a:latin typeface="Cambria Math" panose="02040503050406030204" pitchFamily="18" charset="0"/>
                                  </a:rPr>
                                  <m:t>𝒐𝒙</m:t>
                                </m:r>
                              </m:sub>
                            </m:sSub>
                            <m:r>
                              <a:rPr lang="en-US" altLang="zh-CN" sz="3600" b="1" i="1" dirty="0">
                                <a:latin typeface="Cambria Math" panose="02040503050406030204" pitchFamily="18" charset="0"/>
                              </a:rPr>
                              <m:t>𝒙</m:t>
                            </m:r>
                          </m:den>
                        </m:f>
                      </m:den>
                    </m:f>
                    <m:r>
                      <a:rPr lang="en-US" altLang="zh-CN" sz="3600" b="1" i="1" dirty="0" smtClean="0">
                        <a:latin typeface="Cambria Math" panose="02040503050406030204" pitchFamily="18" charset="0"/>
                      </a:rPr>
                      <m:t>=−</m:t>
                    </m:r>
                    <m:f>
                      <m:fPr>
                        <m:ctrlPr>
                          <a:rPr lang="en-US" altLang="zh-CN" sz="3600" b="1" i="1" dirty="0" smtClean="0">
                            <a:latin typeface="Cambria Math" panose="02040503050406030204" pitchFamily="18" charset="0"/>
                          </a:rPr>
                        </m:ctrlPr>
                      </m:fPr>
                      <m:num>
                        <m:sSub>
                          <m:sSubPr>
                            <m:ctrlPr>
                              <a:rPr lang="en-US" altLang="zh-CN" sz="3600" b="1" i="1" dirty="0">
                                <a:latin typeface="Cambria Math" panose="02040503050406030204" pitchFamily="18" charset="0"/>
                              </a:rPr>
                            </m:ctrlPr>
                          </m:sSubPr>
                          <m:e>
                            <m:r>
                              <a:rPr lang="zh-CN" altLang="en-US" sz="3600" b="1" i="1" dirty="0">
                                <a:latin typeface="Cambria Math" panose="02040503050406030204" pitchFamily="18" charset="0"/>
                              </a:rPr>
                              <m:t>𝝆</m:t>
                            </m:r>
                          </m:e>
                          <m:sub>
                            <m:r>
                              <a:rPr lang="en-US" altLang="zh-CN" sz="3600" b="1" i="1" dirty="0">
                                <a:latin typeface="Cambria Math" panose="02040503050406030204" pitchFamily="18" charset="0"/>
                              </a:rPr>
                              <m:t>𝒙</m:t>
                            </m:r>
                          </m:sub>
                        </m:sSub>
                      </m:num>
                      <m:den>
                        <m:sSub>
                          <m:sSubPr>
                            <m:ctrlPr>
                              <a:rPr lang="en-US" altLang="zh-CN" sz="3600" b="1" i="1" dirty="0" smtClean="0">
                                <a:latin typeface="Cambria Math" panose="02040503050406030204" pitchFamily="18" charset="0"/>
                              </a:rPr>
                            </m:ctrlPr>
                          </m:sSubPr>
                          <m:e>
                            <m:r>
                              <a:rPr lang="en-US" altLang="zh-CN" sz="3600" b="1" i="1" dirty="0" smtClean="0">
                                <a:latin typeface="Cambria Math" panose="02040503050406030204" pitchFamily="18" charset="0"/>
                              </a:rPr>
                              <m:t>𝑪</m:t>
                            </m:r>
                          </m:e>
                          <m:sub>
                            <m:r>
                              <a:rPr lang="en-US" altLang="zh-CN" sz="3600" b="1" i="1" dirty="0" smtClean="0">
                                <a:latin typeface="Cambria Math" panose="02040503050406030204" pitchFamily="18" charset="0"/>
                              </a:rPr>
                              <m:t>𝟎</m:t>
                            </m:r>
                          </m:sub>
                        </m:sSub>
                      </m:den>
                    </m:f>
                    <m:f>
                      <m:fPr>
                        <m:ctrlPr>
                          <a:rPr lang="en-US" altLang="zh-CN" sz="3600" b="1" i="1" dirty="0" smtClean="0">
                            <a:latin typeface="Cambria Math" panose="02040503050406030204" pitchFamily="18" charset="0"/>
                          </a:rPr>
                        </m:ctrlPr>
                      </m:fPr>
                      <m:num>
                        <m:r>
                          <a:rPr lang="en-US" altLang="zh-CN" sz="3600" b="1" i="1" dirty="0" smtClean="0">
                            <a:latin typeface="Cambria Math" panose="02040503050406030204" pitchFamily="18" charset="0"/>
                          </a:rPr>
                          <m:t>𝒙</m:t>
                        </m:r>
                      </m:num>
                      <m:den>
                        <m:sSub>
                          <m:sSubPr>
                            <m:ctrlPr>
                              <a:rPr lang="en-US" altLang="zh-CN" sz="3600" b="1" i="1" dirty="0" smtClean="0">
                                <a:latin typeface="Cambria Math" panose="02040503050406030204" pitchFamily="18" charset="0"/>
                              </a:rPr>
                            </m:ctrlPr>
                          </m:sSubPr>
                          <m:e>
                            <m:r>
                              <a:rPr lang="en-US" altLang="zh-CN" sz="3600" b="1" i="1" dirty="0" smtClean="0">
                                <a:latin typeface="Cambria Math" panose="02040503050406030204" pitchFamily="18" charset="0"/>
                              </a:rPr>
                              <m:t>𝒙</m:t>
                            </m:r>
                          </m:e>
                          <m:sub>
                            <m:r>
                              <a:rPr lang="en-US" altLang="zh-CN" sz="3600" b="1" i="1" dirty="0" smtClean="0">
                                <a:latin typeface="Cambria Math" panose="02040503050406030204" pitchFamily="18" charset="0"/>
                              </a:rPr>
                              <m:t>𝟎</m:t>
                            </m:r>
                          </m:sub>
                        </m:sSub>
                      </m:den>
                    </m:f>
                  </m:oMath>
                </a14:m>
                <a:endParaRPr lang="en-US" altLang="zh-CN" sz="3600" b="1" dirty="0"/>
              </a:p>
              <a:p>
                <a:pPr algn="just" eaLnBrk="1" hangingPunct="1">
                  <a:lnSpc>
                    <a:spcPct val="190000"/>
                  </a:lnSpc>
                  <a:buFont typeface="Wingdings" panose="05000000000000000000" pitchFamily="2" charset="2"/>
                  <a:buNone/>
                </a:pPr>
                <a:endParaRPr lang="en-US" altLang="zh-CN" sz="2200" dirty="0">
                  <a:latin typeface="Times New Roman" panose="02020603050405020304" pitchFamily="18" charset="0"/>
                  <a:cs typeface="Times New Roman" panose="02020603050405020304" pitchFamily="18" charset="0"/>
                </a:endParaRPr>
              </a:p>
              <a:p>
                <a:pPr algn="just" eaLnBrk="1" hangingPunct="1">
                  <a:lnSpc>
                    <a:spcPct val="190000"/>
                  </a:lnSpc>
                  <a:buFont typeface="Wingdings" panose="05000000000000000000" pitchFamily="2" charset="2"/>
                  <a:buNone/>
                </a:pPr>
                <a:r>
                  <a:rPr lang="zh-CN" altLang="en-US" sz="2200" dirty="0"/>
                  <a:t>如果氧化层中正电荷连续分布，电荷体密度为 </a:t>
                </a:r>
                <a14:m>
                  <m:oMath xmlns:m="http://schemas.openxmlformats.org/officeDocument/2006/math">
                    <m:r>
                      <a:rPr lang="zh-CN" altLang="en-US" sz="2200" b="0" i="1" smtClean="0">
                        <a:latin typeface="Cambria Math" panose="02040503050406030204" pitchFamily="18" charset="0"/>
                      </a:rPr>
                      <m:t>𝜌</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𝑥</m:t>
                    </m:r>
                    <m:r>
                      <a:rPr lang="en-US" altLang="zh-CN" sz="2200" b="0" i="1" smtClean="0">
                        <a:latin typeface="Cambria Math" panose="02040503050406030204" pitchFamily="18" charset="0"/>
                      </a:rPr>
                      <m:t>)</m:t>
                    </m:r>
                  </m:oMath>
                </a14:m>
                <a:r>
                  <a:rPr lang="zh-CN" altLang="en-US" sz="2200" dirty="0"/>
                  <a:t> ，则</a:t>
                </a:r>
                <a14:m>
                  <m:oMath xmlns:m="http://schemas.openxmlformats.org/officeDocument/2006/math">
                    <m:sSub>
                      <m:sSubPr>
                        <m:ctrlPr>
                          <a:rPr lang="en-US" altLang="zh-CN" sz="2200" i="1" smtClean="0">
                            <a:latin typeface="Cambria Math" panose="02040503050406030204" pitchFamily="18" charset="0"/>
                          </a:rPr>
                        </m:ctrlPr>
                      </m:sSubPr>
                      <m:e>
                        <m:r>
                          <a:rPr lang="zh-CN" altLang="en-US" sz="2200" i="1" smtClean="0">
                            <a:latin typeface="Cambria Math" panose="02040503050406030204" pitchFamily="18" charset="0"/>
                          </a:rPr>
                          <m:t>𝜌</m:t>
                        </m:r>
                      </m:e>
                      <m:sub>
                        <m:r>
                          <a:rPr lang="en-US" altLang="zh-CN" sz="2200" b="0" i="1" smtClean="0">
                            <a:latin typeface="Cambria Math" panose="02040503050406030204" pitchFamily="18" charset="0"/>
                          </a:rPr>
                          <m:t>𝑥</m:t>
                        </m:r>
                      </m:sub>
                    </m:sSub>
                    <m:r>
                      <a:rPr lang="en-US" altLang="zh-CN" sz="2200" b="0" i="1" smtClean="0">
                        <a:latin typeface="Cambria Math" panose="02040503050406030204" pitchFamily="18" charset="0"/>
                      </a:rPr>
                      <m:t>=</m:t>
                    </m:r>
                    <m:r>
                      <a:rPr lang="zh-CN" altLang="en-US" sz="2200" b="0" i="1" smtClean="0">
                        <a:latin typeface="Cambria Math" panose="02040503050406030204" pitchFamily="18" charset="0"/>
                      </a:rPr>
                      <m:t>𝜌</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𝑥</m:t>
                        </m:r>
                      </m:e>
                    </m:d>
                    <m:r>
                      <a:rPr lang="en-US" altLang="zh-CN" sz="2200" b="0" i="1" smtClean="0">
                        <a:latin typeface="Cambria Math" panose="02040503050406030204" pitchFamily="18" charset="0"/>
                      </a:rPr>
                      <m:t>𝑑𝑥</m:t>
                    </m:r>
                  </m:oMath>
                </a14:m>
                <a:endParaRPr lang="zh-CN" altLang="en-US" sz="2200" b="1" dirty="0">
                  <a:latin typeface="宋体" panose="02010600030101010101" pitchFamily="2" charset="-122"/>
                </a:endParaRPr>
              </a:p>
              <a:p>
                <a:pPr algn="ctr" eaLnBrk="1" hangingPunct="1">
                  <a:lnSpc>
                    <a:spcPct val="95000"/>
                  </a:lnSpc>
                  <a:buFont typeface="Wingdings" panose="05000000000000000000" pitchFamily="2" charset="2"/>
                  <a:buNone/>
                </a:pPr>
                <a:r>
                  <a:rPr lang="zh-CN" altLang="en-US" sz="2200" b="1" dirty="0">
                    <a:latin typeface="宋体" panose="02010600030101010101" pitchFamily="2" charset="-122"/>
                  </a:rPr>
                  <a:t>   </a:t>
                </a:r>
                <a:endParaRPr lang="zh-CN" altLang="en-US" sz="2200" b="1" dirty="0">
                  <a:latin typeface="宋体" panose="02010600030101010101" pitchFamily="2" charset="-122"/>
                </a:endParaRPr>
              </a:p>
            </p:txBody>
          </p:sp>
        </mc:Choice>
        <mc:Fallback>
          <p:sp>
            <p:nvSpPr>
              <p:cNvPr id="6151" name="Rectangle 2"/>
              <p:cNvSpPr>
                <a:spLocks noRot="1" noChangeAspect="1" noMove="1" noResize="1" noEditPoints="1" noAdjustHandles="1" noChangeArrowheads="1" noChangeShapeType="1" noTextEdit="1"/>
              </p:cNvSpPr>
              <p:nvPr>
                <p:ph type="body" idx="1"/>
              </p:nvPr>
            </p:nvSpPr>
            <p:spPr>
              <a:xfrm>
                <a:off x="1" y="115669"/>
                <a:ext cx="8583048" cy="5218113"/>
              </a:xfrm>
              <a:blipFill rotWithShape="1">
                <a:blip r:embed="rId1"/>
                <a:stretch>
                  <a:fillRect t="-2" r="5" b="8"/>
                </a:stretch>
              </a:blipFill>
            </p:spPr>
            <p:txBody>
              <a:bodyPr/>
              <a:lstStyle/>
              <a:p>
                <a:r>
                  <a:rPr lang="zh-CN" altLang="en-US">
                    <a:noFill/>
                  </a:rPr>
                  <a:t> </a:t>
                </a:r>
              </a:p>
            </p:txBody>
          </p:sp>
        </mc:Fallback>
      </mc:AlternateContent>
      <p:graphicFrame>
        <p:nvGraphicFramePr>
          <p:cNvPr id="6148" name="Object 6"/>
          <p:cNvGraphicFramePr>
            <a:graphicFrameLocks noChangeAspect="1"/>
          </p:cNvGraphicFramePr>
          <p:nvPr/>
        </p:nvGraphicFramePr>
        <p:xfrm>
          <a:off x="2473601" y="3980236"/>
          <a:ext cx="3505200" cy="1087438"/>
        </p:xfrm>
        <a:graphic>
          <a:graphicData uri="http://schemas.openxmlformats.org/presentationml/2006/ole">
            <mc:AlternateContent xmlns:mc="http://schemas.openxmlformats.org/markup-compatibility/2006">
              <mc:Choice xmlns:v="urn:schemas-microsoft-com:vml" Requires="v">
                <p:oleObj spid="_x0000_s42799" name="公式" r:id="rId2" imgW="33223200" imgH="10363200" progId="Equation.3">
                  <p:embed/>
                </p:oleObj>
              </mc:Choice>
              <mc:Fallback>
                <p:oleObj name="公式" r:id="rId2" imgW="33223200" imgH="10363200" progId="Equation.3">
                  <p:embed/>
                  <p:pic>
                    <p:nvPicPr>
                      <p:cNvPr id="0" name="图片 42718"/>
                      <p:cNvPicPr preferRelativeResize="0">
                        <a:picLocks noChangeAspect="1" noChangeArrowheads="1"/>
                      </p:cNvPicPr>
                      <p:nvPr/>
                    </p:nvPicPr>
                    <p:blipFill>
                      <a:blip r:embed="rId3"/>
                      <a:srcRect/>
                      <a:stretch>
                        <a:fillRect/>
                      </a:stretch>
                    </p:blipFill>
                    <p:spPr bwMode="auto">
                      <a:xfrm>
                        <a:off x="2473601" y="3980236"/>
                        <a:ext cx="3505200" cy="10874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9" name="Object 7"/>
          <p:cNvGraphicFramePr>
            <a:graphicFrameLocks noChangeAspect="1"/>
          </p:cNvGraphicFramePr>
          <p:nvPr/>
        </p:nvGraphicFramePr>
        <p:xfrm>
          <a:off x="2169727" y="5315505"/>
          <a:ext cx="4111625" cy="884238"/>
        </p:xfrm>
        <a:graphic>
          <a:graphicData uri="http://schemas.openxmlformats.org/presentationml/2006/ole">
            <mc:AlternateContent xmlns:mc="http://schemas.openxmlformats.org/markup-compatibility/2006">
              <mc:Choice xmlns:v="urn:schemas-microsoft-com:vml" Requires="v">
                <p:oleObj spid="_x0000_s42800" name="公式" r:id="rId4" imgW="47853600" imgH="10363200" progId="Equation.3">
                  <p:embed/>
                </p:oleObj>
              </mc:Choice>
              <mc:Fallback>
                <p:oleObj name="公式" r:id="rId4" imgW="47853600" imgH="10363200" progId="Equation.3">
                  <p:embed/>
                  <p:pic>
                    <p:nvPicPr>
                      <p:cNvPr id="0" name="图片 42719"/>
                      <p:cNvPicPr preferRelativeResize="0">
                        <a:picLocks noChangeAspect="1" noChangeArrowheads="1"/>
                      </p:cNvPicPr>
                      <p:nvPr/>
                    </p:nvPicPr>
                    <p:blipFill>
                      <a:blip r:embed="rId5"/>
                      <a:srcRect/>
                      <a:stretch>
                        <a:fillRect/>
                      </a:stretch>
                    </p:blipFill>
                    <p:spPr bwMode="auto">
                      <a:xfrm>
                        <a:off x="2169727" y="5315505"/>
                        <a:ext cx="4111625" cy="884238"/>
                      </a:xfrm>
                      <a:prstGeom prst="rect">
                        <a:avLst/>
                      </a:prstGeom>
                      <a:solidFill>
                        <a:schemeClr val="accent1">
                          <a:alpha val="46000"/>
                        </a:schemeClr>
                      </a:solidFill>
                      <a:ln>
                        <a:noFill/>
                      </a:ln>
                    </p:spPr>
                  </p:pic>
                </p:oleObj>
              </mc:Fallback>
            </mc:AlternateContent>
          </a:graphicData>
        </a:graphic>
      </p:graphicFrame>
      <p:graphicFrame>
        <p:nvGraphicFramePr>
          <p:cNvPr id="54" name="Object 6"/>
          <p:cNvGraphicFramePr>
            <a:graphicFrameLocks noChangeAspect="1"/>
          </p:cNvGraphicFramePr>
          <p:nvPr/>
        </p:nvGraphicFramePr>
        <p:xfrm>
          <a:off x="6988568" y="5935319"/>
          <a:ext cx="2813610" cy="996341"/>
        </p:xfrm>
        <a:graphic>
          <a:graphicData uri="http://schemas.openxmlformats.org/presentationml/2006/ole">
            <mc:AlternateContent xmlns:mc="http://schemas.openxmlformats.org/markup-compatibility/2006">
              <mc:Choice xmlns:v="urn:schemas-microsoft-com:vml" Requires="v">
                <p:oleObj spid="_x0000_s42801" name="" r:id="rId6" imgW="1210945" imgH="433070" progId="Equation.3">
                  <p:embed/>
                </p:oleObj>
              </mc:Choice>
              <mc:Fallback>
                <p:oleObj name="" r:id="rId6" imgW="1210945" imgH="433070" progId="Equation.3">
                  <p:embed/>
                  <p:pic>
                    <p:nvPicPr>
                      <p:cNvPr id="0" name="图片 427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8568" y="5935319"/>
                        <a:ext cx="2813610" cy="996341"/>
                      </a:xfrm>
                      <a:prstGeom prst="rect">
                        <a:avLst/>
                      </a:prstGeom>
                      <a:noFill/>
                      <a:ln>
                        <a:noFill/>
                      </a:ln>
                    </p:spPr>
                  </p:pic>
                </p:oleObj>
              </mc:Fallback>
            </mc:AlternateContent>
          </a:graphicData>
        </a:graphic>
      </p:graphicFrame>
      <p:sp>
        <p:nvSpPr>
          <p:cNvPr id="3" name="矩形 2"/>
          <p:cNvSpPr/>
          <p:nvPr/>
        </p:nvSpPr>
        <p:spPr>
          <a:xfrm>
            <a:off x="10008261" y="6199306"/>
            <a:ext cx="1980029" cy="523220"/>
          </a:xfrm>
          <a:prstGeom prst="rect">
            <a:avLst/>
          </a:prstGeom>
        </p:spPr>
        <p:txBody>
          <a:bodyPr wrap="none">
            <a:spAutoFit/>
          </a:bodyPr>
          <a:lstStyle/>
          <a:p>
            <a:r>
              <a:rPr lang="zh-CN" altLang="en-US" sz="2800" dirty="0">
                <a:latin typeface="+mn-ea"/>
              </a:rPr>
              <a:t>有效面电荷</a:t>
            </a:r>
            <a:endParaRPr lang="zh-CN" altLang="en-US" sz="2800" dirty="0">
              <a:latin typeface="+mn-ea"/>
            </a:endParaRPr>
          </a:p>
        </p:txBody>
      </p:sp>
      <p:sp>
        <p:nvSpPr>
          <p:cNvPr id="4" name="矩形 3"/>
          <p:cNvSpPr/>
          <p:nvPr/>
        </p:nvSpPr>
        <p:spPr>
          <a:xfrm>
            <a:off x="186" y="5271093"/>
            <a:ext cx="2031325" cy="794064"/>
          </a:xfrm>
          <a:prstGeom prst="rect">
            <a:avLst/>
          </a:prstGeom>
        </p:spPr>
        <p:txBody>
          <a:bodyPr wrap="none">
            <a:spAutoFit/>
          </a:bodyPr>
          <a:lstStyle/>
          <a:p>
            <a:pPr algn="just">
              <a:lnSpc>
                <a:spcPct val="190000"/>
              </a:lnSpc>
            </a:pPr>
            <a:r>
              <a:rPr lang="zh-CN" altLang="en-US" sz="2400" dirty="0">
                <a:latin typeface="宋体" panose="02010600030101010101" pitchFamily="2" charset="-122"/>
              </a:rPr>
              <a:t>总的平带电压</a:t>
            </a:r>
            <a:endParaRPr lang="zh-CN" altLang="en-US" sz="2400" dirty="0">
              <a:latin typeface="宋体" panose="02010600030101010101" pitchFamily="2" charset="-122"/>
            </a:endParaRPr>
          </a:p>
        </p:txBody>
      </p:sp>
      <mc:AlternateContent xmlns:mc="http://schemas.openxmlformats.org/markup-compatibility/2006">
        <mc:Choice xmlns:a14="http://schemas.microsoft.com/office/drawing/2010/main" Requires="a14">
          <p:sp>
            <p:nvSpPr>
              <p:cNvPr id="5" name="矩形 4"/>
              <p:cNvSpPr/>
              <p:nvPr/>
            </p:nvSpPr>
            <p:spPr>
              <a:xfrm>
                <a:off x="910590" y="2759075"/>
                <a:ext cx="5286375" cy="646331"/>
              </a:xfrm>
              <a:prstGeom prst="rect">
                <a:avLst/>
              </a:prstGeom>
            </p:spPr>
            <p:txBody>
              <a:bodyPr wrap="square">
                <a:spAutoFit/>
              </a:bodyPr>
              <a:lstStyle/>
              <a:p>
                <a:pPr>
                  <a:lnSpc>
                    <a:spcPct val="150000"/>
                  </a:lnSpc>
                </a:pPr>
                <a14:m>
                  <m:oMath xmlns:m="http://schemas.openxmlformats.org/officeDocument/2006/math">
                    <m:r>
                      <a:rPr lang="en-US" altLang="zh-CN" sz="2400" b="1" i="1" dirty="0" smtClean="0">
                        <a:latin typeface="Cambria Math" panose="02040503050406030204" pitchFamily="18" charset="0"/>
                      </a:rPr>
                      <m:t>𝒙</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𝟎</m:t>
                    </m:r>
                    <m:r>
                      <a:rPr lang="zh-CN" altLang="en-US" sz="2400" b="1" i="1" dirty="0">
                        <a:latin typeface="Cambria Math" panose="02040503050406030204" pitchFamily="18" charset="0"/>
                      </a:rPr>
                      <m:t>，</m:t>
                    </m:r>
                    <m:r>
                      <a:rPr lang="en-US" altLang="zh-CN" sz="2400" b="1" i="1" dirty="0" smtClean="0">
                        <a:latin typeface="Cambria Math" panose="02040503050406030204" pitchFamily="18" charset="0"/>
                      </a:rPr>
                      <m:t> </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𝑽</m:t>
                        </m:r>
                      </m:e>
                      <m:sub>
                        <m:r>
                          <a:rPr lang="en-US" altLang="zh-CN" sz="2400" b="1" i="1">
                            <a:latin typeface="Cambria Math" panose="02040503050406030204" pitchFamily="18" charset="0"/>
                          </a:rPr>
                          <m:t>𝑭𝑩</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r>
                  <a:rPr lang="zh-CN" altLang="en-US" sz="2400" i="1" dirty="0" smtClean="0">
                    <a:latin typeface="黑体" panose="02010609060101010101" pitchFamily="49" charset="-122"/>
                    <a:ea typeface="黑体" panose="02010609060101010101" pitchFamily="49" charset="-122"/>
                    <a:cs typeface="黑体" panose="02010609060101010101" pitchFamily="49" charset="-122"/>
                  </a:rPr>
                  <a:t>；</a:t>
                </a:r>
                <a:r>
                  <a:rPr lang="en-US" altLang="zh-CN" sz="2400" i="1" dirty="0">
                    <a:latin typeface="黑体" panose="02010609060101010101" pitchFamily="49" charset="-122"/>
                    <a:ea typeface="黑体" panose="02010609060101010101" pitchFamily="49" charset="-122"/>
                    <a:cs typeface="黑体" panose="02010609060101010101" pitchFamily="49" charset="-122"/>
                  </a:rPr>
                  <a:t> </a:t>
                </a:r>
                <a14:m>
                  <m:oMath xmlns:m="http://schemas.openxmlformats.org/officeDocument/2006/math">
                    <m:r>
                      <a:rPr lang="en-US" altLang="zh-CN" sz="2400" b="1" i="1" dirty="0">
                        <a:solidFill>
                          <a:prstClr val="black"/>
                        </a:solidFill>
                        <a:latin typeface="Cambria Math" panose="02040503050406030204" pitchFamily="18" charset="0"/>
                      </a:rPr>
                      <m:t>𝒙</m:t>
                    </m:r>
                    <m:r>
                      <a:rPr lang="en-US" altLang="zh-CN" sz="2400" b="1" i="1" dirty="0">
                        <a:solidFill>
                          <a:prstClr val="black"/>
                        </a:solidFill>
                        <a:latin typeface="Cambria Math" panose="02040503050406030204" pitchFamily="18" charset="0"/>
                      </a:rPr>
                      <m:t>=</m:t>
                    </m:r>
                    <m:sSub>
                      <m:sSubPr>
                        <m:ctrlPr>
                          <a:rPr lang="en-US" altLang="zh-CN" sz="2400" b="1" i="1" dirty="0">
                            <a:latin typeface="Cambria Math" panose="02040503050406030204" pitchFamily="18" charset="0"/>
                          </a:rPr>
                        </m:ctrlPr>
                      </m:sSubPr>
                      <m:e>
                        <m:r>
                          <a:rPr lang="en-US" altLang="zh-CN" sz="2400" b="1" i="1" dirty="0">
                            <a:latin typeface="Cambria Math" panose="02040503050406030204" pitchFamily="18" charset="0"/>
                          </a:rPr>
                          <m:t>𝒕</m:t>
                        </m:r>
                      </m:e>
                      <m:sub>
                        <m:r>
                          <a:rPr lang="en-US" altLang="zh-CN" sz="2400" b="1" i="1" dirty="0">
                            <a:latin typeface="Cambria Math" panose="02040503050406030204" pitchFamily="18" charset="0"/>
                          </a:rPr>
                          <m:t>𝒐𝒙</m:t>
                        </m:r>
                      </m:sub>
                    </m:sSub>
                  </m:oMath>
                </a14:m>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en-US" altLang="zh-CN" sz="2400" b="1" dirty="0"/>
                  <a:t>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𝑽</m:t>
                        </m:r>
                      </m:e>
                      <m:sub>
                        <m:r>
                          <a:rPr lang="en-US" altLang="zh-CN" sz="2400" b="1" i="1">
                            <a:latin typeface="Cambria Math" panose="02040503050406030204" pitchFamily="18" charset="0"/>
                          </a:rPr>
                          <m:t>𝑭𝑩</m:t>
                        </m:r>
                      </m:sub>
                    </m:sSub>
                  </m:oMath>
                </a14:m>
                <a:r>
                  <a:rPr lang="zh-CN" altLang="en-US" sz="2400" dirty="0" smtClean="0">
                    <a:latin typeface="黑体" panose="02010609060101010101" pitchFamily="49" charset="-122"/>
                    <a:ea typeface="黑体" panose="02010609060101010101" pitchFamily="49" charset="-122"/>
                    <a:cs typeface="黑体" panose="02010609060101010101" pitchFamily="49" charset="-122"/>
                  </a:rPr>
                  <a:t>最大</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p:txBody>
          </p:sp>
        </mc:Choice>
        <mc:Fallback>
          <p:sp>
            <p:nvSpPr>
              <p:cNvPr id="5" name="矩形 4"/>
              <p:cNvSpPr>
                <a:spLocks noRot="1" noChangeAspect="1" noMove="1" noResize="1" noEditPoints="1" noAdjustHandles="1" noChangeArrowheads="1" noChangeShapeType="1" noTextEdit="1"/>
              </p:cNvSpPr>
              <p:nvPr/>
            </p:nvSpPr>
            <p:spPr>
              <a:xfrm>
                <a:off x="910590" y="2759075"/>
                <a:ext cx="5286375" cy="646331"/>
              </a:xfrm>
              <a:prstGeom prst="rect">
                <a:avLst/>
              </a:prstGeom>
              <a:blipFill rotWithShape="1">
                <a:blip r:embed="rId8"/>
                <a:stretch>
                  <a:fillRect b="83"/>
                </a:stretch>
              </a:blipFill>
            </p:spPr>
            <p:txBody>
              <a:bodyPr/>
              <a:lstStyle/>
              <a:p>
                <a:r>
                  <a:rPr lang="zh-CN" altLang="en-US">
                    <a:noFill/>
                  </a:rPr>
                  <a:t> </a:t>
                </a:r>
              </a:p>
            </p:txBody>
          </p:sp>
        </mc:Fallback>
      </mc:AlternateContent>
      <p:grpSp>
        <p:nvGrpSpPr>
          <p:cNvPr id="11" name="组合 10"/>
          <p:cNvGrpSpPr/>
          <p:nvPr/>
        </p:nvGrpSpPr>
        <p:grpSpPr>
          <a:xfrm>
            <a:off x="8849840" y="510621"/>
            <a:ext cx="3190712" cy="5424763"/>
            <a:chOff x="8862610" y="651172"/>
            <a:chExt cx="3190712" cy="5424763"/>
          </a:xfrm>
        </p:grpSpPr>
        <p:sp>
          <p:nvSpPr>
            <p:cNvPr id="6159" name="Text Box 14"/>
            <p:cNvSpPr txBox="1">
              <a:spLocks noChangeArrowheads="1"/>
            </p:cNvSpPr>
            <p:nvPr/>
          </p:nvSpPr>
          <p:spPr bwMode="auto">
            <a:xfrm>
              <a:off x="8862610" y="651172"/>
              <a:ext cx="31254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dirty="0">
                  <a:latin typeface="Times New Roman" panose="02020603050405020304" pitchFamily="18" charset="0"/>
                  <a:ea typeface="黑体" panose="02010609060101010101" pitchFamily="49" charset="-122"/>
                </a:rPr>
                <a:t>M                       SiO</a:t>
              </a:r>
              <a:r>
                <a:rPr lang="en-US" altLang="zh-CN" baseline="-25000" dirty="0">
                  <a:latin typeface="Times New Roman" panose="02020603050405020304" pitchFamily="18" charset="0"/>
                  <a:ea typeface="黑体" panose="02010609060101010101" pitchFamily="49" charset="-122"/>
                </a:rPr>
                <a:t>2               </a:t>
              </a:r>
              <a:r>
                <a:rPr lang="en-US" altLang="zh-CN" dirty="0">
                  <a:latin typeface="Times New Roman" panose="02020603050405020304" pitchFamily="18" charset="0"/>
                  <a:ea typeface="黑体" panose="02010609060101010101" pitchFamily="49" charset="-122"/>
                </a:rPr>
                <a:t>S</a:t>
              </a:r>
              <a:r>
                <a:rPr lang="en-US" altLang="zh-CN" baseline="-25000" dirty="0">
                  <a:latin typeface="Times New Roman" panose="02020603050405020304" pitchFamily="18" charset="0"/>
                  <a:ea typeface="黑体" panose="02010609060101010101" pitchFamily="49" charset="-122"/>
                </a:rPr>
                <a:t>i</a:t>
              </a:r>
              <a:endParaRPr lang="en-US" altLang="zh-CN" dirty="0">
                <a:latin typeface="Times New Roman" panose="02020603050405020304" pitchFamily="18" charset="0"/>
                <a:ea typeface="黑体" panose="02010609060101010101" pitchFamily="49" charset="-122"/>
              </a:endParaRPr>
            </a:p>
          </p:txBody>
        </p:sp>
        <p:grpSp>
          <p:nvGrpSpPr>
            <p:cNvPr id="9" name="组合 8"/>
            <p:cNvGrpSpPr/>
            <p:nvPr/>
          </p:nvGrpSpPr>
          <p:grpSpPr>
            <a:xfrm>
              <a:off x="9248741" y="3847307"/>
              <a:ext cx="2804581" cy="2228628"/>
              <a:chOff x="9248741" y="3847307"/>
              <a:chExt cx="2804581" cy="2228628"/>
            </a:xfrm>
          </p:grpSpPr>
          <p:sp>
            <p:nvSpPr>
              <p:cNvPr id="6177" name="Line 33"/>
              <p:cNvSpPr>
                <a:spLocks noChangeShapeType="1"/>
              </p:cNvSpPr>
              <p:nvPr/>
            </p:nvSpPr>
            <p:spPr bwMode="auto">
              <a:xfrm>
                <a:off x="9372034" y="5603081"/>
                <a:ext cx="26812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78" name="Line 34"/>
              <p:cNvSpPr>
                <a:spLocks noChangeShapeType="1"/>
              </p:cNvSpPr>
              <p:nvPr/>
            </p:nvSpPr>
            <p:spPr bwMode="auto">
              <a:xfrm>
                <a:off x="9351397" y="3847307"/>
                <a:ext cx="5036" cy="17557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79" name="Line 35"/>
              <p:cNvSpPr>
                <a:spLocks noChangeShapeType="1"/>
              </p:cNvSpPr>
              <p:nvPr/>
            </p:nvSpPr>
            <p:spPr bwMode="auto">
              <a:xfrm flipH="1">
                <a:off x="11378635" y="3932265"/>
                <a:ext cx="0" cy="163941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80" name="Line 36"/>
              <p:cNvSpPr>
                <a:spLocks noChangeShapeType="1"/>
              </p:cNvSpPr>
              <p:nvPr/>
            </p:nvSpPr>
            <p:spPr bwMode="auto">
              <a:xfrm>
                <a:off x="9937184" y="3891757"/>
                <a:ext cx="12526" cy="17113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81" name="Line 37"/>
              <p:cNvSpPr>
                <a:spLocks noChangeShapeType="1"/>
              </p:cNvSpPr>
              <p:nvPr/>
            </p:nvSpPr>
            <p:spPr bwMode="auto">
              <a:xfrm>
                <a:off x="9937184" y="3891756"/>
                <a:ext cx="1349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82" name="Line 38"/>
              <p:cNvSpPr>
                <a:spLocks noChangeShapeType="1"/>
              </p:cNvSpPr>
              <p:nvPr/>
            </p:nvSpPr>
            <p:spPr bwMode="auto">
              <a:xfrm>
                <a:off x="10072121" y="3891757"/>
                <a:ext cx="14277" cy="17113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84" name="Text Box 40"/>
              <p:cNvSpPr txBox="1">
                <a:spLocks noChangeArrowheads="1"/>
              </p:cNvSpPr>
              <p:nvPr/>
            </p:nvSpPr>
            <p:spPr bwMode="auto">
              <a:xfrm>
                <a:off x="9248741" y="5540404"/>
                <a:ext cx="2517244"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60000"/>
                  </a:lnSpc>
                  <a:spcBef>
                    <a:spcPct val="20000"/>
                  </a:spcBef>
                </a:pPr>
                <a:r>
                  <a:rPr lang="en-US" altLang="zh-CN" i="1" dirty="0">
                    <a:latin typeface="Times New Roman" panose="02020603050405020304" pitchFamily="18" charset="0"/>
                    <a:ea typeface="黑体" panose="02010609060101010101" pitchFamily="49" charset="-122"/>
                  </a:rPr>
                  <a:t>0       </a:t>
                </a:r>
                <a:r>
                  <a:rPr lang="en-US" altLang="zh-CN" i="1" dirty="0" err="1">
                    <a:latin typeface="Times New Roman" panose="02020603050405020304" pitchFamily="18" charset="0"/>
                    <a:ea typeface="黑体" panose="02010609060101010101" pitchFamily="49" charset="-122"/>
                  </a:rPr>
                  <a:t>x+dx</a:t>
                </a:r>
                <a:r>
                  <a:rPr lang="en-US" altLang="zh-CN" i="1" dirty="0">
                    <a:latin typeface="Times New Roman" panose="02020603050405020304" pitchFamily="18" charset="0"/>
                    <a:ea typeface="黑体" panose="02010609060101010101" pitchFamily="49" charset="-122"/>
                  </a:rPr>
                  <a:t>                 </a:t>
                </a:r>
                <a:r>
                  <a:rPr lang="en-US" altLang="zh-CN" i="1" dirty="0" err="1" smtClean="0">
                    <a:latin typeface="Times New Roman" panose="02020603050405020304" pitchFamily="18" charset="0"/>
                    <a:ea typeface="黑体" panose="02010609060101010101" pitchFamily="49" charset="-122"/>
                  </a:rPr>
                  <a:t>t</a:t>
                </a:r>
                <a:r>
                  <a:rPr lang="en-US" altLang="zh-CN" i="1" baseline="-25000" dirty="0" err="1" smtClean="0">
                    <a:latin typeface="Times New Roman" panose="02020603050405020304" pitchFamily="18" charset="0"/>
                    <a:ea typeface="黑体" panose="02010609060101010101" pitchFamily="49" charset="-122"/>
                  </a:rPr>
                  <a:t>ox</a:t>
                </a:r>
                <a:endParaRPr lang="en-US" altLang="zh-CN" i="1" baseline="-25000" dirty="0">
                  <a:latin typeface="Times New Roman" panose="02020603050405020304" pitchFamily="18" charset="0"/>
                  <a:ea typeface="黑体" panose="02010609060101010101" pitchFamily="49" charset="-122"/>
                </a:endParaRPr>
              </a:p>
            </p:txBody>
          </p:sp>
          <p:sp>
            <p:nvSpPr>
              <p:cNvPr id="6190" name="Line 46"/>
              <p:cNvSpPr>
                <a:spLocks noChangeShapeType="1"/>
              </p:cNvSpPr>
              <p:nvPr/>
            </p:nvSpPr>
            <p:spPr bwMode="auto">
              <a:xfrm flipH="1">
                <a:off x="9351398" y="4206081"/>
                <a:ext cx="585787" cy="0"/>
              </a:xfrm>
              <a:prstGeom prst="line">
                <a:avLst/>
              </a:prstGeom>
              <a:noFill/>
              <a:ln w="9525">
                <a:solidFill>
                  <a:srgbClr val="7030A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92" name="Line 48"/>
              <p:cNvSpPr>
                <a:spLocks noChangeShapeType="1"/>
              </p:cNvSpPr>
              <p:nvPr/>
            </p:nvSpPr>
            <p:spPr bwMode="auto">
              <a:xfrm flipH="1" flipV="1">
                <a:off x="9349973" y="4921653"/>
                <a:ext cx="567813" cy="5261"/>
              </a:xfrm>
              <a:prstGeom prst="line">
                <a:avLst/>
              </a:prstGeom>
              <a:noFill/>
              <a:ln w="9525">
                <a:solidFill>
                  <a:srgbClr val="7030A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94" name="Text Box 50"/>
              <p:cNvSpPr txBox="1">
                <a:spLocks noChangeArrowheads="1"/>
              </p:cNvSpPr>
              <p:nvPr/>
            </p:nvSpPr>
            <p:spPr bwMode="auto">
              <a:xfrm>
                <a:off x="9880293" y="3880156"/>
                <a:ext cx="26161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200" dirty="0">
                    <a:solidFill>
                      <a:schemeClr val="hlink"/>
                    </a:solidFill>
                    <a:latin typeface="+mn-ea"/>
                    <a:ea typeface="+mn-ea"/>
                  </a:rPr>
                  <a:t>+</a:t>
                </a:r>
                <a:endParaRPr lang="en-US" altLang="zh-CN" sz="1200" dirty="0">
                  <a:solidFill>
                    <a:schemeClr val="hlink"/>
                  </a:solidFill>
                  <a:latin typeface="+mn-ea"/>
                  <a:ea typeface="+mn-ea"/>
                </a:endParaRPr>
              </a:p>
              <a:p>
                <a:pPr algn="just" eaLnBrk="1" hangingPunct="1"/>
                <a:r>
                  <a:rPr lang="en-US" altLang="zh-CN" sz="1200" dirty="0">
                    <a:solidFill>
                      <a:schemeClr val="hlink"/>
                    </a:solidFill>
                    <a:latin typeface="+mn-ea"/>
                    <a:ea typeface="+mn-ea"/>
                  </a:rPr>
                  <a:t>+</a:t>
                </a:r>
                <a:endParaRPr lang="en-US" altLang="zh-CN" sz="1200" dirty="0">
                  <a:solidFill>
                    <a:schemeClr val="hlink"/>
                  </a:solidFill>
                  <a:latin typeface="+mn-ea"/>
                  <a:ea typeface="+mn-ea"/>
                </a:endParaRPr>
              </a:p>
              <a:p>
                <a:pPr algn="just" eaLnBrk="1" hangingPunct="1"/>
                <a:r>
                  <a:rPr lang="en-US" altLang="zh-CN" sz="1200" dirty="0">
                    <a:solidFill>
                      <a:schemeClr val="hlink"/>
                    </a:solidFill>
                    <a:latin typeface="+mn-ea"/>
                    <a:ea typeface="+mn-ea"/>
                  </a:rPr>
                  <a:t>+</a:t>
                </a:r>
                <a:endParaRPr lang="en-US" altLang="zh-CN" sz="1200" dirty="0">
                  <a:solidFill>
                    <a:schemeClr val="hlink"/>
                  </a:solidFill>
                  <a:latin typeface="+mn-ea"/>
                  <a:ea typeface="+mn-ea"/>
                </a:endParaRPr>
              </a:p>
              <a:p>
                <a:pPr algn="just" eaLnBrk="1" hangingPunct="1"/>
                <a:r>
                  <a:rPr lang="en-US" altLang="zh-CN" sz="1200" dirty="0">
                    <a:solidFill>
                      <a:schemeClr val="hlink"/>
                    </a:solidFill>
                    <a:latin typeface="+mn-ea"/>
                    <a:ea typeface="+mn-ea"/>
                  </a:rPr>
                  <a:t>+</a:t>
                </a:r>
                <a:endParaRPr lang="en-US" altLang="zh-CN" sz="1200" dirty="0">
                  <a:solidFill>
                    <a:schemeClr val="hlink"/>
                  </a:solidFill>
                  <a:latin typeface="+mn-ea"/>
                  <a:ea typeface="+mn-ea"/>
                </a:endParaRPr>
              </a:p>
              <a:p>
                <a:pPr algn="just" eaLnBrk="1" hangingPunct="1"/>
                <a:r>
                  <a:rPr lang="en-US" altLang="zh-CN" sz="1200" dirty="0">
                    <a:solidFill>
                      <a:schemeClr val="hlink"/>
                    </a:solidFill>
                    <a:latin typeface="+mn-ea"/>
                    <a:ea typeface="+mn-ea"/>
                  </a:rPr>
                  <a:t>+</a:t>
                </a:r>
                <a:endParaRPr lang="en-US" altLang="zh-CN" sz="1200" dirty="0">
                  <a:solidFill>
                    <a:schemeClr val="hlink"/>
                  </a:solidFill>
                  <a:latin typeface="+mn-ea"/>
                  <a:ea typeface="+mn-ea"/>
                </a:endParaRPr>
              </a:p>
              <a:p>
                <a:pPr algn="just" eaLnBrk="1" hangingPunct="1"/>
                <a:r>
                  <a:rPr lang="en-US" altLang="zh-CN" sz="1200" dirty="0">
                    <a:solidFill>
                      <a:schemeClr val="hlink"/>
                    </a:solidFill>
                    <a:latin typeface="+mn-ea"/>
                    <a:ea typeface="+mn-ea"/>
                  </a:rPr>
                  <a:t>+</a:t>
                </a:r>
                <a:endParaRPr lang="en-US" altLang="zh-CN" sz="1200" dirty="0">
                  <a:solidFill>
                    <a:schemeClr val="hlink"/>
                  </a:solidFill>
                  <a:latin typeface="+mn-ea"/>
                  <a:ea typeface="+mn-ea"/>
                </a:endParaRPr>
              </a:p>
              <a:p>
                <a:pPr algn="just" eaLnBrk="1" hangingPunct="1"/>
                <a:r>
                  <a:rPr lang="en-US" altLang="zh-CN" sz="1200" dirty="0">
                    <a:solidFill>
                      <a:schemeClr val="hlink"/>
                    </a:solidFill>
                    <a:latin typeface="+mn-ea"/>
                    <a:ea typeface="+mn-ea"/>
                  </a:rPr>
                  <a:t>+</a:t>
                </a:r>
                <a:endParaRPr lang="en-US" altLang="zh-CN" sz="1200" dirty="0">
                  <a:solidFill>
                    <a:schemeClr val="hlink"/>
                  </a:solidFill>
                  <a:latin typeface="+mn-ea"/>
                  <a:ea typeface="+mn-ea"/>
                </a:endParaRPr>
              </a:p>
              <a:p>
                <a:pPr algn="just" eaLnBrk="1" hangingPunct="1"/>
                <a:r>
                  <a:rPr lang="en-US" altLang="zh-CN" sz="1200" dirty="0">
                    <a:solidFill>
                      <a:schemeClr val="hlink"/>
                    </a:solidFill>
                    <a:latin typeface="+mn-ea"/>
                    <a:ea typeface="+mn-ea"/>
                  </a:rPr>
                  <a:t>+</a:t>
                </a:r>
                <a:endParaRPr lang="en-US" altLang="zh-CN" sz="1200" dirty="0">
                  <a:solidFill>
                    <a:schemeClr val="hlink"/>
                  </a:solidFill>
                  <a:latin typeface="+mn-ea"/>
                  <a:ea typeface="+mn-ea"/>
                </a:endParaRPr>
              </a:p>
              <a:p>
                <a:pPr algn="just" eaLnBrk="1" hangingPunct="1"/>
                <a:r>
                  <a:rPr lang="en-US" altLang="zh-CN" sz="1200" dirty="0">
                    <a:solidFill>
                      <a:schemeClr val="hlink"/>
                    </a:solidFill>
                    <a:latin typeface="+mn-ea"/>
                    <a:ea typeface="+mn-ea"/>
                  </a:rPr>
                  <a:t>+</a:t>
                </a:r>
                <a:endParaRPr lang="zh-CN" altLang="en-US" sz="1200" dirty="0">
                  <a:solidFill>
                    <a:schemeClr val="hlink"/>
                  </a:solidFill>
                  <a:latin typeface="+mn-ea"/>
                  <a:ea typeface="+mn-ea"/>
                </a:endParaRPr>
              </a:p>
            </p:txBody>
          </p:sp>
          <p:sp>
            <p:nvSpPr>
              <p:cNvPr id="6196" name="Line 52"/>
              <p:cNvSpPr>
                <a:spLocks noChangeShapeType="1"/>
              </p:cNvSpPr>
              <p:nvPr/>
            </p:nvSpPr>
            <p:spPr bwMode="auto">
              <a:xfrm flipH="1">
                <a:off x="9351398" y="4375943"/>
                <a:ext cx="585787" cy="0"/>
              </a:xfrm>
              <a:prstGeom prst="line">
                <a:avLst/>
              </a:prstGeom>
              <a:noFill/>
              <a:ln w="9525">
                <a:solidFill>
                  <a:srgbClr val="7030A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98" name="Line 54"/>
              <p:cNvSpPr>
                <a:spLocks noChangeShapeType="1"/>
              </p:cNvSpPr>
              <p:nvPr/>
            </p:nvSpPr>
            <p:spPr bwMode="auto">
              <a:xfrm flipH="1" flipV="1">
                <a:off x="9366870" y="5093492"/>
                <a:ext cx="549677" cy="1588"/>
              </a:xfrm>
              <a:prstGeom prst="line">
                <a:avLst/>
              </a:prstGeom>
              <a:noFill/>
              <a:ln w="9525">
                <a:solidFill>
                  <a:srgbClr val="7030A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 name="Line 46"/>
              <p:cNvSpPr>
                <a:spLocks noChangeShapeType="1"/>
              </p:cNvSpPr>
              <p:nvPr/>
            </p:nvSpPr>
            <p:spPr bwMode="auto">
              <a:xfrm flipH="1">
                <a:off x="9351397" y="4562573"/>
                <a:ext cx="585787" cy="0"/>
              </a:xfrm>
              <a:prstGeom prst="line">
                <a:avLst/>
              </a:prstGeom>
              <a:noFill/>
              <a:ln w="9525">
                <a:solidFill>
                  <a:srgbClr val="7030A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 name="Line 52"/>
              <p:cNvSpPr>
                <a:spLocks noChangeShapeType="1"/>
              </p:cNvSpPr>
              <p:nvPr/>
            </p:nvSpPr>
            <p:spPr bwMode="auto">
              <a:xfrm flipH="1">
                <a:off x="9351397" y="4732435"/>
                <a:ext cx="585787" cy="0"/>
              </a:xfrm>
              <a:prstGeom prst="line">
                <a:avLst/>
              </a:prstGeom>
              <a:noFill/>
              <a:ln w="9525">
                <a:solidFill>
                  <a:srgbClr val="7030A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 name="Line 46"/>
              <p:cNvSpPr>
                <a:spLocks noChangeShapeType="1"/>
              </p:cNvSpPr>
              <p:nvPr/>
            </p:nvSpPr>
            <p:spPr bwMode="auto">
              <a:xfrm flipH="1">
                <a:off x="9351397" y="5286549"/>
                <a:ext cx="585787" cy="0"/>
              </a:xfrm>
              <a:prstGeom prst="line">
                <a:avLst/>
              </a:prstGeom>
              <a:noFill/>
              <a:ln w="9525">
                <a:solidFill>
                  <a:srgbClr val="7030A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Line 52"/>
              <p:cNvSpPr>
                <a:spLocks noChangeShapeType="1"/>
              </p:cNvSpPr>
              <p:nvPr/>
            </p:nvSpPr>
            <p:spPr bwMode="auto">
              <a:xfrm flipH="1">
                <a:off x="9351397" y="5456411"/>
                <a:ext cx="585787" cy="0"/>
              </a:xfrm>
              <a:prstGeom prst="line">
                <a:avLst/>
              </a:prstGeom>
              <a:noFill/>
              <a:ln w="9525">
                <a:solidFill>
                  <a:srgbClr val="7030A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 name="Line 52"/>
              <p:cNvSpPr>
                <a:spLocks noChangeShapeType="1"/>
              </p:cNvSpPr>
              <p:nvPr/>
            </p:nvSpPr>
            <p:spPr bwMode="auto">
              <a:xfrm flipH="1">
                <a:off x="9353486" y="4027303"/>
                <a:ext cx="585787" cy="0"/>
              </a:xfrm>
              <a:prstGeom prst="line">
                <a:avLst/>
              </a:prstGeom>
              <a:noFill/>
              <a:ln w="9525">
                <a:solidFill>
                  <a:srgbClr val="7030A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2" name="组合 61"/>
            <p:cNvGrpSpPr/>
            <p:nvPr/>
          </p:nvGrpSpPr>
          <p:grpSpPr>
            <a:xfrm>
              <a:off x="9183491" y="1317191"/>
              <a:ext cx="2804581" cy="2228628"/>
              <a:chOff x="9248741" y="3847307"/>
              <a:chExt cx="2804581" cy="2228628"/>
            </a:xfrm>
          </p:grpSpPr>
          <p:sp>
            <p:nvSpPr>
              <p:cNvPr id="63" name="Line 33"/>
              <p:cNvSpPr>
                <a:spLocks noChangeShapeType="1"/>
              </p:cNvSpPr>
              <p:nvPr/>
            </p:nvSpPr>
            <p:spPr bwMode="auto">
              <a:xfrm>
                <a:off x="9372034" y="5603081"/>
                <a:ext cx="26812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 name="Line 34"/>
              <p:cNvSpPr>
                <a:spLocks noChangeShapeType="1"/>
              </p:cNvSpPr>
              <p:nvPr/>
            </p:nvSpPr>
            <p:spPr bwMode="auto">
              <a:xfrm>
                <a:off x="9351397" y="3847307"/>
                <a:ext cx="5036" cy="175577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 name="Line 35"/>
              <p:cNvSpPr>
                <a:spLocks noChangeShapeType="1"/>
              </p:cNvSpPr>
              <p:nvPr/>
            </p:nvSpPr>
            <p:spPr bwMode="auto">
              <a:xfrm flipH="1">
                <a:off x="11378635" y="3932265"/>
                <a:ext cx="0" cy="163941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 name="Line 36"/>
              <p:cNvSpPr>
                <a:spLocks noChangeShapeType="1"/>
              </p:cNvSpPr>
              <p:nvPr/>
            </p:nvSpPr>
            <p:spPr bwMode="auto">
              <a:xfrm>
                <a:off x="9937184" y="3891757"/>
                <a:ext cx="12526" cy="17113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 name="Line 37"/>
              <p:cNvSpPr>
                <a:spLocks noChangeShapeType="1"/>
              </p:cNvSpPr>
              <p:nvPr/>
            </p:nvSpPr>
            <p:spPr bwMode="auto">
              <a:xfrm>
                <a:off x="9937184" y="3891756"/>
                <a:ext cx="1349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 name="Line 38"/>
              <p:cNvSpPr>
                <a:spLocks noChangeShapeType="1"/>
              </p:cNvSpPr>
              <p:nvPr/>
            </p:nvSpPr>
            <p:spPr bwMode="auto">
              <a:xfrm>
                <a:off x="10072121" y="3891757"/>
                <a:ext cx="14277" cy="17113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 name="Text Box 40"/>
              <p:cNvSpPr txBox="1">
                <a:spLocks noChangeArrowheads="1"/>
              </p:cNvSpPr>
              <p:nvPr/>
            </p:nvSpPr>
            <p:spPr bwMode="auto">
              <a:xfrm>
                <a:off x="9248741" y="5540404"/>
                <a:ext cx="2517244"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60000"/>
                  </a:lnSpc>
                  <a:spcBef>
                    <a:spcPct val="20000"/>
                  </a:spcBef>
                </a:pPr>
                <a:r>
                  <a:rPr lang="en-US" altLang="zh-CN" i="1" dirty="0">
                    <a:latin typeface="Times New Roman" panose="02020603050405020304" pitchFamily="18" charset="0"/>
                    <a:ea typeface="黑体" panose="02010609060101010101" pitchFamily="49" charset="-122"/>
                  </a:rPr>
                  <a:t>0       </a:t>
                </a:r>
                <a:r>
                  <a:rPr lang="en-US" altLang="zh-CN" i="1" dirty="0" err="1">
                    <a:latin typeface="Times New Roman" panose="02020603050405020304" pitchFamily="18" charset="0"/>
                    <a:ea typeface="黑体" panose="02010609060101010101" pitchFamily="49" charset="-122"/>
                  </a:rPr>
                  <a:t>x+dx</a:t>
                </a:r>
                <a:r>
                  <a:rPr lang="en-US" altLang="zh-CN" i="1" dirty="0">
                    <a:latin typeface="Times New Roman" panose="02020603050405020304" pitchFamily="18" charset="0"/>
                    <a:ea typeface="黑体" panose="02010609060101010101" pitchFamily="49" charset="-122"/>
                  </a:rPr>
                  <a:t>                 </a:t>
                </a:r>
                <a:r>
                  <a:rPr lang="en-US" altLang="zh-CN" i="1" dirty="0" err="1" smtClean="0">
                    <a:latin typeface="Times New Roman" panose="02020603050405020304" pitchFamily="18" charset="0"/>
                    <a:ea typeface="黑体" panose="02010609060101010101" pitchFamily="49" charset="-122"/>
                  </a:rPr>
                  <a:t>t</a:t>
                </a:r>
                <a:r>
                  <a:rPr lang="en-US" altLang="zh-CN" i="1" baseline="-25000" dirty="0" err="1" smtClean="0">
                    <a:latin typeface="Times New Roman" panose="02020603050405020304" pitchFamily="18" charset="0"/>
                    <a:ea typeface="黑体" panose="02010609060101010101" pitchFamily="49" charset="-122"/>
                  </a:rPr>
                  <a:t>ox</a:t>
                </a:r>
                <a:endParaRPr lang="en-US" altLang="zh-CN" i="1" baseline="-25000" dirty="0">
                  <a:latin typeface="Times New Roman" panose="02020603050405020304" pitchFamily="18" charset="0"/>
                  <a:ea typeface="黑体" panose="02010609060101010101" pitchFamily="49" charset="-122"/>
                </a:endParaRPr>
              </a:p>
            </p:txBody>
          </p:sp>
          <p:sp>
            <p:nvSpPr>
              <p:cNvPr id="70" name="Line 46"/>
              <p:cNvSpPr>
                <a:spLocks noChangeShapeType="1"/>
              </p:cNvSpPr>
              <p:nvPr/>
            </p:nvSpPr>
            <p:spPr bwMode="auto">
              <a:xfrm>
                <a:off x="10086398" y="4208289"/>
                <a:ext cx="1292236" cy="0"/>
              </a:xfrm>
              <a:prstGeom prst="line">
                <a:avLst/>
              </a:prstGeom>
              <a:noFill/>
              <a:ln w="9525">
                <a:solidFill>
                  <a:srgbClr val="7030A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 name="Line 48"/>
              <p:cNvSpPr>
                <a:spLocks noChangeShapeType="1"/>
              </p:cNvSpPr>
              <p:nvPr/>
            </p:nvSpPr>
            <p:spPr bwMode="auto">
              <a:xfrm flipH="1" flipV="1">
                <a:off x="9349973" y="4921653"/>
                <a:ext cx="567813" cy="5261"/>
              </a:xfrm>
              <a:prstGeom prst="line">
                <a:avLst/>
              </a:prstGeom>
              <a:noFill/>
              <a:ln w="9525">
                <a:solidFill>
                  <a:srgbClr val="7030A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 name="Text Box 50"/>
              <p:cNvSpPr txBox="1">
                <a:spLocks noChangeArrowheads="1"/>
              </p:cNvSpPr>
              <p:nvPr/>
            </p:nvSpPr>
            <p:spPr bwMode="auto">
              <a:xfrm>
                <a:off x="9880293" y="3880156"/>
                <a:ext cx="26161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200" dirty="0">
                    <a:solidFill>
                      <a:schemeClr val="hlink"/>
                    </a:solidFill>
                    <a:latin typeface="+mn-ea"/>
                    <a:ea typeface="+mn-ea"/>
                  </a:rPr>
                  <a:t>+</a:t>
                </a:r>
                <a:endParaRPr lang="en-US" altLang="zh-CN" sz="1200" dirty="0">
                  <a:solidFill>
                    <a:schemeClr val="hlink"/>
                  </a:solidFill>
                  <a:latin typeface="+mn-ea"/>
                  <a:ea typeface="+mn-ea"/>
                </a:endParaRPr>
              </a:p>
              <a:p>
                <a:pPr algn="just" eaLnBrk="1" hangingPunct="1"/>
                <a:r>
                  <a:rPr lang="en-US" altLang="zh-CN" sz="1200" dirty="0">
                    <a:solidFill>
                      <a:schemeClr val="hlink"/>
                    </a:solidFill>
                    <a:latin typeface="+mn-ea"/>
                    <a:ea typeface="+mn-ea"/>
                  </a:rPr>
                  <a:t>+</a:t>
                </a:r>
                <a:endParaRPr lang="en-US" altLang="zh-CN" sz="1200" dirty="0">
                  <a:solidFill>
                    <a:schemeClr val="hlink"/>
                  </a:solidFill>
                  <a:latin typeface="+mn-ea"/>
                  <a:ea typeface="+mn-ea"/>
                </a:endParaRPr>
              </a:p>
              <a:p>
                <a:pPr algn="just" eaLnBrk="1" hangingPunct="1"/>
                <a:r>
                  <a:rPr lang="en-US" altLang="zh-CN" sz="1200" dirty="0">
                    <a:solidFill>
                      <a:schemeClr val="hlink"/>
                    </a:solidFill>
                    <a:latin typeface="+mn-ea"/>
                    <a:ea typeface="+mn-ea"/>
                  </a:rPr>
                  <a:t>+</a:t>
                </a:r>
                <a:endParaRPr lang="en-US" altLang="zh-CN" sz="1200" dirty="0">
                  <a:solidFill>
                    <a:schemeClr val="hlink"/>
                  </a:solidFill>
                  <a:latin typeface="+mn-ea"/>
                  <a:ea typeface="+mn-ea"/>
                </a:endParaRPr>
              </a:p>
              <a:p>
                <a:pPr algn="just" eaLnBrk="1" hangingPunct="1"/>
                <a:r>
                  <a:rPr lang="en-US" altLang="zh-CN" sz="1200" dirty="0">
                    <a:solidFill>
                      <a:schemeClr val="hlink"/>
                    </a:solidFill>
                    <a:latin typeface="+mn-ea"/>
                    <a:ea typeface="+mn-ea"/>
                  </a:rPr>
                  <a:t>+</a:t>
                </a:r>
                <a:endParaRPr lang="en-US" altLang="zh-CN" sz="1200" dirty="0">
                  <a:solidFill>
                    <a:schemeClr val="hlink"/>
                  </a:solidFill>
                  <a:latin typeface="+mn-ea"/>
                  <a:ea typeface="+mn-ea"/>
                </a:endParaRPr>
              </a:p>
              <a:p>
                <a:pPr algn="just" eaLnBrk="1" hangingPunct="1"/>
                <a:r>
                  <a:rPr lang="en-US" altLang="zh-CN" sz="1200" dirty="0">
                    <a:solidFill>
                      <a:schemeClr val="hlink"/>
                    </a:solidFill>
                    <a:latin typeface="+mn-ea"/>
                    <a:ea typeface="+mn-ea"/>
                  </a:rPr>
                  <a:t>+</a:t>
                </a:r>
                <a:endParaRPr lang="en-US" altLang="zh-CN" sz="1200" dirty="0">
                  <a:solidFill>
                    <a:schemeClr val="hlink"/>
                  </a:solidFill>
                  <a:latin typeface="+mn-ea"/>
                  <a:ea typeface="+mn-ea"/>
                </a:endParaRPr>
              </a:p>
              <a:p>
                <a:pPr algn="just" eaLnBrk="1" hangingPunct="1"/>
                <a:r>
                  <a:rPr lang="en-US" altLang="zh-CN" sz="1200" dirty="0">
                    <a:solidFill>
                      <a:schemeClr val="hlink"/>
                    </a:solidFill>
                    <a:latin typeface="+mn-ea"/>
                    <a:ea typeface="+mn-ea"/>
                  </a:rPr>
                  <a:t>+</a:t>
                </a:r>
                <a:endParaRPr lang="en-US" altLang="zh-CN" sz="1200" dirty="0">
                  <a:solidFill>
                    <a:schemeClr val="hlink"/>
                  </a:solidFill>
                  <a:latin typeface="+mn-ea"/>
                  <a:ea typeface="+mn-ea"/>
                </a:endParaRPr>
              </a:p>
              <a:p>
                <a:pPr algn="just" eaLnBrk="1" hangingPunct="1"/>
                <a:r>
                  <a:rPr lang="en-US" altLang="zh-CN" sz="1200" dirty="0">
                    <a:solidFill>
                      <a:schemeClr val="hlink"/>
                    </a:solidFill>
                    <a:latin typeface="+mn-ea"/>
                    <a:ea typeface="+mn-ea"/>
                  </a:rPr>
                  <a:t>+</a:t>
                </a:r>
                <a:endParaRPr lang="en-US" altLang="zh-CN" sz="1200" dirty="0">
                  <a:solidFill>
                    <a:schemeClr val="hlink"/>
                  </a:solidFill>
                  <a:latin typeface="+mn-ea"/>
                  <a:ea typeface="+mn-ea"/>
                </a:endParaRPr>
              </a:p>
              <a:p>
                <a:pPr algn="just" eaLnBrk="1" hangingPunct="1"/>
                <a:r>
                  <a:rPr lang="en-US" altLang="zh-CN" sz="1200" dirty="0">
                    <a:solidFill>
                      <a:schemeClr val="hlink"/>
                    </a:solidFill>
                    <a:latin typeface="+mn-ea"/>
                    <a:ea typeface="+mn-ea"/>
                  </a:rPr>
                  <a:t>+</a:t>
                </a:r>
                <a:endParaRPr lang="en-US" altLang="zh-CN" sz="1200" dirty="0">
                  <a:solidFill>
                    <a:schemeClr val="hlink"/>
                  </a:solidFill>
                  <a:latin typeface="+mn-ea"/>
                  <a:ea typeface="+mn-ea"/>
                </a:endParaRPr>
              </a:p>
              <a:p>
                <a:pPr algn="just" eaLnBrk="1" hangingPunct="1"/>
                <a:r>
                  <a:rPr lang="en-US" altLang="zh-CN" sz="1200" dirty="0">
                    <a:solidFill>
                      <a:schemeClr val="hlink"/>
                    </a:solidFill>
                    <a:latin typeface="+mn-ea"/>
                    <a:ea typeface="+mn-ea"/>
                  </a:rPr>
                  <a:t>+</a:t>
                </a:r>
                <a:endParaRPr lang="zh-CN" altLang="en-US" sz="1200" dirty="0">
                  <a:solidFill>
                    <a:schemeClr val="hlink"/>
                  </a:solidFill>
                  <a:latin typeface="+mn-ea"/>
                  <a:ea typeface="+mn-ea"/>
                </a:endParaRPr>
              </a:p>
            </p:txBody>
          </p:sp>
          <p:sp>
            <p:nvSpPr>
              <p:cNvPr id="73" name="Line 52"/>
              <p:cNvSpPr>
                <a:spLocks noChangeShapeType="1"/>
              </p:cNvSpPr>
              <p:nvPr/>
            </p:nvSpPr>
            <p:spPr bwMode="auto">
              <a:xfrm flipH="1">
                <a:off x="9351398" y="4375943"/>
                <a:ext cx="585787" cy="0"/>
              </a:xfrm>
              <a:prstGeom prst="line">
                <a:avLst/>
              </a:prstGeom>
              <a:noFill/>
              <a:ln w="9525">
                <a:solidFill>
                  <a:srgbClr val="7030A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 name="Line 54"/>
              <p:cNvSpPr>
                <a:spLocks noChangeShapeType="1"/>
              </p:cNvSpPr>
              <p:nvPr/>
            </p:nvSpPr>
            <p:spPr bwMode="auto">
              <a:xfrm flipH="1" flipV="1">
                <a:off x="9366870" y="5093492"/>
                <a:ext cx="549677" cy="1588"/>
              </a:xfrm>
              <a:prstGeom prst="line">
                <a:avLst/>
              </a:prstGeom>
              <a:noFill/>
              <a:ln w="9525">
                <a:solidFill>
                  <a:srgbClr val="7030A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5" name="Line 46"/>
              <p:cNvSpPr>
                <a:spLocks noChangeShapeType="1"/>
              </p:cNvSpPr>
              <p:nvPr/>
            </p:nvSpPr>
            <p:spPr bwMode="auto">
              <a:xfrm flipH="1">
                <a:off x="9351397" y="4562573"/>
                <a:ext cx="585787" cy="0"/>
              </a:xfrm>
              <a:prstGeom prst="line">
                <a:avLst/>
              </a:prstGeom>
              <a:noFill/>
              <a:ln w="9525">
                <a:solidFill>
                  <a:srgbClr val="7030A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6" name="Line 52"/>
              <p:cNvSpPr>
                <a:spLocks noChangeShapeType="1"/>
              </p:cNvSpPr>
              <p:nvPr/>
            </p:nvSpPr>
            <p:spPr bwMode="auto">
              <a:xfrm flipV="1">
                <a:off x="10086397" y="4732435"/>
                <a:ext cx="1292235" cy="11124"/>
              </a:xfrm>
              <a:prstGeom prst="line">
                <a:avLst/>
              </a:prstGeom>
              <a:noFill/>
              <a:ln w="9525">
                <a:solidFill>
                  <a:srgbClr val="7030A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 name="Line 46"/>
              <p:cNvSpPr>
                <a:spLocks noChangeShapeType="1"/>
              </p:cNvSpPr>
              <p:nvPr/>
            </p:nvSpPr>
            <p:spPr bwMode="auto">
              <a:xfrm flipV="1">
                <a:off x="10086397" y="5298173"/>
                <a:ext cx="1292235" cy="24493"/>
              </a:xfrm>
              <a:prstGeom prst="line">
                <a:avLst/>
              </a:prstGeom>
              <a:noFill/>
              <a:ln w="9525">
                <a:solidFill>
                  <a:srgbClr val="7030A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 name="Line 52"/>
              <p:cNvSpPr>
                <a:spLocks noChangeShapeType="1"/>
              </p:cNvSpPr>
              <p:nvPr/>
            </p:nvSpPr>
            <p:spPr bwMode="auto">
              <a:xfrm flipH="1">
                <a:off x="9351397" y="5456411"/>
                <a:ext cx="585787" cy="0"/>
              </a:xfrm>
              <a:prstGeom prst="line">
                <a:avLst/>
              </a:prstGeom>
              <a:noFill/>
              <a:ln w="9525">
                <a:solidFill>
                  <a:srgbClr val="7030A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 name="Line 52"/>
              <p:cNvSpPr>
                <a:spLocks noChangeShapeType="1"/>
              </p:cNvSpPr>
              <p:nvPr/>
            </p:nvSpPr>
            <p:spPr bwMode="auto">
              <a:xfrm flipH="1">
                <a:off x="9353486" y="4027303"/>
                <a:ext cx="585787" cy="0"/>
              </a:xfrm>
              <a:prstGeom prst="line">
                <a:avLst/>
              </a:prstGeom>
              <a:noFill/>
              <a:ln w="9525">
                <a:solidFill>
                  <a:srgbClr val="7030A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mc:AlternateContent xmlns:mc="http://schemas.openxmlformats.org/markup-compatibility/2006">
          <mc:Choice xmlns:a14="http://schemas.microsoft.com/office/drawing/2010/main" Requires="a14">
            <p:sp>
              <p:nvSpPr>
                <p:cNvPr id="10" name="文本框 9"/>
                <p:cNvSpPr txBox="1"/>
                <p:nvPr/>
              </p:nvSpPr>
              <p:spPr>
                <a:xfrm>
                  <a:off x="9685376" y="1014377"/>
                  <a:ext cx="389145" cy="276999"/>
                </a:xfrm>
                <a:prstGeom prst="rect">
                  <a:avLst/>
                </a:prstGeom>
                <a:noFill/>
              </p:spPr>
              <p:txBody>
                <a:bodyPr wrap="none" lIns="0" tIns="0" rIns="0" bIns="0" rtlCol="0">
                  <a:spAutoFit/>
                </a:bodyPr>
                <a:lstStyle/>
                <a:p>
                  <a14:m>
                    <m:oMath xmlns:m="http://schemas.openxmlformats.org/officeDocument/2006/math">
                      <m:r>
                        <a:rPr lang="zh-CN" altLang="en-US" i="1" smtClean="0">
                          <a:latin typeface="Cambria Math" panose="02040503050406030204" pitchFamily="18" charset="0"/>
                        </a:rPr>
                        <m:t>𝜌</m:t>
                      </m:r>
                    </m:oMath>
                  </a14:m>
                  <a:r>
                    <a:rPr lang="en-US" altLang="zh-CN" i="1" dirty="0">
                      <a:latin typeface="Times New Roman" panose="02020603050405020304" pitchFamily="18" charset="0"/>
                      <a:cs typeface="Times New Roman" panose="02020603050405020304" pitchFamily="18" charset="0"/>
                    </a:rPr>
                    <a:t>(x)</a:t>
                  </a:r>
                  <a:endParaRPr lang="zh-CN" altLang="en-US" i="1" dirty="0">
                    <a:latin typeface="Times New Roman" panose="02020603050405020304" pitchFamily="18" charset="0"/>
                    <a:cs typeface="Times New Roman" panose="02020603050405020304" pitchFamily="18"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9685376" y="1014377"/>
                  <a:ext cx="389145" cy="276999"/>
                </a:xfrm>
                <a:prstGeom prst="rect">
                  <a:avLst/>
                </a:prstGeom>
                <a:blipFill rotWithShape="1">
                  <a:blip r:embed="rId9"/>
                </a:blipFill>
              </p:spPr>
              <p:txBody>
                <a:bodyPr/>
                <a:lstStyle/>
                <a:p>
                  <a:r>
                    <a:rPr lang="zh-CN" altLang="en-US">
                      <a:noFill/>
                    </a:rPr>
                    <a:t> </a:t>
                  </a:r>
                </a:p>
              </p:txBody>
            </p:sp>
          </mc:Fallback>
        </mc:AlternateContent>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body" idx="1"/>
          </p:nvPr>
        </p:nvSpPr>
        <p:spPr>
          <a:xfrm>
            <a:off x="1524000" y="125260"/>
            <a:ext cx="8839200" cy="6510670"/>
          </a:xfrm>
          <a:noFill/>
        </p:spPr>
        <p:txBody>
          <a:bodyPr>
            <a:normAutofit fontScale="92500"/>
          </a:bodyPr>
          <a:lstStyle/>
          <a:p>
            <a:pPr algn="just" eaLnBrk="1" hangingPunct="1">
              <a:lnSpc>
                <a:spcPct val="110000"/>
              </a:lnSpc>
              <a:buFont typeface="Wingdings" panose="05000000000000000000" pitchFamily="2" charset="2"/>
              <a:buNone/>
            </a:pPr>
            <a:r>
              <a:rPr lang="zh-CN" altLang="en-US" sz="2600" dirty="0">
                <a:ea typeface="黑体" panose="02010609060101010101" pitchFamily="49" charset="-122"/>
              </a:rPr>
              <a:t>实际的</a:t>
            </a:r>
            <a:r>
              <a:rPr lang="en-US" altLang="zh-CN" sz="2600" dirty="0">
                <a:ea typeface="黑体" panose="02010609060101010101" pitchFamily="49" charset="-122"/>
              </a:rPr>
              <a:t>MOS</a:t>
            </a:r>
            <a:r>
              <a:rPr lang="zh-CN" altLang="en-US" sz="2600" dirty="0">
                <a:ea typeface="黑体" panose="02010609060101010101" pitchFamily="49" charset="-122"/>
              </a:rPr>
              <a:t>阈值电压</a:t>
            </a:r>
            <a:r>
              <a:rPr lang="zh-CN" altLang="en-US" sz="2600" dirty="0"/>
              <a:t>平带电压</a:t>
            </a:r>
            <a:endParaRPr lang="zh-CN" altLang="en-US" sz="2600" dirty="0"/>
          </a:p>
          <a:p>
            <a:pPr algn="just" eaLnBrk="1" hangingPunct="1">
              <a:lnSpc>
                <a:spcPct val="110000"/>
              </a:lnSpc>
              <a:buFont typeface="Wingdings" panose="05000000000000000000" pitchFamily="2" charset="2"/>
              <a:buNone/>
            </a:pPr>
            <a:endParaRPr lang="zh-CN" altLang="en-US" sz="2600" dirty="0"/>
          </a:p>
          <a:p>
            <a:pPr algn="just" eaLnBrk="1" hangingPunct="1">
              <a:lnSpc>
                <a:spcPct val="110000"/>
              </a:lnSpc>
              <a:buFont typeface="Wingdings" panose="05000000000000000000" pitchFamily="2" charset="2"/>
              <a:buNone/>
            </a:pPr>
            <a:r>
              <a:rPr lang="zh-CN" altLang="en-US" sz="2600" dirty="0">
                <a:latin typeface="宋体" panose="02010600030101010101" pitchFamily="2" charset="-122"/>
              </a:rPr>
              <a:t>阈值电压</a:t>
            </a:r>
            <a:endParaRPr lang="zh-CN" altLang="en-US" sz="2600" dirty="0"/>
          </a:p>
          <a:p>
            <a:pPr algn="just" eaLnBrk="1" hangingPunct="1">
              <a:lnSpc>
                <a:spcPct val="110000"/>
              </a:lnSpc>
              <a:buFont typeface="Wingdings" panose="05000000000000000000" pitchFamily="2" charset="2"/>
              <a:buNone/>
            </a:pPr>
            <a:r>
              <a:rPr lang="zh-CN" altLang="en-US" sz="2600" b="1" dirty="0">
                <a:latin typeface="宋体" panose="02010600030101010101" pitchFamily="2" charset="-122"/>
              </a:rPr>
              <a:t>	</a:t>
            </a:r>
            <a:endParaRPr lang="zh-CN" altLang="en-US" sz="2600" b="1" dirty="0">
              <a:latin typeface="宋体" panose="02010600030101010101" pitchFamily="2" charset="-122"/>
            </a:endParaRPr>
          </a:p>
          <a:p>
            <a:pPr algn="just" eaLnBrk="1" hangingPunct="1">
              <a:lnSpc>
                <a:spcPct val="110000"/>
              </a:lnSpc>
              <a:buFont typeface="Wingdings" panose="05000000000000000000" pitchFamily="2" charset="2"/>
              <a:buNone/>
            </a:pPr>
            <a:r>
              <a:rPr lang="zh-CN" altLang="en-US" sz="2600" b="1" dirty="0"/>
              <a:t> </a:t>
            </a:r>
            <a:endParaRPr lang="zh-CN" altLang="en-US" sz="2600" b="1" dirty="0"/>
          </a:p>
          <a:p>
            <a:pPr algn="just">
              <a:lnSpc>
                <a:spcPct val="150000"/>
              </a:lnSpc>
              <a:buNone/>
            </a:pPr>
            <a:r>
              <a:rPr lang="zh-CN" altLang="en-US" sz="2400" dirty="0"/>
              <a:t>第一项：是为消除半导体和金属的功函数差的影响，金属电极相</a:t>
            </a:r>
            <a:endParaRPr lang="en-US" altLang="zh-CN" sz="2400" dirty="0"/>
          </a:p>
          <a:p>
            <a:pPr algn="just">
              <a:lnSpc>
                <a:spcPct val="150000"/>
              </a:lnSpc>
              <a:buNone/>
            </a:pPr>
            <a:r>
              <a:rPr lang="en-US" altLang="zh-CN" sz="2400" dirty="0"/>
              <a:t>                 </a:t>
            </a:r>
            <a:r>
              <a:rPr lang="zh-CN" altLang="en-US" sz="2400" dirty="0"/>
              <a:t>对于半导体所需要加的外加电压；</a:t>
            </a:r>
            <a:endParaRPr lang="zh-CN" altLang="en-US" sz="2400" dirty="0"/>
          </a:p>
          <a:p>
            <a:pPr algn="just" eaLnBrk="1" hangingPunct="1">
              <a:lnSpc>
                <a:spcPct val="150000"/>
              </a:lnSpc>
              <a:buFont typeface="Wingdings" panose="05000000000000000000" pitchFamily="2" charset="2"/>
              <a:buNone/>
            </a:pPr>
            <a:r>
              <a:rPr lang="zh-CN" altLang="en-US" sz="2400" dirty="0"/>
              <a:t>第二项：是为了把绝缘层中正电荷发出的电力线全部吸引到金属电</a:t>
            </a:r>
            <a:endParaRPr lang="en-US" altLang="zh-CN" sz="2400" dirty="0"/>
          </a:p>
          <a:p>
            <a:pPr algn="just" eaLnBrk="1" hangingPunct="1">
              <a:lnSpc>
                <a:spcPct val="150000"/>
              </a:lnSpc>
              <a:buFont typeface="Wingdings" panose="05000000000000000000" pitchFamily="2" charset="2"/>
              <a:buNone/>
            </a:pPr>
            <a:r>
              <a:rPr lang="en-US" altLang="zh-CN" sz="2400" dirty="0"/>
              <a:t>           </a:t>
            </a:r>
            <a:r>
              <a:rPr lang="zh-CN" altLang="en-US" sz="2400" dirty="0"/>
              <a:t>      极一侧所需要加的外加电压；</a:t>
            </a:r>
            <a:endParaRPr lang="zh-CN" altLang="en-US" sz="2400" dirty="0"/>
          </a:p>
          <a:p>
            <a:pPr algn="just" eaLnBrk="1" hangingPunct="1">
              <a:lnSpc>
                <a:spcPct val="150000"/>
              </a:lnSpc>
              <a:buFont typeface="Wingdings" panose="05000000000000000000" pitchFamily="2" charset="2"/>
              <a:buNone/>
            </a:pPr>
            <a:r>
              <a:rPr lang="zh-CN" altLang="en-US" sz="2400" dirty="0"/>
              <a:t>第三项</a:t>
            </a:r>
            <a:r>
              <a:rPr lang="en-US" altLang="zh-CN" sz="2400" dirty="0"/>
              <a:t>:  </a:t>
            </a:r>
            <a:r>
              <a:rPr lang="zh-CN" altLang="en-US" sz="2400" dirty="0"/>
              <a:t>支撑出现强反型时的体电荷      所需要的外加电压；</a:t>
            </a:r>
            <a:endParaRPr lang="zh-CN" altLang="en-US" sz="2400" dirty="0"/>
          </a:p>
          <a:p>
            <a:pPr algn="just" eaLnBrk="1" hangingPunct="1">
              <a:lnSpc>
                <a:spcPct val="150000"/>
              </a:lnSpc>
              <a:buFont typeface="Wingdings" panose="05000000000000000000" pitchFamily="2" charset="2"/>
              <a:buNone/>
            </a:pPr>
            <a:r>
              <a:rPr lang="zh-CN" altLang="en-US" sz="2400" dirty="0">
                <a:latin typeface="宋体" panose="02010600030101010101" pitchFamily="2" charset="-122"/>
              </a:rPr>
              <a:t>第四项</a:t>
            </a:r>
            <a:r>
              <a:rPr lang="en-US" altLang="zh-CN" sz="2400" dirty="0">
                <a:latin typeface="宋体" panose="02010600030101010101" pitchFamily="2" charset="-122"/>
              </a:rPr>
              <a:t>: </a:t>
            </a:r>
            <a:r>
              <a:rPr lang="zh-CN" altLang="en-US" sz="2400" dirty="0">
                <a:latin typeface="宋体" panose="02010600030101010101" pitchFamily="2" charset="-122"/>
              </a:rPr>
              <a:t>开始出现强反型层时，半导体表面所应达到的表面势。</a:t>
            </a:r>
            <a:r>
              <a:rPr lang="zh-CN" altLang="en-US" sz="2400" dirty="0">
                <a:solidFill>
                  <a:srgbClr val="000066"/>
                </a:solidFill>
              </a:rPr>
              <a:t>   </a:t>
            </a:r>
            <a:r>
              <a:rPr lang="zh-CN" altLang="en-US" sz="1800" b="1" dirty="0">
                <a:solidFill>
                  <a:srgbClr val="000066"/>
                </a:solidFill>
              </a:rPr>
              <a:t>   </a:t>
            </a:r>
            <a:r>
              <a:rPr lang="zh-CN" altLang="en-US" sz="1800" b="1" dirty="0">
                <a:solidFill>
                  <a:srgbClr val="000066"/>
                </a:solidFill>
                <a:latin typeface="宋体" panose="02010600030101010101" pitchFamily="2" charset="-122"/>
              </a:rPr>
              <a:t>                                                </a:t>
            </a:r>
            <a:r>
              <a:rPr lang="zh-CN" altLang="en-US" sz="2200" b="1" dirty="0">
                <a:solidFill>
                  <a:srgbClr val="000066"/>
                </a:solidFill>
                <a:latin typeface="宋体" panose="02010600030101010101" pitchFamily="2" charset="-122"/>
              </a:rPr>
              <a:t>   </a:t>
            </a:r>
            <a:endParaRPr lang="zh-CN" altLang="en-US" sz="2200" b="1" dirty="0">
              <a:solidFill>
                <a:srgbClr val="000066"/>
              </a:solidFill>
              <a:latin typeface="宋体" panose="02010600030101010101" pitchFamily="2" charset="-122"/>
            </a:endParaRPr>
          </a:p>
        </p:txBody>
      </p:sp>
      <p:sp>
        <p:nvSpPr>
          <p:cNvPr id="8199" name="Rectangle 4"/>
          <p:cNvSpPr>
            <a:spLocks noChangeArrowheads="1"/>
          </p:cNvSpPr>
          <p:nvPr/>
        </p:nvSpPr>
        <p:spPr bwMode="auto">
          <a:xfrm>
            <a:off x="5372100" y="321468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00" name="Rectangle 5"/>
          <p:cNvSpPr>
            <a:spLocks noChangeArrowheads="1"/>
          </p:cNvSpPr>
          <p:nvPr/>
        </p:nvSpPr>
        <p:spPr bwMode="auto">
          <a:xfrm>
            <a:off x="5491163" y="321468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01" name="Rectangle 6"/>
          <p:cNvSpPr>
            <a:spLocks noChangeArrowheads="1"/>
          </p:cNvSpPr>
          <p:nvPr/>
        </p:nvSpPr>
        <p:spPr bwMode="auto">
          <a:xfrm>
            <a:off x="5734050" y="321468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02" name="Rectangle 7"/>
          <p:cNvSpPr>
            <a:spLocks noChangeArrowheads="1"/>
          </p:cNvSpPr>
          <p:nvPr/>
        </p:nvSpPr>
        <p:spPr bwMode="auto">
          <a:xfrm>
            <a:off x="5262563" y="321468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194" name="Object 8"/>
          <p:cNvGraphicFramePr>
            <a:graphicFrameLocks noChangeAspect="1"/>
          </p:cNvGraphicFramePr>
          <p:nvPr/>
        </p:nvGraphicFramePr>
        <p:xfrm>
          <a:off x="3111500" y="504825"/>
          <a:ext cx="4664075" cy="1119188"/>
        </p:xfrm>
        <a:graphic>
          <a:graphicData uri="http://schemas.openxmlformats.org/presentationml/2006/ole">
            <mc:AlternateContent xmlns:mc="http://schemas.openxmlformats.org/markup-compatibility/2006">
              <mc:Choice xmlns:v="urn:schemas-microsoft-com:vml" Requires="v">
                <p:oleObj spid="_x0000_s44774" name="公式" r:id="rId1" imgW="41148000" imgH="10363200" progId="Equation.3">
                  <p:embed/>
                </p:oleObj>
              </mc:Choice>
              <mc:Fallback>
                <p:oleObj name="公式" r:id="rId1" imgW="41148000" imgH="10363200" progId="Equation.3">
                  <p:embed/>
                  <p:pic>
                    <p:nvPicPr>
                      <p:cNvPr id="0" name="图片 44699"/>
                      <p:cNvPicPr preferRelativeResize="0">
                        <a:picLocks noChangeAspect="1" noChangeArrowheads="1"/>
                      </p:cNvPicPr>
                      <p:nvPr/>
                    </p:nvPicPr>
                    <p:blipFill>
                      <a:blip r:embed="rId2"/>
                      <a:srcRect/>
                      <a:stretch>
                        <a:fillRect/>
                      </a:stretch>
                    </p:blipFill>
                    <p:spPr bwMode="auto">
                      <a:xfrm>
                        <a:off x="3111500" y="504825"/>
                        <a:ext cx="4664075" cy="111918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3" name="Rectangle 9"/>
          <p:cNvSpPr>
            <a:spLocks noChangeArrowheads="1"/>
          </p:cNvSpPr>
          <p:nvPr/>
        </p:nvSpPr>
        <p:spPr bwMode="auto">
          <a:xfrm>
            <a:off x="4633913" y="3162300"/>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195" name="Object 10"/>
          <p:cNvGraphicFramePr>
            <a:graphicFrameLocks noChangeAspect="1"/>
          </p:cNvGraphicFramePr>
          <p:nvPr/>
        </p:nvGraphicFramePr>
        <p:xfrm>
          <a:off x="1742281" y="1773015"/>
          <a:ext cx="8488363" cy="1066800"/>
        </p:xfrm>
        <a:graphic>
          <a:graphicData uri="http://schemas.openxmlformats.org/presentationml/2006/ole">
            <mc:AlternateContent xmlns:mc="http://schemas.openxmlformats.org/markup-compatibility/2006">
              <mc:Choice xmlns:v="urn:schemas-microsoft-com:vml" Requires="v">
                <p:oleObj spid="_x0000_s44775" name="公式" r:id="rId3" imgW="80162400" imgH="10363200" progId="Equation.3">
                  <p:embed/>
                </p:oleObj>
              </mc:Choice>
              <mc:Fallback>
                <p:oleObj name="公式" r:id="rId3" imgW="80162400" imgH="10363200" progId="Equation.3">
                  <p:embed/>
                  <p:pic>
                    <p:nvPicPr>
                      <p:cNvPr id="0" name="图片 44700"/>
                      <p:cNvPicPr preferRelativeResize="0">
                        <a:picLocks noChangeAspect="1" noChangeArrowheads="1"/>
                      </p:cNvPicPr>
                      <p:nvPr/>
                    </p:nvPicPr>
                    <p:blipFill>
                      <a:blip r:embed="rId4"/>
                      <a:srcRect/>
                      <a:stretch>
                        <a:fillRect/>
                      </a:stretch>
                    </p:blipFill>
                    <p:spPr bwMode="auto">
                      <a:xfrm>
                        <a:off x="1742281" y="1773015"/>
                        <a:ext cx="8488363" cy="1066800"/>
                      </a:xfrm>
                      <a:prstGeom prst="rect">
                        <a:avLst/>
                      </a:prstGeom>
                      <a:noFill/>
                      <a:ln>
                        <a:noFill/>
                      </a:ln>
                    </p:spPr>
                  </p:pic>
                </p:oleObj>
              </mc:Fallback>
            </mc:AlternateContent>
          </a:graphicData>
        </a:graphic>
      </p:graphicFrame>
      <p:sp>
        <p:nvSpPr>
          <p:cNvPr id="8204" name="Rectangle 11"/>
          <p:cNvSpPr>
            <a:spLocks noChangeArrowheads="1"/>
          </p:cNvSpPr>
          <p:nvPr/>
        </p:nvSpPr>
        <p:spPr bwMode="auto">
          <a:xfrm>
            <a:off x="5986463" y="3319463"/>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196" name="Object 12"/>
          <p:cNvGraphicFramePr>
            <a:graphicFrameLocks noChangeAspect="1"/>
          </p:cNvGraphicFramePr>
          <p:nvPr/>
        </p:nvGraphicFramePr>
        <p:xfrm>
          <a:off x="5986463" y="5400566"/>
          <a:ext cx="381000" cy="381000"/>
        </p:xfrm>
        <a:graphic>
          <a:graphicData uri="http://schemas.openxmlformats.org/presentationml/2006/ole">
            <mc:AlternateContent xmlns:mc="http://schemas.openxmlformats.org/markup-compatibility/2006">
              <mc:Choice xmlns:v="urn:schemas-microsoft-com:vml" Requires="v">
                <p:oleObj spid="_x0000_s44776" name="" r:id="rId5" imgW="217805" imgH="217805" progId="Equation.3">
                  <p:embed/>
                </p:oleObj>
              </mc:Choice>
              <mc:Fallback>
                <p:oleObj name="" r:id="rId5" imgW="217805" imgH="217805" progId="Equation.3">
                  <p:embed/>
                  <p:pic>
                    <p:nvPicPr>
                      <p:cNvPr id="0" name="图片 44701"/>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6463" y="5400566"/>
                        <a:ext cx="381000" cy="3810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灯片编号占位符 1"/>
          <p:cNvSpPr>
            <a:spLocks noGrp="1"/>
          </p:cNvSpPr>
          <p:nvPr>
            <p:ph type="sldNum" sz="quarter" idx="12"/>
          </p:nvPr>
        </p:nvSpPr>
        <p:spPr/>
        <p:txBody>
          <a:bodyPr/>
          <a:lstStyle/>
          <a:p>
            <a:fld id="{87AAF5FA-363C-4DAE-B84A-ED49A3A10B46}"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3"/>
          <p:cNvSpPr>
            <a:spLocks noGrp="1" noChangeArrowheads="1"/>
          </p:cNvSpPr>
          <p:nvPr>
            <p:ph type="body" idx="1"/>
          </p:nvPr>
        </p:nvSpPr>
        <p:spPr>
          <a:xfrm>
            <a:off x="226060" y="37465"/>
            <a:ext cx="11805285" cy="1451610"/>
          </a:xfrm>
          <a:noFill/>
        </p:spPr>
        <p:txBody>
          <a:bodyPr/>
          <a:lstStyle/>
          <a:p>
            <a:pPr eaLnBrk="1" hangingPunct="1">
              <a:lnSpc>
                <a:spcPct val="150000"/>
              </a:lnSpc>
            </a:pPr>
            <a:r>
              <a:rPr lang="en-US" altLang="zh-CN" i="1" dirty="0"/>
              <a:t>P</a:t>
            </a:r>
            <a:r>
              <a:rPr lang="zh-CN" altLang="en-US" i="1" dirty="0"/>
              <a:t>型硅</a:t>
            </a:r>
            <a:r>
              <a:rPr lang="zh-CN" altLang="en-US" dirty="0"/>
              <a:t>衬底</a:t>
            </a:r>
            <a:r>
              <a:rPr lang="en-US" altLang="zh-CN" dirty="0"/>
              <a:t>MOS</a:t>
            </a:r>
            <a:r>
              <a:rPr lang="zh-CN" altLang="en-US" dirty="0"/>
              <a:t>结构，衬底掺杂浓度为</a:t>
            </a:r>
            <a:r>
              <a:rPr lang="en-US" altLang="zh-CN" dirty="0"/>
              <a:t>N</a:t>
            </a:r>
            <a:r>
              <a:rPr lang="en-US" altLang="zh-CN" baseline="-25000" dirty="0"/>
              <a:t>a</a:t>
            </a:r>
            <a:r>
              <a:rPr lang="en-US" altLang="zh-CN" dirty="0"/>
              <a:t>=10</a:t>
            </a:r>
            <a:r>
              <a:rPr lang="en-US" altLang="zh-CN" baseline="30000" dirty="0"/>
              <a:t>14</a:t>
            </a:r>
            <a:r>
              <a:rPr lang="zh-CN" altLang="en-US" baseline="-25000" dirty="0"/>
              <a:t>，</a:t>
            </a:r>
            <a:r>
              <a:rPr lang="zh-CN" altLang="en-US" dirty="0"/>
              <a:t>氧化层厚度为</a:t>
            </a:r>
            <a:r>
              <a:rPr lang="en-US" altLang="zh-CN" dirty="0" err="1"/>
              <a:t>t</a:t>
            </a:r>
            <a:r>
              <a:rPr lang="en-US" altLang="zh-CN" baseline="-25000" dirty="0" err="1"/>
              <a:t>ox</a:t>
            </a:r>
            <a:r>
              <a:rPr lang="en-US" altLang="zh-CN" dirty="0"/>
              <a:t>=500</a:t>
            </a:r>
            <a:r>
              <a:rPr lang="en-US" altLang="zh-CN" dirty="0">
                <a:latin typeface="Tahoma" panose="020B0604030504040204" pitchFamily="34" charset="0"/>
                <a:cs typeface="Tahoma" panose="020B0604030504040204" pitchFamily="34" charset="0"/>
              </a:rPr>
              <a:t>Å</a:t>
            </a:r>
            <a:r>
              <a:rPr lang="zh-CN" altLang="en-US" dirty="0">
                <a:latin typeface="Tahoma" panose="020B0604030504040204" pitchFamily="34" charset="0"/>
                <a:cs typeface="Tahoma" panose="020B0604030504040204" pitchFamily="34" charset="0"/>
              </a:rPr>
              <a:t>，栅是</a:t>
            </a:r>
            <a:r>
              <a:rPr lang="en-US" altLang="zh-CN" dirty="0">
                <a:latin typeface="Tahoma" panose="020B0604030504040204" pitchFamily="34" charset="0"/>
                <a:cs typeface="Tahoma" panose="020B0604030504040204" pitchFamily="34" charset="0"/>
              </a:rPr>
              <a:t>n</a:t>
            </a:r>
            <a:r>
              <a:rPr lang="en-US" altLang="zh-CN" baseline="30000" dirty="0">
                <a:latin typeface="Tahoma" panose="020B0604030504040204" pitchFamily="34" charset="0"/>
                <a:cs typeface="Tahoma" panose="020B0604030504040204" pitchFamily="34" charset="0"/>
              </a:rPr>
              <a:t>+</a:t>
            </a:r>
            <a:r>
              <a:rPr lang="zh-CN" altLang="en-US" dirty="0">
                <a:latin typeface="Tahoma" panose="020B0604030504040204" pitchFamily="34" charset="0"/>
                <a:cs typeface="Tahoma" panose="020B0604030504040204" pitchFamily="34" charset="0"/>
              </a:rPr>
              <a:t>多晶硅，设</a:t>
            </a:r>
            <a:r>
              <a:rPr lang="en-US" altLang="zh-CN" dirty="0">
                <a:latin typeface="Tahoma" panose="020B0604030504040204" pitchFamily="34" charset="0"/>
                <a:cs typeface="Tahoma" panose="020B0604030504040204" pitchFamily="34" charset="0"/>
              </a:rPr>
              <a:t>Q</a:t>
            </a:r>
            <a:r>
              <a:rPr lang="en-US" altLang="zh-CN" baseline="-25000" dirty="0">
                <a:latin typeface="Tahoma" panose="020B0604030504040204" pitchFamily="34" charset="0"/>
                <a:cs typeface="Tahoma" panose="020B0604030504040204" pitchFamily="34" charset="0"/>
              </a:rPr>
              <a:t>SS</a:t>
            </a:r>
            <a:r>
              <a:rPr lang="en-US" altLang="zh-CN" dirty="0">
                <a:latin typeface="Tahoma" panose="020B0604030504040204" pitchFamily="34" charset="0"/>
                <a:cs typeface="Tahoma" panose="020B0604030504040204" pitchFamily="34" charset="0"/>
              </a:rPr>
              <a:t>=10</a:t>
            </a:r>
            <a:r>
              <a:rPr lang="en-US" altLang="zh-CN" baseline="30000" dirty="0">
                <a:latin typeface="Tahoma" panose="020B0604030504040204" pitchFamily="34" charset="0"/>
                <a:cs typeface="Tahoma" panose="020B0604030504040204" pitchFamily="34" charset="0"/>
              </a:rPr>
              <a:t>10</a:t>
            </a:r>
            <a:r>
              <a:rPr lang="en-US" altLang="zh-CN" dirty="0">
                <a:latin typeface="Tahoma" panose="020B0604030504040204" pitchFamily="34" charset="0"/>
                <a:cs typeface="Tahoma" panose="020B0604030504040204" pitchFamily="34" charset="0"/>
              </a:rPr>
              <a:t>cm</a:t>
            </a:r>
            <a:r>
              <a:rPr lang="en-US" altLang="zh-CN" baseline="30000" dirty="0">
                <a:latin typeface="Tahoma" panose="020B0604030504040204" pitchFamily="34" charset="0"/>
                <a:cs typeface="Tahoma" panose="020B0604030504040204" pitchFamily="34" charset="0"/>
              </a:rPr>
              <a:t>-2</a:t>
            </a:r>
            <a:r>
              <a:rPr lang="en-US" altLang="zh-CN" dirty="0">
                <a:latin typeface="Tahoma" panose="020B0604030504040204" pitchFamily="34" charset="0"/>
                <a:cs typeface="Tahoma" panose="020B0604030504040204" pitchFamily="34" charset="0"/>
              </a:rPr>
              <a:t>,</a:t>
            </a:r>
            <a:r>
              <a:rPr lang="zh-CN" altLang="en-US" dirty="0">
                <a:latin typeface="Tahoma" panose="020B0604030504040204" pitchFamily="34" charset="0"/>
                <a:cs typeface="Tahoma" panose="020B0604030504040204" pitchFamily="34" charset="0"/>
              </a:rPr>
              <a:t>确定平带电压及值阈电压？</a:t>
            </a:r>
            <a:endParaRPr lang="zh-CN" altLang="en-US" dirty="0">
              <a:latin typeface="Tahoma" panose="020B0604030504040204" pitchFamily="34" charset="0"/>
              <a:cs typeface="Tahoma" panose="020B0604030504040204" pitchFamily="34" charset="0"/>
            </a:endParaRPr>
          </a:p>
          <a:p>
            <a:pPr eaLnBrk="1" hangingPunct="1">
              <a:lnSpc>
                <a:spcPct val="150000"/>
              </a:lnSpc>
            </a:pPr>
            <a:endParaRPr lang="zh-CN" altLang="en-US" dirty="0">
              <a:latin typeface="Tahoma" panose="020B0604030504040204" pitchFamily="34" charset="0"/>
              <a:cs typeface="Tahoma" panose="020B0604030504040204" pitchFamily="34" charset="0"/>
            </a:endParaRPr>
          </a:p>
        </p:txBody>
      </p:sp>
      <p:graphicFrame>
        <p:nvGraphicFramePr>
          <p:cNvPr id="13314" name="Object 4"/>
          <p:cNvGraphicFramePr>
            <a:graphicFrameLocks noChangeAspect="1"/>
          </p:cNvGraphicFramePr>
          <p:nvPr/>
        </p:nvGraphicFramePr>
        <p:xfrm>
          <a:off x="308610" y="1633855"/>
          <a:ext cx="7179945" cy="4965065"/>
        </p:xfrm>
        <a:graphic>
          <a:graphicData uri="http://schemas.openxmlformats.org/presentationml/2006/ole">
            <mc:AlternateContent xmlns:mc="http://schemas.openxmlformats.org/markup-compatibility/2006">
              <mc:Choice xmlns:v="urn:schemas-microsoft-com:vml" Requires="v">
                <p:oleObj spid="_x0000_s60456" name="公式" r:id="rId1" imgW="2997200" imgH="2032000" progId="Equation.3">
                  <p:embed/>
                </p:oleObj>
              </mc:Choice>
              <mc:Fallback>
                <p:oleObj name="公式" r:id="rId1" imgW="2997200" imgH="2032000" progId="Equation.3">
                  <p:embed/>
                  <p:pic>
                    <p:nvPicPr>
                      <p:cNvPr id="0" name="图片 60429"/>
                      <p:cNvPicPr>
                        <a:picLocks noChangeAspect="1" noChangeArrowheads="1"/>
                      </p:cNvPicPr>
                      <p:nvPr/>
                    </p:nvPicPr>
                    <p:blipFill>
                      <a:blip r:embed="rId2"/>
                      <a:srcRect/>
                      <a:stretch>
                        <a:fillRect/>
                      </a:stretch>
                    </p:blipFill>
                    <p:spPr bwMode="auto">
                      <a:xfrm>
                        <a:off x="308610" y="1633855"/>
                        <a:ext cx="7179945" cy="496506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fld id="{87AAF5FA-363C-4DAE-B84A-ED49A3A10B46}" type="slidenum">
              <a:rPr lang="zh-CN" altLang="en-US" smtClean="0"/>
            </a:fld>
            <a:endParaRPr lang="zh-CN" altLang="en-US"/>
          </a:p>
        </p:txBody>
      </p:sp>
      <p:grpSp>
        <p:nvGrpSpPr>
          <p:cNvPr id="5" name="组合 4"/>
          <p:cNvGrpSpPr/>
          <p:nvPr/>
        </p:nvGrpSpPr>
        <p:grpSpPr>
          <a:xfrm>
            <a:off x="7736840" y="1633220"/>
            <a:ext cx="4180840" cy="2330450"/>
            <a:chOff x="2685617" y="969610"/>
            <a:chExt cx="6076950" cy="5556342"/>
          </a:xfrm>
        </p:grpSpPr>
        <p:pic>
          <p:nvPicPr>
            <p:cNvPr id="3" name="图片 2"/>
            <p:cNvPicPr>
              <a:picLocks noChangeAspect="1"/>
            </p:cNvPicPr>
            <p:nvPr/>
          </p:nvPicPr>
          <p:blipFill>
            <a:blip r:embed="rId3"/>
            <a:stretch>
              <a:fillRect/>
            </a:stretch>
          </p:blipFill>
          <p:spPr>
            <a:xfrm>
              <a:off x="2685617" y="2049202"/>
              <a:ext cx="6076950" cy="4476750"/>
            </a:xfrm>
            <a:prstGeom prst="rect">
              <a:avLst/>
            </a:prstGeom>
          </p:spPr>
        </p:pic>
        <p:sp>
          <p:nvSpPr>
            <p:cNvPr id="20" name="文本框 19"/>
            <p:cNvSpPr txBox="1"/>
            <p:nvPr/>
          </p:nvSpPr>
          <p:spPr>
            <a:xfrm>
              <a:off x="3123535" y="969610"/>
              <a:ext cx="4187525" cy="950785"/>
            </a:xfrm>
            <a:prstGeom prst="rect">
              <a:avLst/>
            </a:prstGeom>
            <a:noFill/>
          </p:spPr>
          <p:txBody>
            <a:bodyPr wrap="square" rtlCol="0">
              <a:spAutoFit/>
            </a:bodyPr>
            <a:lstStyle/>
            <a:p>
              <a:r>
                <a:rPr lang="en-US" altLang="zh-CN" sz="2000" dirty="0"/>
                <a:t>Metal   SiO</a:t>
              </a:r>
              <a:r>
                <a:rPr lang="en-US" altLang="zh-CN" sz="2000" baseline="-25000" dirty="0"/>
                <a:t>2</a:t>
              </a:r>
              <a:r>
                <a:rPr lang="en-US" altLang="zh-CN" sz="2000" dirty="0"/>
                <a:t>    Si</a:t>
              </a:r>
              <a:endParaRPr lang="zh-CN" altLang="en-US" sz="2000" dirty="0"/>
            </a:p>
          </p:txBody>
        </p:sp>
      </p:grpSp>
      <p:pic>
        <p:nvPicPr>
          <p:cNvPr id="6" name="Picture 2" descr="109-4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6740" y="4066540"/>
            <a:ext cx="3489960" cy="265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2"/>
          <p:cNvGraphicFramePr>
            <a:graphicFrameLocks noChangeAspect="1"/>
          </p:cNvGraphicFramePr>
          <p:nvPr/>
        </p:nvGraphicFramePr>
        <p:xfrm>
          <a:off x="911225" y="181610"/>
          <a:ext cx="9682480" cy="5022850"/>
        </p:xfrm>
        <a:graphic>
          <a:graphicData uri="http://schemas.openxmlformats.org/presentationml/2006/ole">
            <mc:AlternateContent xmlns:mc="http://schemas.openxmlformats.org/markup-compatibility/2006">
              <mc:Choice xmlns:v="urn:schemas-microsoft-com:vml" Requires="v">
                <p:oleObj spid="_x0000_s40194" name="" r:id="rId1" imgW="4127500" imgH="2019300" progId="Equation.3">
                  <p:embed/>
                </p:oleObj>
              </mc:Choice>
              <mc:Fallback>
                <p:oleObj name="" r:id="rId1" imgW="4127500" imgH="2019300" progId="Equation.3">
                  <p:embed/>
                  <p:pic>
                    <p:nvPicPr>
                      <p:cNvPr id="0" name="图片 40167"/>
                      <p:cNvPicPr>
                        <a:picLocks noChangeAspect="1" noChangeArrowheads="1"/>
                      </p:cNvPicPr>
                      <p:nvPr/>
                    </p:nvPicPr>
                    <p:blipFill>
                      <a:blip r:embed="rId2"/>
                      <a:srcRect/>
                      <a:stretch>
                        <a:fillRect/>
                      </a:stretch>
                    </p:blipFill>
                    <p:spPr bwMode="auto">
                      <a:xfrm>
                        <a:off x="911225" y="181610"/>
                        <a:ext cx="9682480" cy="502285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39" name="Text Box 3"/>
          <p:cNvSpPr txBox="1">
            <a:spLocks noChangeArrowheads="1"/>
          </p:cNvSpPr>
          <p:nvPr/>
        </p:nvSpPr>
        <p:spPr bwMode="auto">
          <a:xfrm>
            <a:off x="962025" y="5203825"/>
            <a:ext cx="8688388"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800" dirty="0">
                <a:solidFill>
                  <a:schemeClr val="hlink"/>
                </a:solidFill>
                <a:latin typeface="Times New Roman" panose="02020603050405020304" pitchFamily="18" charset="0"/>
                <a:ea typeface="黑体" panose="02010609060101010101" pitchFamily="49" charset="-122"/>
              </a:rPr>
              <a:t>结论：半导体衬底的掺杂比较低，在零栅压条件下，氧化层中的正电荷及功函数差已经使半导体表面处于反型，所以阈值电压是负值。</a:t>
            </a:r>
            <a:endParaRPr lang="zh-CN" altLang="en-US" sz="2800" dirty="0">
              <a:solidFill>
                <a:schemeClr val="hlink"/>
              </a:solidFill>
              <a:latin typeface="Times New Roman" panose="02020603050405020304" pitchFamily="18" charset="0"/>
              <a:ea typeface="黑体" panose="02010609060101010101" pitchFamily="49" charset="-122"/>
            </a:endParaRPr>
          </a:p>
        </p:txBody>
      </p:sp>
      <p:sp>
        <p:nvSpPr>
          <p:cNvPr id="2" name="灯片编号占位符 1"/>
          <p:cNvSpPr>
            <a:spLocks noGrp="1"/>
          </p:cNvSpPr>
          <p:nvPr>
            <p:ph type="sldNum" sz="quarter" idx="12"/>
          </p:nvPr>
        </p:nvSpPr>
        <p:spPr/>
        <p:txBody>
          <a:bodyPr/>
          <a:lstStyle/>
          <a:p>
            <a:fld id="{87AAF5FA-363C-4DAE-B84A-ED49A3A10B46}"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7AAF5FA-363C-4DAE-B84A-ED49A3A10B4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04796" y="828136"/>
            <a:ext cx="11864193" cy="4525991"/>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7AAF5FA-363C-4DAE-B84A-ED49A3A10B46}"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91611" y="814500"/>
            <a:ext cx="11508042" cy="2237034"/>
          </a:xfrm>
          <a:prstGeom prst="rect">
            <a:avLst/>
          </a:prstGeom>
        </p:spPr>
      </p:pic>
      <p:pic>
        <p:nvPicPr>
          <p:cNvPr id="4" name="图片 3"/>
          <p:cNvPicPr>
            <a:picLocks noChangeAspect="1"/>
          </p:cNvPicPr>
          <p:nvPr/>
        </p:nvPicPr>
        <p:blipFill>
          <a:blip r:embed="rId2"/>
          <a:stretch>
            <a:fillRect/>
          </a:stretch>
        </p:blipFill>
        <p:spPr>
          <a:xfrm>
            <a:off x="615350" y="3051534"/>
            <a:ext cx="10311441" cy="923321"/>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7"/>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759C6373-69A8-4904-BF46-F35A2FB8C808}" type="slidenum">
              <a:rPr lang="zh-CN" altLang="en-US">
                <a:latin typeface="Garamond" panose="02020404030301010803" pitchFamily="18" charset="0"/>
              </a:rPr>
            </a:fld>
            <a:endParaRPr lang="en-US" altLang="zh-CN">
              <a:latin typeface="Garamond" panose="02020404030301010803" pitchFamily="18" charset="0"/>
            </a:endParaRPr>
          </a:p>
        </p:txBody>
      </p:sp>
      <p:graphicFrame>
        <p:nvGraphicFramePr>
          <p:cNvPr id="25602" name="Object 2"/>
          <p:cNvGraphicFramePr>
            <a:graphicFrameLocks noGrp="1" noChangeAspect="1"/>
          </p:cNvGraphicFramePr>
          <p:nvPr>
            <p:ph sz="half" idx="1"/>
          </p:nvPr>
        </p:nvGraphicFramePr>
        <p:xfrm>
          <a:off x="1981200" y="4892675"/>
          <a:ext cx="4038600" cy="0"/>
        </p:xfrm>
        <a:graphic>
          <a:graphicData uri="http://schemas.openxmlformats.org/presentationml/2006/ole">
            <mc:AlternateContent xmlns:mc="http://schemas.openxmlformats.org/markup-compatibility/2006">
              <mc:Choice xmlns:v="urn:schemas-microsoft-com:vml" Requires="v">
                <p:oleObj spid="_x0000_s12888" name="" r:id="rId1" imgW="4752975" imgH="2419350" progId="Paint.Picture">
                  <p:embed/>
                </p:oleObj>
              </mc:Choice>
              <mc:Fallback>
                <p:oleObj name="" r:id="rId1" imgW="4752975" imgH="2419350" progId="Paint.Picture">
                  <p:embed/>
                  <p:pic>
                    <p:nvPicPr>
                      <p:cNvPr id="0" name="图片 128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892675"/>
                        <a:ext cx="40386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3" name="Object 3"/>
          <p:cNvGraphicFramePr>
            <a:graphicFrameLocks noGrp="1" noChangeAspect="1"/>
          </p:cNvGraphicFramePr>
          <p:nvPr>
            <p:ph sz="quarter" idx="2"/>
          </p:nvPr>
        </p:nvGraphicFramePr>
        <p:xfrm>
          <a:off x="6172200" y="3721100"/>
          <a:ext cx="4038600" cy="0"/>
        </p:xfrm>
        <a:graphic>
          <a:graphicData uri="http://schemas.openxmlformats.org/presentationml/2006/ole">
            <mc:AlternateContent xmlns:mc="http://schemas.openxmlformats.org/markup-compatibility/2006">
              <mc:Choice xmlns:v="urn:schemas-microsoft-com:vml" Requires="v">
                <p:oleObj spid="_x0000_s12889" name="" r:id="rId3" imgW="4752975" imgH="2419350" progId="Paint.Picture">
                  <p:embed/>
                </p:oleObj>
              </mc:Choice>
              <mc:Fallback>
                <p:oleObj name="" r:id="rId3" imgW="4752975" imgH="2419350" progId="Paint.Picture">
                  <p:embed/>
                  <p:pic>
                    <p:nvPicPr>
                      <p:cNvPr id="0" name="图片 128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3721100"/>
                        <a:ext cx="40386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6" name="Text Box 4"/>
          <p:cNvSpPr txBox="1">
            <a:spLocks noChangeArrowheads="1"/>
          </p:cNvSpPr>
          <p:nvPr/>
        </p:nvSpPr>
        <p:spPr bwMode="auto">
          <a:xfrm>
            <a:off x="2167731" y="2573765"/>
            <a:ext cx="80089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800" dirty="0">
                <a:solidFill>
                  <a:srgbClr val="FF0000"/>
                </a:solidFill>
              </a:rPr>
              <a:t>Capacitance in a ideal MOS </a:t>
            </a:r>
            <a:endParaRPr lang="zh-CN" altLang="en-US" sz="4800" dirty="0">
              <a:solidFill>
                <a:srgbClr val="FF0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7AAF5FA-363C-4DAE-B84A-ED49A3A10B46}"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1090612" y="161925"/>
            <a:ext cx="10010775" cy="65341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632CCC52-2B09-4012-9291-1AD29D94E712}" type="slidenum">
              <a:rPr lang="zh-CN" altLang="en-US">
                <a:latin typeface="Garamond" panose="02020404030301010803" pitchFamily="18" charset="0"/>
              </a:rPr>
            </a:fld>
            <a:endParaRPr lang="en-US" altLang="zh-CN">
              <a:latin typeface="Garamond" panose="02020404030301010803" pitchFamily="18" charset="0"/>
            </a:endParaRPr>
          </a:p>
        </p:txBody>
      </p:sp>
      <p:graphicFrame>
        <p:nvGraphicFramePr>
          <p:cNvPr id="26626" name="Object 2"/>
          <p:cNvGraphicFramePr>
            <a:graphicFrameLocks noChangeAspect="1"/>
          </p:cNvGraphicFramePr>
          <p:nvPr/>
        </p:nvGraphicFramePr>
        <p:xfrm>
          <a:off x="5962555" y="2098678"/>
          <a:ext cx="2966924" cy="1360167"/>
        </p:xfrm>
        <a:graphic>
          <a:graphicData uri="http://schemas.openxmlformats.org/presentationml/2006/ole">
            <mc:AlternateContent xmlns:mc="http://schemas.openxmlformats.org/markup-compatibility/2006">
              <mc:Choice xmlns:v="urn:schemas-microsoft-com:vml" Requires="v">
                <p:oleObj spid="_x0000_s58764" name="公式" r:id="rId1" imgW="23164800" imgH="10668000" progId="Equation.3">
                  <p:embed/>
                </p:oleObj>
              </mc:Choice>
              <mc:Fallback>
                <p:oleObj name="公式" r:id="rId1" imgW="23164800" imgH="10668000" progId="Equation.3">
                  <p:embed/>
                  <p:pic>
                    <p:nvPicPr>
                      <p:cNvPr id="0" name="图片 58569"/>
                      <p:cNvPicPr>
                        <a:picLocks noChangeAspect="1" noChangeArrowheads="1"/>
                      </p:cNvPicPr>
                      <p:nvPr/>
                    </p:nvPicPr>
                    <p:blipFill>
                      <a:blip r:embed="rId2"/>
                      <a:srcRect/>
                      <a:stretch>
                        <a:fillRect/>
                      </a:stretch>
                    </p:blipFill>
                    <p:spPr bwMode="auto">
                      <a:xfrm>
                        <a:off x="5962555" y="2098678"/>
                        <a:ext cx="2966924" cy="1360167"/>
                      </a:xfrm>
                      <a:prstGeom prst="rect">
                        <a:avLst/>
                      </a:prstGeom>
                      <a:noFill/>
                      <a:ln>
                        <a:noFill/>
                      </a:ln>
                    </p:spPr>
                  </p:pic>
                </p:oleObj>
              </mc:Fallback>
            </mc:AlternateContent>
          </a:graphicData>
        </a:graphic>
      </p:graphicFrame>
      <p:graphicFrame>
        <p:nvGraphicFramePr>
          <p:cNvPr id="26627" name="Object 3"/>
          <p:cNvGraphicFramePr>
            <a:graphicFrameLocks noChangeAspect="1"/>
          </p:cNvGraphicFramePr>
          <p:nvPr/>
        </p:nvGraphicFramePr>
        <p:xfrm>
          <a:off x="1589834" y="4999121"/>
          <a:ext cx="400050" cy="457200"/>
        </p:xfrm>
        <a:graphic>
          <a:graphicData uri="http://schemas.openxmlformats.org/presentationml/2006/ole">
            <mc:AlternateContent xmlns:mc="http://schemas.openxmlformats.org/markup-compatibility/2006">
              <mc:Choice xmlns:v="urn:schemas-microsoft-com:vml" Requires="v">
                <p:oleObj spid="_x0000_s58765" name="" r:id="rId3" imgW="207010" imgH="233045" progId="Equation.3">
                  <p:embed/>
                </p:oleObj>
              </mc:Choice>
              <mc:Fallback>
                <p:oleObj name="" r:id="rId3" imgW="207010" imgH="233045" progId="Equation.3">
                  <p:embed/>
                  <p:pic>
                    <p:nvPicPr>
                      <p:cNvPr id="0" name="图片 585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834" y="4999121"/>
                        <a:ext cx="400050" cy="4572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28" name="Object 4"/>
          <p:cNvGraphicFramePr>
            <a:graphicFrameLocks noChangeAspect="1"/>
          </p:cNvGraphicFramePr>
          <p:nvPr/>
        </p:nvGraphicFramePr>
        <p:xfrm>
          <a:off x="1680322" y="5538871"/>
          <a:ext cx="366712" cy="419100"/>
        </p:xfrm>
        <a:graphic>
          <a:graphicData uri="http://schemas.openxmlformats.org/presentationml/2006/ole">
            <mc:AlternateContent xmlns:mc="http://schemas.openxmlformats.org/markup-compatibility/2006">
              <mc:Choice xmlns:v="urn:schemas-microsoft-com:vml" Requires="v">
                <p:oleObj spid="_x0000_s58766" name="" r:id="rId5" imgW="207010" imgH="233045" progId="Equation.3">
                  <p:embed/>
                </p:oleObj>
              </mc:Choice>
              <mc:Fallback>
                <p:oleObj name="" r:id="rId5" imgW="207010" imgH="233045" progId="Equation.3">
                  <p:embed/>
                  <p:pic>
                    <p:nvPicPr>
                      <p:cNvPr id="0" name="图片 5857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0322" y="5538871"/>
                        <a:ext cx="366712" cy="4191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29" name="Object 5"/>
          <p:cNvGraphicFramePr>
            <a:graphicFrameLocks noChangeAspect="1"/>
          </p:cNvGraphicFramePr>
          <p:nvPr/>
        </p:nvGraphicFramePr>
        <p:xfrm>
          <a:off x="5962555" y="3616750"/>
          <a:ext cx="2951202" cy="1185352"/>
        </p:xfrm>
        <a:graphic>
          <a:graphicData uri="http://schemas.openxmlformats.org/presentationml/2006/ole">
            <mc:AlternateContent xmlns:mc="http://schemas.openxmlformats.org/markup-compatibility/2006">
              <mc:Choice xmlns:v="urn:schemas-microsoft-com:vml" Requires="v">
                <p:oleObj spid="_x0000_s58767" name="公式" r:id="rId7" imgW="26517600" imgH="10668000" progId="Equation.3">
                  <p:embed/>
                </p:oleObj>
              </mc:Choice>
              <mc:Fallback>
                <p:oleObj name="公式" r:id="rId7" imgW="26517600" imgH="10668000" progId="Equation.3">
                  <p:embed/>
                  <p:pic>
                    <p:nvPicPr>
                      <p:cNvPr id="0" name="图片 58572"/>
                      <p:cNvPicPr preferRelativeResize="0">
                        <a:picLocks noChangeAspect="1" noChangeArrowheads="1"/>
                      </p:cNvPicPr>
                      <p:nvPr/>
                    </p:nvPicPr>
                    <p:blipFill>
                      <a:blip r:embed="rId8"/>
                      <a:srcRect/>
                      <a:stretch>
                        <a:fillRect/>
                      </a:stretch>
                    </p:blipFill>
                    <p:spPr bwMode="auto">
                      <a:xfrm>
                        <a:off x="5962555" y="3616750"/>
                        <a:ext cx="2951202" cy="1185352"/>
                      </a:xfrm>
                      <a:prstGeom prst="rect">
                        <a:avLst/>
                      </a:prstGeom>
                      <a:noFill/>
                      <a:ln>
                        <a:noFill/>
                      </a:ln>
                    </p:spPr>
                  </p:pic>
                </p:oleObj>
              </mc:Fallback>
            </mc:AlternateContent>
          </a:graphicData>
        </a:graphic>
      </p:graphicFrame>
      <p:graphicFrame>
        <p:nvGraphicFramePr>
          <p:cNvPr id="26630" name="Object 6"/>
          <p:cNvGraphicFramePr>
            <a:graphicFrameLocks noChangeAspect="1"/>
          </p:cNvGraphicFramePr>
          <p:nvPr/>
        </p:nvGraphicFramePr>
        <p:xfrm>
          <a:off x="1589834" y="6078622"/>
          <a:ext cx="685800" cy="411163"/>
        </p:xfrm>
        <a:graphic>
          <a:graphicData uri="http://schemas.openxmlformats.org/presentationml/2006/ole">
            <mc:AlternateContent xmlns:mc="http://schemas.openxmlformats.org/markup-compatibility/2006">
              <mc:Choice xmlns:v="urn:schemas-microsoft-com:vml" Requires="v">
                <p:oleObj spid="_x0000_s58768" name="" r:id="rId9" imgW="385445" imgH="231140" progId="Equation.3">
                  <p:embed/>
                </p:oleObj>
              </mc:Choice>
              <mc:Fallback>
                <p:oleObj name="" r:id="rId9" imgW="385445" imgH="231140" progId="Equation.3">
                  <p:embed/>
                  <p:pic>
                    <p:nvPicPr>
                      <p:cNvPr id="0" name="图片 58573"/>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9834" y="6078622"/>
                        <a:ext cx="685800" cy="41116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1" name="Object 7"/>
          <p:cNvGraphicFramePr>
            <a:graphicFrameLocks noChangeAspect="1"/>
          </p:cNvGraphicFramePr>
          <p:nvPr/>
        </p:nvGraphicFramePr>
        <p:xfrm>
          <a:off x="9496617" y="3803077"/>
          <a:ext cx="1857183" cy="1084595"/>
        </p:xfrm>
        <a:graphic>
          <a:graphicData uri="http://schemas.openxmlformats.org/presentationml/2006/ole">
            <mc:AlternateContent xmlns:mc="http://schemas.openxmlformats.org/markup-compatibility/2006">
              <mc:Choice xmlns:v="urn:schemas-microsoft-com:vml" Requires="v">
                <p:oleObj spid="_x0000_s58769" name="公式" r:id="rId11" imgW="18288000" imgH="10668000" progId="Equation.3">
                  <p:embed/>
                </p:oleObj>
              </mc:Choice>
              <mc:Fallback>
                <p:oleObj name="公式" r:id="rId11" imgW="18288000" imgH="10668000" progId="Equation.3">
                  <p:embed/>
                  <p:pic>
                    <p:nvPicPr>
                      <p:cNvPr id="0" name="图片 58574"/>
                      <p:cNvPicPr preferRelativeResize="0">
                        <a:picLocks noChangeAspect="1" noChangeArrowheads="1"/>
                      </p:cNvPicPr>
                      <p:nvPr/>
                    </p:nvPicPr>
                    <p:blipFill>
                      <a:blip r:embed="rId12"/>
                      <a:srcRect/>
                      <a:stretch>
                        <a:fillRect/>
                      </a:stretch>
                    </p:blipFill>
                    <p:spPr bwMode="auto">
                      <a:xfrm>
                        <a:off x="9496617" y="3803077"/>
                        <a:ext cx="1857183" cy="1084595"/>
                      </a:xfrm>
                      <a:prstGeom prst="rect">
                        <a:avLst/>
                      </a:prstGeom>
                      <a:noFill/>
                      <a:ln>
                        <a:noFill/>
                      </a:ln>
                    </p:spPr>
                  </p:pic>
                </p:oleObj>
              </mc:Fallback>
            </mc:AlternateContent>
          </a:graphicData>
        </a:graphic>
      </p:graphicFrame>
      <p:grpSp>
        <p:nvGrpSpPr>
          <p:cNvPr id="6" name="组合 5"/>
          <p:cNvGrpSpPr/>
          <p:nvPr/>
        </p:nvGrpSpPr>
        <p:grpSpPr>
          <a:xfrm>
            <a:off x="5962555" y="71865"/>
            <a:ext cx="2485207" cy="1445843"/>
            <a:chOff x="6125393" y="262544"/>
            <a:chExt cx="3284538" cy="1271588"/>
          </a:xfrm>
        </p:grpSpPr>
        <p:sp>
          <p:nvSpPr>
            <p:cNvPr id="26663" name="Line 9"/>
            <p:cNvSpPr>
              <a:spLocks noChangeShapeType="1"/>
            </p:cNvSpPr>
            <p:nvPr/>
          </p:nvSpPr>
          <p:spPr bwMode="auto">
            <a:xfrm>
              <a:off x="8509588" y="1219728"/>
              <a:ext cx="90034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grpSp>
          <p:nvGrpSpPr>
            <p:cNvPr id="26664" name="Group 10"/>
            <p:cNvGrpSpPr/>
            <p:nvPr/>
          </p:nvGrpSpPr>
          <p:grpSpPr bwMode="auto">
            <a:xfrm>
              <a:off x="6125393" y="873567"/>
              <a:ext cx="2384195" cy="660565"/>
              <a:chOff x="0" y="0"/>
              <a:chExt cx="1300" cy="198"/>
            </a:xfrm>
          </p:grpSpPr>
          <p:sp>
            <p:nvSpPr>
              <p:cNvPr id="26665" name="Line 11"/>
              <p:cNvSpPr>
                <a:spLocks noChangeShapeType="1"/>
              </p:cNvSpPr>
              <p:nvPr/>
            </p:nvSpPr>
            <p:spPr bwMode="auto">
              <a:xfrm>
                <a:off x="0" y="101"/>
                <a:ext cx="53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6666" name="Line 12"/>
              <p:cNvSpPr>
                <a:spLocks noChangeShapeType="1"/>
              </p:cNvSpPr>
              <p:nvPr/>
            </p:nvSpPr>
            <p:spPr bwMode="auto">
              <a:xfrm>
                <a:off x="652" y="101"/>
                <a:ext cx="53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6667" name="Line 13"/>
              <p:cNvSpPr>
                <a:spLocks noChangeShapeType="1"/>
              </p:cNvSpPr>
              <p:nvPr/>
            </p:nvSpPr>
            <p:spPr bwMode="auto">
              <a:xfrm>
                <a:off x="539" y="0"/>
                <a:ext cx="0" cy="19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6668" name="Line 14"/>
              <p:cNvSpPr>
                <a:spLocks noChangeShapeType="1"/>
              </p:cNvSpPr>
              <p:nvPr/>
            </p:nvSpPr>
            <p:spPr bwMode="auto">
              <a:xfrm>
                <a:off x="1300" y="0"/>
                <a:ext cx="0" cy="19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6669" name="Line 15"/>
              <p:cNvSpPr>
                <a:spLocks noChangeShapeType="1"/>
              </p:cNvSpPr>
              <p:nvPr/>
            </p:nvSpPr>
            <p:spPr bwMode="auto">
              <a:xfrm>
                <a:off x="640" y="0"/>
                <a:ext cx="0" cy="19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6670" name="Line 16"/>
              <p:cNvSpPr>
                <a:spLocks noChangeShapeType="1"/>
              </p:cNvSpPr>
              <p:nvPr/>
            </p:nvSpPr>
            <p:spPr bwMode="auto">
              <a:xfrm>
                <a:off x="1191" y="0"/>
                <a:ext cx="0" cy="19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grpSp>
        <p:graphicFrame>
          <p:nvGraphicFramePr>
            <p:cNvPr id="26632" name="Object 17"/>
            <p:cNvGraphicFramePr>
              <a:graphicFrameLocks noChangeAspect="1"/>
            </p:cNvGraphicFramePr>
            <p:nvPr/>
          </p:nvGraphicFramePr>
          <p:xfrm>
            <a:off x="7955921" y="262544"/>
            <a:ext cx="490173" cy="552588"/>
          </p:xfrm>
          <a:graphic>
            <a:graphicData uri="http://schemas.openxmlformats.org/presentationml/2006/ole">
              <mc:AlternateContent xmlns:mc="http://schemas.openxmlformats.org/markup-compatibility/2006">
                <mc:Choice xmlns:v="urn:schemas-microsoft-com:vml" Requires="v">
                  <p:oleObj spid="_x0000_s58770" name="" r:id="rId13" imgW="204470" imgH="229870" progId="Equation.3">
                    <p:embed/>
                  </p:oleObj>
                </mc:Choice>
                <mc:Fallback>
                  <p:oleObj name="" r:id="rId13" imgW="204470" imgH="229870" progId="Equation.3">
                    <p:embed/>
                    <p:pic>
                      <p:nvPicPr>
                        <p:cNvPr id="0" name="图片 5857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55921" y="262544"/>
                          <a:ext cx="490173" cy="55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3" name="Object 18"/>
            <p:cNvGraphicFramePr>
              <a:graphicFrameLocks noChangeAspect="1"/>
            </p:cNvGraphicFramePr>
            <p:nvPr/>
          </p:nvGraphicFramePr>
          <p:xfrm>
            <a:off x="6827838" y="287338"/>
            <a:ext cx="635000" cy="527050"/>
          </p:xfrm>
          <a:graphic>
            <a:graphicData uri="http://schemas.openxmlformats.org/presentationml/2006/ole">
              <mc:AlternateContent xmlns:mc="http://schemas.openxmlformats.org/markup-compatibility/2006">
                <mc:Choice xmlns:v="urn:schemas-microsoft-com:vml" Requires="v">
                  <p:oleObj spid="_x0000_s58771" name="公式" r:id="rId15" imgW="6705600" imgH="5486400" progId="Equation.3">
                    <p:embed/>
                  </p:oleObj>
                </mc:Choice>
                <mc:Fallback>
                  <p:oleObj name="公式" r:id="rId15" imgW="6705600" imgH="5486400" progId="Equation.3">
                    <p:embed/>
                    <p:pic>
                      <p:nvPicPr>
                        <p:cNvPr id="0" name="图片 58576"/>
                        <p:cNvPicPr>
                          <a:picLocks noChangeAspect="1" noChangeArrowheads="1"/>
                        </p:cNvPicPr>
                        <p:nvPr/>
                      </p:nvPicPr>
                      <p:blipFill>
                        <a:blip r:embed="rId16"/>
                        <a:srcRect/>
                        <a:stretch>
                          <a:fillRect/>
                        </a:stretch>
                      </p:blipFill>
                      <p:spPr bwMode="auto">
                        <a:xfrm>
                          <a:off x="6827838" y="287338"/>
                          <a:ext cx="6350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6638" name="Text Box 44"/>
          <p:cNvSpPr txBox="1">
            <a:spLocks noChangeArrowheads="1"/>
          </p:cNvSpPr>
          <p:nvPr/>
        </p:nvSpPr>
        <p:spPr bwMode="auto">
          <a:xfrm>
            <a:off x="2162225" y="5021340"/>
            <a:ext cx="661751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latin typeface="华文楷体" panose="02010600040101010101" pitchFamily="2" charset="-122"/>
                <a:ea typeface="华文楷体" panose="02010600040101010101" pitchFamily="2" charset="-122"/>
              </a:rPr>
              <a:t>= </a:t>
            </a:r>
            <a:r>
              <a:rPr lang="zh-CN" altLang="en-US" sz="2800" dirty="0">
                <a:latin typeface="华文楷体" panose="02010600040101010101" pitchFamily="2" charset="-122"/>
                <a:ea typeface="华文楷体" panose="02010600040101010101" pitchFamily="2" charset="-122"/>
              </a:rPr>
              <a:t>绝缘层单位面积上的电容，  </a:t>
            </a:r>
            <a:endParaRPr lang="zh-CN" altLang="en-US" sz="2800" dirty="0">
              <a:latin typeface="华文楷体" panose="02010600040101010101" pitchFamily="2" charset="-122"/>
              <a:ea typeface="华文楷体" panose="02010600040101010101" pitchFamily="2" charset="-122"/>
            </a:endParaRPr>
          </a:p>
          <a:p>
            <a:pPr eaLnBrk="1" hangingPunct="1"/>
            <a:r>
              <a:rPr lang="en-US" altLang="zh-CN" sz="2800" dirty="0">
                <a:latin typeface="华文楷体" panose="02010600040101010101" pitchFamily="2" charset="-122"/>
                <a:ea typeface="华文楷体" panose="02010600040101010101" pitchFamily="2" charset="-122"/>
              </a:rPr>
              <a:t>= </a:t>
            </a:r>
            <a:r>
              <a:rPr lang="zh-CN" altLang="en-US" sz="2800" dirty="0">
                <a:latin typeface="华文楷体" panose="02010600040101010101" pitchFamily="2" charset="-122"/>
                <a:ea typeface="华文楷体" panose="02010600040101010101" pitchFamily="2" charset="-122"/>
              </a:rPr>
              <a:t>半导体表面空间电荷区单位面积电容。</a:t>
            </a:r>
            <a:endParaRPr lang="zh-CN" altLang="en-US" sz="2800" dirty="0">
              <a:latin typeface="华文楷体" panose="02010600040101010101" pitchFamily="2" charset="-122"/>
              <a:ea typeface="华文楷体" panose="02010600040101010101" pitchFamily="2" charset="-122"/>
            </a:endParaRPr>
          </a:p>
          <a:p>
            <a:pPr eaLnBrk="1" hangingPunct="1"/>
            <a:r>
              <a:rPr lang="zh-CN" altLang="en-US" sz="2800" dirty="0">
                <a:latin typeface="华文楷体" panose="02010600040101010101" pitchFamily="2" charset="-122"/>
                <a:ea typeface="华文楷体" panose="02010600040101010101" pitchFamily="2" charset="-122"/>
              </a:rPr>
              <a:t>      称为系统的归一化电容。</a:t>
            </a:r>
            <a:endParaRPr lang="zh-CN" altLang="en-US" sz="2800" dirty="0">
              <a:latin typeface="华文楷体" panose="02010600040101010101" pitchFamily="2" charset="-122"/>
              <a:ea typeface="华文楷体" panose="02010600040101010101" pitchFamily="2" charset="-122"/>
            </a:endParaRPr>
          </a:p>
          <a:p>
            <a:pPr eaLnBrk="1" hangingPunct="1"/>
            <a:endParaRPr lang="zh-CN" altLang="en-US" sz="2800" dirty="0">
              <a:latin typeface="华文楷体" panose="02010600040101010101" pitchFamily="2" charset="-122"/>
              <a:ea typeface="华文楷体" panose="02010600040101010101" pitchFamily="2" charset="-122"/>
            </a:endParaRPr>
          </a:p>
        </p:txBody>
      </p:sp>
      <p:grpSp>
        <p:nvGrpSpPr>
          <p:cNvPr id="48" name="Group 5"/>
          <p:cNvGrpSpPr/>
          <p:nvPr/>
        </p:nvGrpSpPr>
        <p:grpSpPr bwMode="auto">
          <a:xfrm>
            <a:off x="695831" y="1070768"/>
            <a:ext cx="4026728" cy="3194283"/>
            <a:chOff x="558" y="600"/>
            <a:chExt cx="5337" cy="4363"/>
          </a:xfrm>
        </p:grpSpPr>
        <p:sp>
          <p:nvSpPr>
            <p:cNvPr id="49" name="Line 6"/>
            <p:cNvSpPr>
              <a:spLocks noChangeShapeType="1"/>
            </p:cNvSpPr>
            <p:nvPr/>
          </p:nvSpPr>
          <p:spPr bwMode="auto">
            <a:xfrm>
              <a:off x="2696" y="1131"/>
              <a:ext cx="2" cy="571"/>
            </a:xfrm>
            <a:prstGeom prst="line">
              <a:avLst/>
            </a:prstGeom>
            <a:noFill/>
            <a:ln w="28575">
              <a:solidFill>
                <a:schemeClr val="hlink"/>
              </a:solidFill>
              <a:roun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50" name="Rectangle 7"/>
            <p:cNvSpPr>
              <a:spLocks noChangeArrowheads="1"/>
            </p:cNvSpPr>
            <p:nvPr/>
          </p:nvSpPr>
          <p:spPr bwMode="auto">
            <a:xfrm>
              <a:off x="1156" y="2160"/>
              <a:ext cx="3199" cy="1570"/>
            </a:xfrm>
            <a:prstGeom prst="rect">
              <a:avLst/>
            </a:prstGeom>
            <a:solidFill>
              <a:schemeClr val="accent4">
                <a:lumMod val="60000"/>
                <a:lumOff val="40000"/>
              </a:schemeClr>
            </a:solidFill>
            <a:ln w="9525">
              <a:solidFill>
                <a:schemeClr val="bg2"/>
              </a:solidFill>
              <a:miter lim="800000"/>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 name="Rectangle 8"/>
            <p:cNvSpPr>
              <a:spLocks noChangeArrowheads="1"/>
            </p:cNvSpPr>
            <p:nvPr/>
          </p:nvSpPr>
          <p:spPr bwMode="auto">
            <a:xfrm>
              <a:off x="1135" y="2155"/>
              <a:ext cx="3228" cy="325"/>
            </a:xfrm>
            <a:prstGeom prst="rect">
              <a:avLst/>
            </a:prstGeom>
            <a:solidFill>
              <a:schemeClr val="accent2"/>
            </a:solidFill>
            <a:ln w="9525">
              <a:solidFill>
                <a:schemeClr val="bg2"/>
              </a:solidFill>
              <a:miter lim="800000"/>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 name="Rectangle 9"/>
            <p:cNvSpPr>
              <a:spLocks noChangeArrowheads="1"/>
            </p:cNvSpPr>
            <p:nvPr/>
          </p:nvSpPr>
          <p:spPr bwMode="auto">
            <a:xfrm>
              <a:off x="1860" y="1690"/>
              <a:ext cx="1685" cy="482"/>
            </a:xfrm>
            <a:prstGeom prst="rect">
              <a:avLst/>
            </a:prstGeom>
            <a:solidFill>
              <a:schemeClr val="accent1"/>
            </a:solidFill>
            <a:ln w="9525">
              <a:solidFill>
                <a:schemeClr val="bg2"/>
              </a:solidFill>
              <a:miter lim="800000"/>
            </a:ln>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 name="Line 10"/>
            <p:cNvSpPr>
              <a:spLocks noChangeShapeType="1"/>
            </p:cNvSpPr>
            <p:nvPr/>
          </p:nvSpPr>
          <p:spPr bwMode="auto">
            <a:xfrm>
              <a:off x="2708" y="3790"/>
              <a:ext cx="0" cy="108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6" name="Text Box 13"/>
            <p:cNvSpPr txBox="1">
              <a:spLocks noChangeArrowheads="1"/>
            </p:cNvSpPr>
            <p:nvPr/>
          </p:nvSpPr>
          <p:spPr bwMode="auto">
            <a:xfrm>
              <a:off x="3107" y="600"/>
              <a:ext cx="1928"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400" dirty="0">
                  <a:solidFill>
                    <a:srgbClr val="FF0000"/>
                  </a:solidFill>
                  <a:latin typeface="Comic Sans MS" panose="030F0702030302020204" pitchFamily="66" charset="0"/>
                  <a:ea typeface="Dotum" panose="020B0600000101010101" pitchFamily="34" charset="-127"/>
                </a:rPr>
                <a:t>metal</a:t>
              </a:r>
              <a:endParaRPr lang="en-US" altLang="zh-CN" sz="2400" dirty="0">
                <a:solidFill>
                  <a:srgbClr val="FF0000"/>
                </a:solidFill>
                <a:latin typeface="Comic Sans MS" panose="030F0702030302020204" pitchFamily="66" charset="0"/>
                <a:ea typeface="Dotum" panose="020B0600000101010101" pitchFamily="34" charset="-127"/>
              </a:endParaRPr>
            </a:p>
          </p:txBody>
        </p:sp>
        <p:sp>
          <p:nvSpPr>
            <p:cNvPr id="57" name="Text Box 14"/>
            <p:cNvSpPr txBox="1">
              <a:spLocks noChangeArrowheads="1"/>
            </p:cNvSpPr>
            <p:nvPr/>
          </p:nvSpPr>
          <p:spPr bwMode="auto">
            <a:xfrm>
              <a:off x="1301" y="2757"/>
              <a:ext cx="3287" cy="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000" dirty="0">
                  <a:solidFill>
                    <a:srgbClr val="FF0000"/>
                  </a:solidFill>
                  <a:latin typeface="Comic Sans MS" panose="030F0702030302020204" pitchFamily="66" charset="0"/>
                  <a:ea typeface="Dotum" panose="020B0600000101010101" pitchFamily="34" charset="-127"/>
                </a:rPr>
                <a:t>semiconductor</a:t>
              </a:r>
              <a:endParaRPr lang="en-US" altLang="zh-CN" sz="2000" dirty="0">
                <a:solidFill>
                  <a:srgbClr val="FF0000"/>
                </a:solidFill>
                <a:latin typeface="Comic Sans MS" panose="030F0702030302020204" pitchFamily="66" charset="0"/>
                <a:ea typeface="Dotum" panose="020B0600000101010101" pitchFamily="34" charset="-127"/>
              </a:endParaRPr>
            </a:p>
          </p:txBody>
        </p:sp>
        <p:sp>
          <p:nvSpPr>
            <p:cNvPr id="58" name="Rectangle 15"/>
            <p:cNvSpPr>
              <a:spLocks noChangeArrowheads="1"/>
            </p:cNvSpPr>
            <p:nvPr/>
          </p:nvSpPr>
          <p:spPr bwMode="auto">
            <a:xfrm>
              <a:off x="1133" y="2140"/>
              <a:ext cx="3227" cy="1610"/>
            </a:xfrm>
            <a:prstGeom prst="rect">
              <a:avLst/>
            </a:prstGeom>
            <a:noFill/>
            <a:ln w="9525">
              <a:solidFill>
                <a:schemeClr val="bg2"/>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 name="Rectangle 16"/>
            <p:cNvSpPr>
              <a:spLocks noChangeArrowheads="1"/>
            </p:cNvSpPr>
            <p:nvPr/>
          </p:nvSpPr>
          <p:spPr bwMode="auto">
            <a:xfrm>
              <a:off x="1133" y="2140"/>
              <a:ext cx="3227" cy="325"/>
            </a:xfrm>
            <a:prstGeom prst="rect">
              <a:avLst/>
            </a:prstGeom>
            <a:solidFill>
              <a:schemeClr val="accent2"/>
            </a:solidFill>
            <a:ln w="9525">
              <a:solidFill>
                <a:schemeClr val="bg2"/>
              </a:solidFill>
              <a:miter lim="800000"/>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 name="Rectangle 17"/>
            <p:cNvSpPr>
              <a:spLocks noChangeArrowheads="1"/>
            </p:cNvSpPr>
            <p:nvPr/>
          </p:nvSpPr>
          <p:spPr bwMode="auto">
            <a:xfrm>
              <a:off x="1860" y="1670"/>
              <a:ext cx="1685" cy="482"/>
            </a:xfrm>
            <a:prstGeom prst="rect">
              <a:avLst/>
            </a:prstGeom>
            <a:solidFill>
              <a:schemeClr val="accent1"/>
            </a:solidFill>
            <a:ln w="9525">
              <a:solidFill>
                <a:schemeClr val="bg2"/>
              </a:solidFill>
              <a:miter lim="800000"/>
            </a:ln>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 name="Line 18"/>
            <p:cNvSpPr>
              <a:spLocks noChangeShapeType="1"/>
            </p:cNvSpPr>
            <p:nvPr/>
          </p:nvSpPr>
          <p:spPr bwMode="auto">
            <a:xfrm>
              <a:off x="2708" y="3764"/>
              <a:ext cx="0" cy="395"/>
            </a:xfrm>
            <a:prstGeom prst="line">
              <a:avLst/>
            </a:prstGeom>
            <a:noFill/>
            <a:ln w="28575">
              <a:solidFill>
                <a:schemeClr val="hlink"/>
              </a:solidFill>
              <a:roun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62" name="Line 19"/>
            <p:cNvSpPr>
              <a:spLocks noChangeShapeType="1"/>
            </p:cNvSpPr>
            <p:nvPr/>
          </p:nvSpPr>
          <p:spPr bwMode="auto">
            <a:xfrm>
              <a:off x="1151" y="1667"/>
              <a:ext cx="209" cy="488"/>
            </a:xfrm>
            <a:prstGeom prst="line">
              <a:avLst/>
            </a:prstGeom>
            <a:noFill/>
            <a:ln w="28575">
              <a:solidFill>
                <a:schemeClr val="hlink"/>
              </a:solidFill>
              <a:round/>
              <a:tailEnd type="stealth" w="med" len="lg"/>
            </a:ln>
            <a:extLst>
              <a:ext uri="{909E8E84-426E-40DD-AFC4-6F175D3DCCD1}">
                <a14:hiddenFill xmlns:a14="http://schemas.microsoft.com/office/drawing/2010/main">
                  <a:noFill/>
                </a14:hiddenFill>
              </a:ext>
            </a:extLst>
          </p:spPr>
          <p:txBody>
            <a:bodyPr wrap="square">
              <a:spAutoFit/>
            </a:bodyPr>
            <a:lstStyle/>
            <a:p>
              <a:endParaRPr lang="zh-CN" altLang="en-US">
                <a:solidFill>
                  <a:srgbClr val="FF0000"/>
                </a:solidFill>
              </a:endParaRPr>
            </a:p>
          </p:txBody>
        </p:sp>
        <p:sp>
          <p:nvSpPr>
            <p:cNvPr id="63" name="Line 20"/>
            <p:cNvSpPr>
              <a:spLocks noChangeShapeType="1"/>
            </p:cNvSpPr>
            <p:nvPr/>
          </p:nvSpPr>
          <p:spPr bwMode="auto">
            <a:xfrm flipH="1">
              <a:off x="3288" y="1233"/>
              <a:ext cx="373" cy="417"/>
            </a:xfrm>
            <a:prstGeom prst="line">
              <a:avLst/>
            </a:prstGeom>
            <a:noFill/>
            <a:ln w="28575">
              <a:solidFill>
                <a:schemeClr val="hlink"/>
              </a:solidFill>
              <a:round/>
              <a:tailEnd type="stealth" w="med" len="lg"/>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64" name="Text Box 21"/>
            <p:cNvSpPr txBox="1">
              <a:spLocks noChangeArrowheads="1"/>
            </p:cNvSpPr>
            <p:nvPr/>
          </p:nvSpPr>
          <p:spPr bwMode="auto">
            <a:xfrm>
              <a:off x="558" y="979"/>
              <a:ext cx="148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400" dirty="0">
                  <a:solidFill>
                    <a:srgbClr val="FF0000"/>
                  </a:solidFill>
                  <a:latin typeface="Comic Sans MS" panose="030F0702030302020204" pitchFamily="66" charset="0"/>
                  <a:ea typeface="Dotum" panose="020B0600000101010101" pitchFamily="34" charset="-127"/>
                </a:rPr>
                <a:t>SiO</a:t>
              </a:r>
              <a:r>
                <a:rPr lang="en-US" altLang="zh-CN" sz="2400" baseline="-25000" dirty="0">
                  <a:solidFill>
                    <a:srgbClr val="FF0000"/>
                  </a:solidFill>
                  <a:latin typeface="Comic Sans MS" panose="030F0702030302020204" pitchFamily="66" charset="0"/>
                  <a:ea typeface="Dotum" panose="020B0600000101010101" pitchFamily="34" charset="-127"/>
                </a:rPr>
                <a:t>2</a:t>
              </a:r>
              <a:endParaRPr lang="en-US" altLang="zh-CN" sz="2400" dirty="0">
                <a:solidFill>
                  <a:srgbClr val="FF0000"/>
                </a:solidFill>
                <a:latin typeface="Comic Sans MS" panose="030F0702030302020204" pitchFamily="66" charset="0"/>
                <a:ea typeface="Dotum" panose="020B0600000101010101" pitchFamily="34" charset="-127"/>
              </a:endParaRPr>
            </a:p>
          </p:txBody>
        </p:sp>
        <p:sp>
          <p:nvSpPr>
            <p:cNvPr id="65" name="Line 22"/>
            <p:cNvSpPr>
              <a:spLocks noChangeShapeType="1"/>
            </p:cNvSpPr>
            <p:nvPr/>
          </p:nvSpPr>
          <p:spPr bwMode="auto">
            <a:xfrm>
              <a:off x="4463" y="2155"/>
              <a:ext cx="453"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 name="Line 23"/>
            <p:cNvSpPr>
              <a:spLocks noChangeShapeType="1"/>
            </p:cNvSpPr>
            <p:nvPr/>
          </p:nvSpPr>
          <p:spPr bwMode="auto">
            <a:xfrm>
              <a:off x="4463" y="2495"/>
              <a:ext cx="455"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 name="Text Box 26"/>
            <p:cNvSpPr txBox="1">
              <a:spLocks noChangeArrowheads="1"/>
            </p:cNvSpPr>
            <p:nvPr/>
          </p:nvSpPr>
          <p:spPr bwMode="auto">
            <a:xfrm>
              <a:off x="4398" y="1427"/>
              <a:ext cx="905"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dirty="0">
                  <a:solidFill>
                    <a:srgbClr val="FF0000"/>
                  </a:solidFill>
                  <a:latin typeface="Comic Sans MS" panose="030F0702030302020204" pitchFamily="66" charset="0"/>
                  <a:ea typeface="Dotum" panose="020B0600000101010101" pitchFamily="34" charset="-127"/>
                </a:rPr>
                <a:t>d</a:t>
              </a:r>
              <a:endParaRPr lang="en-US" altLang="zh-CN" dirty="0">
                <a:solidFill>
                  <a:srgbClr val="FF0000"/>
                </a:solidFill>
                <a:latin typeface="Comic Sans MS" panose="030F0702030302020204" pitchFamily="66" charset="0"/>
                <a:ea typeface="Dotum" panose="020B0600000101010101" pitchFamily="34" charset="-127"/>
              </a:endParaRPr>
            </a:p>
          </p:txBody>
        </p:sp>
        <p:sp>
          <p:nvSpPr>
            <p:cNvPr id="70" name="Line 27"/>
            <p:cNvSpPr>
              <a:spLocks noChangeShapeType="1"/>
            </p:cNvSpPr>
            <p:nvPr/>
          </p:nvSpPr>
          <p:spPr bwMode="auto">
            <a:xfrm flipH="1" flipV="1">
              <a:off x="3743" y="3855"/>
              <a:ext cx="345" cy="445"/>
            </a:xfrm>
            <a:prstGeom prst="line">
              <a:avLst/>
            </a:prstGeom>
            <a:noFill/>
            <a:ln w="28575">
              <a:solidFill>
                <a:schemeClr val="hlink"/>
              </a:solidFill>
              <a:round/>
              <a:tailEnd type="stealth" w="med" len="lg"/>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71" name="Text Box 28"/>
            <p:cNvSpPr txBox="1">
              <a:spLocks noChangeArrowheads="1"/>
            </p:cNvSpPr>
            <p:nvPr/>
          </p:nvSpPr>
          <p:spPr bwMode="auto">
            <a:xfrm>
              <a:off x="2818" y="4332"/>
              <a:ext cx="3077"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400" dirty="0" err="1">
                  <a:solidFill>
                    <a:srgbClr val="FF0000"/>
                  </a:solidFill>
                  <a:latin typeface="Comic Sans MS" panose="030F0702030302020204" pitchFamily="66" charset="0"/>
                  <a:ea typeface="Dotum" panose="020B0600000101010101" pitchFamily="34" charset="-127"/>
                </a:rPr>
                <a:t>Ohmic</a:t>
              </a:r>
              <a:r>
                <a:rPr lang="en-US" altLang="zh-CN" sz="2400" dirty="0">
                  <a:solidFill>
                    <a:srgbClr val="FF0000"/>
                  </a:solidFill>
                  <a:latin typeface="Comic Sans MS" panose="030F0702030302020204" pitchFamily="66" charset="0"/>
                  <a:ea typeface="Dotum" panose="020B0600000101010101" pitchFamily="34" charset="-127"/>
                </a:rPr>
                <a:t> contact</a:t>
              </a:r>
              <a:endParaRPr lang="en-US" altLang="zh-CN" sz="2400" dirty="0">
                <a:solidFill>
                  <a:srgbClr val="FF0000"/>
                </a:solidFill>
                <a:latin typeface="Comic Sans MS" panose="030F0702030302020204" pitchFamily="66" charset="0"/>
                <a:ea typeface="Dotum" panose="020B0600000101010101" pitchFamily="34" charset="-127"/>
              </a:endParaRPr>
            </a:p>
          </p:txBody>
        </p:sp>
        <p:sp>
          <p:nvSpPr>
            <p:cNvPr id="72" name="Line 29"/>
            <p:cNvSpPr>
              <a:spLocks noChangeShapeType="1"/>
            </p:cNvSpPr>
            <p:nvPr/>
          </p:nvSpPr>
          <p:spPr bwMode="auto">
            <a:xfrm>
              <a:off x="1158" y="3762"/>
              <a:ext cx="3240" cy="0"/>
            </a:xfrm>
            <a:prstGeom prst="line">
              <a:avLst/>
            </a:prstGeom>
            <a:noFill/>
            <a:ln w="57150">
              <a:solidFill>
                <a:srgbClr val="33CC33"/>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cxnSp>
        <p:nvCxnSpPr>
          <p:cNvPr id="3" name="直接箭头连接符 2"/>
          <p:cNvCxnSpPr/>
          <p:nvPr/>
        </p:nvCxnSpPr>
        <p:spPr>
          <a:xfrm>
            <a:off x="3795386" y="1991638"/>
            <a:ext cx="0" cy="200417"/>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V="1">
            <a:off x="3795386" y="2467627"/>
            <a:ext cx="0" cy="200417"/>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9CE612C9-DCAB-4AB1-809C-C8A8443E3DDD}" type="slidenum">
              <a:rPr lang="zh-CN" altLang="en-US">
                <a:latin typeface="Garamond" panose="02020404030301010803" pitchFamily="18" charset="0"/>
              </a:rPr>
            </a:fld>
            <a:endParaRPr lang="en-US" altLang="zh-CN">
              <a:latin typeface="Garamond" panose="02020404030301010803" pitchFamily="18" charset="0"/>
            </a:endParaRPr>
          </a:p>
        </p:txBody>
      </p:sp>
      <p:sp>
        <p:nvSpPr>
          <p:cNvPr id="27653" name="Text Box 2"/>
          <p:cNvSpPr txBox="1">
            <a:spLocks noChangeArrowheads="1"/>
          </p:cNvSpPr>
          <p:nvPr/>
        </p:nvSpPr>
        <p:spPr bwMode="auto">
          <a:xfrm>
            <a:off x="184785" y="299558"/>
            <a:ext cx="6769100" cy="58356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dirty="0">
                <a:solidFill>
                  <a:srgbClr val="FF0000"/>
                </a:solidFill>
                <a:latin typeface="Comic Sans MS" panose="030F0702030302020204" pitchFamily="66" charset="0"/>
                <a:ea typeface="Dotum" panose="020B0600000101010101" pitchFamily="34" charset="-127"/>
              </a:rPr>
              <a:t>MOS</a:t>
            </a:r>
            <a:r>
              <a:rPr lang="zh-CN" altLang="en-US" sz="3200" b="1" dirty="0">
                <a:solidFill>
                  <a:srgbClr val="FF0000"/>
                </a:solidFill>
                <a:latin typeface="黑体" panose="02010609060101010101" pitchFamily="49" charset="-122"/>
                <a:ea typeface="黑体" panose="02010609060101010101" pitchFamily="49" charset="-122"/>
              </a:rPr>
              <a:t>电容的测量</a:t>
            </a:r>
            <a:endParaRPr lang="zh-CN" altLang="en-US" sz="3200" b="1" dirty="0">
              <a:solidFill>
                <a:srgbClr val="FF0000"/>
              </a:solidFill>
              <a:latin typeface="黑体" panose="02010609060101010101" pitchFamily="49" charset="-122"/>
              <a:ea typeface="黑体" panose="02010609060101010101" pitchFamily="49" charset="-122"/>
            </a:endParaRPr>
          </a:p>
        </p:txBody>
      </p:sp>
      <p:sp>
        <p:nvSpPr>
          <p:cNvPr id="27655" name="Text Box 4"/>
          <p:cNvSpPr txBox="1">
            <a:spLocks noChangeArrowheads="1"/>
          </p:cNvSpPr>
          <p:nvPr/>
        </p:nvSpPr>
        <p:spPr bwMode="auto">
          <a:xfrm>
            <a:off x="7464425" y="1584325"/>
            <a:ext cx="4238625" cy="310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solidFill>
                  <a:schemeClr val="tx2"/>
                </a:solidFill>
                <a:latin typeface="Comic Sans MS" panose="030F0702030302020204" pitchFamily="66" charset="0"/>
                <a:ea typeface="Dotum" panose="020B0600000101010101" pitchFamily="34" charset="-127"/>
              </a:rPr>
              <a:t>     </a:t>
            </a:r>
            <a:r>
              <a:rPr lang="en-US" altLang="zh-CN" sz="2800" dirty="0">
                <a:latin typeface="Comic Sans MS" panose="030F0702030302020204" pitchFamily="66" charset="0"/>
                <a:ea typeface="Dotum" panose="020B0600000101010101" pitchFamily="34" charset="-127"/>
              </a:rPr>
              <a:t>MOS capacitance is defined as small signal capacitance and is measured by applying a small ac voltage on the top of a dc bias</a:t>
            </a:r>
            <a:endParaRPr lang="en-US" altLang="zh-CN" sz="2800" dirty="0">
              <a:latin typeface="Comic Sans MS" panose="030F0702030302020204" pitchFamily="66" charset="0"/>
              <a:ea typeface="Dotum" panose="020B0600000101010101" pitchFamily="34" charset="-127"/>
            </a:endParaRPr>
          </a:p>
        </p:txBody>
      </p:sp>
      <p:grpSp>
        <p:nvGrpSpPr>
          <p:cNvPr id="27676" name="组合 27675"/>
          <p:cNvGrpSpPr/>
          <p:nvPr/>
        </p:nvGrpSpPr>
        <p:grpSpPr>
          <a:xfrm>
            <a:off x="1287523" y="1047530"/>
            <a:ext cx="5418616" cy="4563156"/>
            <a:chOff x="6155433" y="173770"/>
            <a:chExt cx="5418616" cy="4563156"/>
          </a:xfrm>
        </p:grpSpPr>
        <p:sp>
          <p:nvSpPr>
            <p:cNvPr id="27661" name="文本框 27660"/>
            <p:cNvSpPr txBox="1"/>
            <p:nvPr/>
          </p:nvSpPr>
          <p:spPr>
            <a:xfrm>
              <a:off x="10124718" y="2548365"/>
              <a:ext cx="1107996" cy="830997"/>
            </a:xfrm>
            <a:prstGeom prst="rect">
              <a:avLst/>
            </a:prstGeom>
            <a:noFill/>
          </p:spPr>
          <p:txBody>
            <a:bodyPr wrap="none" rtlCol="0">
              <a:spAutoFit/>
            </a:bodyPr>
            <a:lstStyle/>
            <a:p>
              <a:r>
                <a:rPr lang="zh-CN" altLang="en-US" sz="2400" dirty="0"/>
                <a:t>直流扫</a:t>
              </a:r>
              <a:endParaRPr lang="en-US" altLang="zh-CN" sz="2400" dirty="0"/>
            </a:p>
            <a:p>
              <a:r>
                <a:rPr lang="zh-CN" altLang="en-US" sz="2400" dirty="0"/>
                <a:t>描电压</a:t>
              </a:r>
              <a:endParaRPr lang="zh-CN" altLang="en-US" sz="2400" dirty="0"/>
            </a:p>
          </p:txBody>
        </p:sp>
        <p:grpSp>
          <p:nvGrpSpPr>
            <p:cNvPr id="27675" name="组合 27674"/>
            <p:cNvGrpSpPr/>
            <p:nvPr/>
          </p:nvGrpSpPr>
          <p:grpSpPr>
            <a:xfrm>
              <a:off x="6155433" y="173770"/>
              <a:ext cx="5418616" cy="4563156"/>
              <a:chOff x="6155433" y="173770"/>
              <a:chExt cx="5418616" cy="4563156"/>
            </a:xfrm>
          </p:grpSpPr>
          <p:sp>
            <p:nvSpPr>
              <p:cNvPr id="27664" name="文本框 27663"/>
              <p:cNvSpPr txBox="1"/>
              <p:nvPr/>
            </p:nvSpPr>
            <p:spPr>
              <a:xfrm>
                <a:off x="6155433" y="2016893"/>
                <a:ext cx="1107996" cy="461665"/>
              </a:xfrm>
              <a:prstGeom prst="rect">
                <a:avLst/>
              </a:prstGeom>
              <a:noFill/>
            </p:spPr>
            <p:txBody>
              <a:bodyPr wrap="none" rtlCol="0">
                <a:spAutoFit/>
              </a:bodyPr>
              <a:lstStyle/>
              <a:p>
                <a:r>
                  <a:rPr lang="zh-CN" altLang="en-US" sz="2400" dirty="0"/>
                  <a:t>氧化硅</a:t>
                </a:r>
                <a:endParaRPr lang="zh-CN" altLang="en-US" sz="2400" dirty="0"/>
              </a:p>
            </p:txBody>
          </p:sp>
          <p:grpSp>
            <p:nvGrpSpPr>
              <p:cNvPr id="27674" name="组合 27673"/>
              <p:cNvGrpSpPr/>
              <p:nvPr/>
            </p:nvGrpSpPr>
            <p:grpSpPr>
              <a:xfrm>
                <a:off x="6712795" y="173770"/>
                <a:ext cx="4861254" cy="4563156"/>
                <a:chOff x="6712795" y="173770"/>
                <a:chExt cx="4861254" cy="4563156"/>
              </a:xfrm>
            </p:grpSpPr>
            <p:grpSp>
              <p:nvGrpSpPr>
                <p:cNvPr id="27660" name="组合 27659"/>
                <p:cNvGrpSpPr/>
                <p:nvPr/>
              </p:nvGrpSpPr>
              <p:grpSpPr>
                <a:xfrm>
                  <a:off x="7402880" y="710591"/>
                  <a:ext cx="4171169" cy="3239530"/>
                  <a:chOff x="7402880" y="710591"/>
                  <a:chExt cx="4171169" cy="3239530"/>
                </a:xfrm>
              </p:grpSpPr>
              <p:grpSp>
                <p:nvGrpSpPr>
                  <p:cNvPr id="27659" name="组合 27658"/>
                  <p:cNvGrpSpPr/>
                  <p:nvPr/>
                </p:nvGrpSpPr>
                <p:grpSpPr>
                  <a:xfrm>
                    <a:off x="7402880" y="992998"/>
                    <a:ext cx="4171169" cy="2957123"/>
                    <a:chOff x="4146113" y="988576"/>
                    <a:chExt cx="4171169" cy="2957123"/>
                  </a:xfrm>
                </p:grpSpPr>
                <p:sp>
                  <p:nvSpPr>
                    <p:cNvPr id="20" name="矩形 19"/>
                    <p:cNvSpPr/>
                    <p:nvPr/>
                  </p:nvSpPr>
                  <p:spPr>
                    <a:xfrm>
                      <a:off x="4146113" y="1628384"/>
                      <a:ext cx="2342367" cy="45093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矩形 20"/>
                    <p:cNvSpPr/>
                    <p:nvPr/>
                  </p:nvSpPr>
                  <p:spPr>
                    <a:xfrm>
                      <a:off x="4146113" y="2082391"/>
                      <a:ext cx="2342367" cy="213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 name="矩形 21"/>
                    <p:cNvSpPr/>
                    <p:nvPr/>
                  </p:nvSpPr>
                  <p:spPr>
                    <a:xfrm>
                      <a:off x="4146113" y="2295972"/>
                      <a:ext cx="2342367" cy="10860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4" name="肘形连接符 23"/>
                    <p:cNvCxnSpPr/>
                    <p:nvPr/>
                  </p:nvCxnSpPr>
                  <p:spPr>
                    <a:xfrm>
                      <a:off x="7198661" y="988576"/>
                      <a:ext cx="886889" cy="1236987"/>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54460" y="1039324"/>
                      <a:ext cx="0" cy="5765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841293" y="2226369"/>
                      <a:ext cx="475989" cy="28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928975" y="2419956"/>
                      <a:ext cx="35072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5111296" y="3382027"/>
                      <a:ext cx="0" cy="5636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肘形连接符 40"/>
                    <p:cNvCxnSpPr/>
                    <p:nvPr/>
                  </p:nvCxnSpPr>
                  <p:spPr>
                    <a:xfrm flipV="1">
                      <a:off x="5111296" y="2419958"/>
                      <a:ext cx="2974254" cy="1522863"/>
                    </a:xfrm>
                    <a:prstGeom prst="bentConnector3">
                      <a:avLst>
                        <a:gd name="adj1" fmla="val 100117"/>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7975948" y="2069729"/>
                      <a:ext cx="219203" cy="5278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5154460" y="1038518"/>
                      <a:ext cx="854228" cy="12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6" name="任意多边形 75"/>
                  <p:cNvSpPr/>
                  <p:nvPr/>
                </p:nvSpPr>
                <p:spPr>
                  <a:xfrm>
                    <a:off x="9265455" y="710591"/>
                    <a:ext cx="1189973" cy="601261"/>
                  </a:xfrm>
                  <a:custGeom>
                    <a:avLst/>
                    <a:gdLst>
                      <a:gd name="connsiteX0" fmla="*/ 0 w 1189973"/>
                      <a:gd name="connsiteY0" fmla="*/ 325682 h 601261"/>
                      <a:gd name="connsiteX1" fmla="*/ 175364 w 1189973"/>
                      <a:gd name="connsiteY1" fmla="*/ 25058 h 601261"/>
                      <a:gd name="connsiteX2" fmla="*/ 363255 w 1189973"/>
                      <a:gd name="connsiteY2" fmla="*/ 601255 h 601261"/>
                      <a:gd name="connsiteX3" fmla="*/ 563671 w 1189973"/>
                      <a:gd name="connsiteY3" fmla="*/ 12532 h 601261"/>
                      <a:gd name="connsiteX4" fmla="*/ 776614 w 1189973"/>
                      <a:gd name="connsiteY4" fmla="*/ 588729 h 601261"/>
                      <a:gd name="connsiteX5" fmla="*/ 939452 w 1189973"/>
                      <a:gd name="connsiteY5" fmla="*/ 6 h 601261"/>
                      <a:gd name="connsiteX6" fmla="*/ 1102290 w 1189973"/>
                      <a:gd name="connsiteY6" fmla="*/ 576203 h 601261"/>
                      <a:gd name="connsiteX7" fmla="*/ 1189973 w 1189973"/>
                      <a:gd name="connsiteY7" fmla="*/ 263052 h 601261"/>
                      <a:gd name="connsiteX8" fmla="*/ 1189973 w 1189973"/>
                      <a:gd name="connsiteY8" fmla="*/ 263052 h 601261"/>
                      <a:gd name="connsiteX9" fmla="*/ 1189973 w 1189973"/>
                      <a:gd name="connsiteY9" fmla="*/ 263052 h 60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9973" h="601261">
                        <a:moveTo>
                          <a:pt x="0" y="325682"/>
                        </a:moveTo>
                        <a:cubicBezTo>
                          <a:pt x="57410" y="152405"/>
                          <a:pt x="114821" y="-20871"/>
                          <a:pt x="175364" y="25058"/>
                        </a:cubicBezTo>
                        <a:cubicBezTo>
                          <a:pt x="235907" y="70987"/>
                          <a:pt x="298537" y="603343"/>
                          <a:pt x="363255" y="601255"/>
                        </a:cubicBezTo>
                        <a:cubicBezTo>
                          <a:pt x="427973" y="599167"/>
                          <a:pt x="494778" y="14620"/>
                          <a:pt x="563671" y="12532"/>
                        </a:cubicBezTo>
                        <a:cubicBezTo>
                          <a:pt x="632564" y="10444"/>
                          <a:pt x="713984" y="590817"/>
                          <a:pt x="776614" y="588729"/>
                        </a:cubicBezTo>
                        <a:cubicBezTo>
                          <a:pt x="839244" y="586641"/>
                          <a:pt x="885173" y="2094"/>
                          <a:pt x="939452" y="6"/>
                        </a:cubicBezTo>
                        <a:cubicBezTo>
                          <a:pt x="993731" y="-2082"/>
                          <a:pt x="1060537" y="532362"/>
                          <a:pt x="1102290" y="576203"/>
                        </a:cubicBezTo>
                        <a:cubicBezTo>
                          <a:pt x="1144044" y="620044"/>
                          <a:pt x="1189973" y="263052"/>
                          <a:pt x="1189973" y="263052"/>
                        </a:cubicBezTo>
                        <a:lnTo>
                          <a:pt x="1189973" y="263052"/>
                        </a:lnTo>
                        <a:lnTo>
                          <a:pt x="1189973" y="263052"/>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7662" name="文本框 27661"/>
                <p:cNvSpPr txBox="1"/>
                <p:nvPr/>
              </p:nvSpPr>
              <p:spPr>
                <a:xfrm>
                  <a:off x="8883472" y="173770"/>
                  <a:ext cx="1723549" cy="461665"/>
                </a:xfrm>
                <a:prstGeom prst="rect">
                  <a:avLst/>
                </a:prstGeom>
                <a:noFill/>
              </p:spPr>
              <p:txBody>
                <a:bodyPr wrap="none" rtlCol="0">
                  <a:spAutoFit/>
                </a:bodyPr>
                <a:lstStyle/>
                <a:p>
                  <a:r>
                    <a:rPr lang="zh-CN" altLang="en-US" sz="2400" dirty="0"/>
                    <a:t>交流小信号</a:t>
                  </a:r>
                  <a:endParaRPr lang="zh-CN" altLang="en-US" sz="2400" dirty="0"/>
                </a:p>
              </p:txBody>
            </p:sp>
            <p:sp>
              <p:nvSpPr>
                <p:cNvPr id="27663" name="文本框 27662"/>
                <p:cNvSpPr txBox="1"/>
                <p:nvPr/>
              </p:nvSpPr>
              <p:spPr>
                <a:xfrm>
                  <a:off x="6755233" y="2585466"/>
                  <a:ext cx="492443" cy="461665"/>
                </a:xfrm>
                <a:prstGeom prst="rect">
                  <a:avLst/>
                </a:prstGeom>
                <a:noFill/>
              </p:spPr>
              <p:txBody>
                <a:bodyPr wrap="none" rtlCol="0">
                  <a:spAutoFit/>
                </a:bodyPr>
                <a:lstStyle/>
                <a:p>
                  <a:r>
                    <a:rPr lang="zh-CN" altLang="en-US" sz="2400" dirty="0"/>
                    <a:t>硅</a:t>
                  </a:r>
                  <a:endParaRPr lang="zh-CN" altLang="en-US" sz="2400" dirty="0"/>
                </a:p>
              </p:txBody>
            </p:sp>
            <p:sp>
              <p:nvSpPr>
                <p:cNvPr id="27665" name="文本框 27664"/>
                <p:cNvSpPr txBox="1"/>
                <p:nvPr/>
              </p:nvSpPr>
              <p:spPr>
                <a:xfrm>
                  <a:off x="6712795" y="1679152"/>
                  <a:ext cx="492443" cy="461665"/>
                </a:xfrm>
                <a:prstGeom prst="rect">
                  <a:avLst/>
                </a:prstGeom>
                <a:noFill/>
              </p:spPr>
              <p:txBody>
                <a:bodyPr wrap="none" rtlCol="0">
                  <a:spAutoFit/>
                </a:bodyPr>
                <a:lstStyle/>
                <a:p>
                  <a:r>
                    <a:rPr lang="zh-CN" altLang="en-US" sz="2400" dirty="0"/>
                    <a:t>栅</a:t>
                  </a:r>
                  <a:endParaRPr lang="zh-CN" altLang="en-US" sz="2400" dirty="0"/>
                </a:p>
              </p:txBody>
            </p:sp>
            <p:cxnSp>
              <p:nvCxnSpPr>
                <p:cNvPr id="27667" name="直接连接符 27666"/>
                <p:cNvCxnSpPr/>
                <p:nvPr/>
              </p:nvCxnSpPr>
              <p:spPr>
                <a:xfrm>
                  <a:off x="9982200" y="3947243"/>
                  <a:ext cx="0" cy="4619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69" name="直接连接符 27668"/>
                <p:cNvCxnSpPr/>
                <p:nvPr/>
              </p:nvCxnSpPr>
              <p:spPr>
                <a:xfrm flipV="1">
                  <a:off x="9720195" y="4409162"/>
                  <a:ext cx="538621" cy="125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V="1">
                  <a:off x="9734809" y="4561562"/>
                  <a:ext cx="538621" cy="125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V="1">
                  <a:off x="9747335" y="4724400"/>
                  <a:ext cx="538621" cy="125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167003" y="1691013"/>
            <a:ext cx="7399823" cy="4766100"/>
            <a:chOff x="2167003" y="1691013"/>
            <a:chExt cx="7399823" cy="4766100"/>
          </a:xfrm>
        </p:grpSpPr>
        <p:grpSp>
          <p:nvGrpSpPr>
            <p:cNvPr id="37" name="组合 36"/>
            <p:cNvGrpSpPr/>
            <p:nvPr/>
          </p:nvGrpSpPr>
          <p:grpSpPr>
            <a:xfrm>
              <a:off x="2167003" y="1691013"/>
              <a:ext cx="7234764" cy="4283902"/>
              <a:chOff x="1227551" y="826718"/>
              <a:chExt cx="8559283" cy="5398718"/>
            </a:xfrm>
          </p:grpSpPr>
          <p:pic>
            <p:nvPicPr>
              <p:cNvPr id="3" name="图片 2"/>
              <p:cNvPicPr>
                <a:picLocks noChangeAspect="1"/>
              </p:cNvPicPr>
              <p:nvPr/>
            </p:nvPicPr>
            <p:blipFill>
              <a:blip r:embed="rId1"/>
              <a:stretch>
                <a:fillRect/>
              </a:stretch>
            </p:blipFill>
            <p:spPr>
              <a:xfrm>
                <a:off x="1852221" y="1039661"/>
                <a:ext cx="7316832" cy="4728118"/>
              </a:xfrm>
              <a:prstGeom prst="rect">
                <a:avLst/>
              </a:prstGeom>
            </p:spPr>
          </p:pic>
          <p:sp>
            <p:nvSpPr>
              <p:cNvPr id="7" name="任意多边形 6"/>
              <p:cNvSpPr/>
              <p:nvPr/>
            </p:nvSpPr>
            <p:spPr>
              <a:xfrm>
                <a:off x="6123142" y="5366143"/>
                <a:ext cx="3231715" cy="450937"/>
              </a:xfrm>
              <a:custGeom>
                <a:avLst/>
                <a:gdLst>
                  <a:gd name="connsiteX0" fmla="*/ 0 w 3995803"/>
                  <a:gd name="connsiteY0" fmla="*/ 0 h 375781"/>
                  <a:gd name="connsiteX1" fmla="*/ 501041 w 3995803"/>
                  <a:gd name="connsiteY1" fmla="*/ 300625 h 375781"/>
                  <a:gd name="connsiteX2" fmla="*/ 964504 w 3995803"/>
                  <a:gd name="connsiteY2" fmla="*/ 375781 h 375781"/>
                  <a:gd name="connsiteX3" fmla="*/ 3995803 w 3995803"/>
                  <a:gd name="connsiteY3" fmla="*/ 338203 h 375781"/>
                  <a:gd name="connsiteX4" fmla="*/ 3995803 w 3995803"/>
                  <a:gd name="connsiteY4" fmla="*/ 338203 h 375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803" h="375781">
                    <a:moveTo>
                      <a:pt x="0" y="0"/>
                    </a:moveTo>
                    <a:cubicBezTo>
                      <a:pt x="170145" y="118997"/>
                      <a:pt x="340290" y="237995"/>
                      <a:pt x="501041" y="300625"/>
                    </a:cubicBezTo>
                    <a:cubicBezTo>
                      <a:pt x="661792" y="363255"/>
                      <a:pt x="964504" y="375781"/>
                      <a:pt x="964504" y="375781"/>
                    </a:cubicBezTo>
                    <a:lnTo>
                      <a:pt x="3995803" y="338203"/>
                    </a:lnTo>
                    <a:lnTo>
                      <a:pt x="3995803" y="338203"/>
                    </a:lnTo>
                  </a:path>
                </a:pathLst>
              </a:custGeom>
              <a:noFill/>
              <a:ln w="38100">
                <a:solidFill>
                  <a:srgbClr val="164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flipH="1">
                <a:off x="4133591" y="826718"/>
                <a:ext cx="12524" cy="53486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227551" y="6162805"/>
                <a:ext cx="8246132" cy="614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133589" y="1653436"/>
                <a:ext cx="1878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4135677" y="5801532"/>
                <a:ext cx="196242" cy="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文本框 18"/>
                  <p:cNvSpPr txBox="1"/>
                  <p:nvPr/>
                </p:nvSpPr>
                <p:spPr>
                  <a:xfrm>
                    <a:off x="4331919" y="1451819"/>
                    <a:ext cx="1880546" cy="4654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𝐶</m:t>
                              </m:r>
                            </m:e>
                            <m:sub>
                              <m:r>
                                <a:rPr lang="en-US" altLang="zh-CN" sz="2400" b="0" i="1" smtClean="0">
                                  <a:solidFill>
                                    <a:schemeClr val="tx1"/>
                                  </a:solidFill>
                                  <a:latin typeface="Cambria Math" panose="02040503050406030204" pitchFamily="18" charset="0"/>
                                </a:rPr>
                                <m:t>𝑚𝑎𝑥</m:t>
                              </m:r>
                            </m:sub>
                          </m:sSub>
                          <m:r>
                            <a:rPr lang="en-US" altLang="zh-CN" sz="2400" b="0" i="1" smtClean="0">
                              <a:solidFill>
                                <a:schemeClr val="tx1"/>
                              </a:solidFill>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b="0" i="1" smtClean="0">
                                  <a:latin typeface="Cambria Math" panose="02040503050406030204" pitchFamily="18" charset="0"/>
                                </a:rPr>
                                <m:t>𝑜𝑥</m:t>
                              </m:r>
                            </m:sub>
                          </m:sSub>
                        </m:oMath>
                      </m:oMathPara>
                    </a14:m>
                    <a:endParaRPr lang="zh-CN" altLang="en-US" sz="2400" dirty="0">
                      <a:solidFill>
                        <a:schemeClr val="tx1"/>
                      </a:solidFill>
                    </a:endParaRPr>
                  </a:p>
                </p:txBody>
              </p:sp>
            </mc:Choice>
            <mc:Fallback>
              <p:sp>
                <p:nvSpPr>
                  <p:cNvPr id="19" name="文本框 18"/>
                  <p:cNvSpPr txBox="1">
                    <a:spLocks noRot="1" noChangeAspect="1" noMove="1" noResize="1" noEditPoints="1" noAdjustHandles="1" noChangeArrowheads="1" noChangeShapeType="1" noTextEdit="1"/>
                  </p:cNvSpPr>
                  <p:nvPr/>
                </p:nvSpPr>
                <p:spPr>
                  <a:xfrm>
                    <a:off x="4331919" y="1451819"/>
                    <a:ext cx="1880546" cy="465445"/>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p:cNvSpPr txBox="1"/>
                  <p:nvPr/>
                </p:nvSpPr>
                <p:spPr>
                  <a:xfrm>
                    <a:off x="3306196" y="5415205"/>
                    <a:ext cx="811920" cy="4654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𝐶</m:t>
                              </m:r>
                            </m:e>
                            <m:sub>
                              <m:r>
                                <a:rPr lang="en-US" altLang="zh-CN" sz="2400" b="0" i="1" smtClean="0">
                                  <a:solidFill>
                                    <a:schemeClr val="tx1"/>
                                  </a:solidFill>
                                  <a:latin typeface="Cambria Math" panose="02040503050406030204" pitchFamily="18" charset="0"/>
                                </a:rPr>
                                <m:t>𝑚𝑖𝑛</m:t>
                              </m:r>
                            </m:sub>
                          </m:sSub>
                        </m:oMath>
                      </m:oMathPara>
                    </a14:m>
                    <a:endParaRPr lang="zh-CN" altLang="en-US" sz="2400" dirty="0">
                      <a:solidFill>
                        <a:schemeClr val="accent4">
                          <a:lumMod val="50000"/>
                        </a:schemeClr>
                      </a:solidFill>
                    </a:endParaRPr>
                  </a:p>
                </p:txBody>
              </p:sp>
            </mc:Choice>
            <mc:Fallback>
              <p:sp>
                <p:nvSpPr>
                  <p:cNvPr id="20" name="文本框 19"/>
                  <p:cNvSpPr txBox="1">
                    <a:spLocks noRot="1" noChangeAspect="1" noMove="1" noResize="1" noEditPoints="1" noAdjustHandles="1" noChangeArrowheads="1" noChangeShapeType="1" noTextEdit="1"/>
                  </p:cNvSpPr>
                  <p:nvPr/>
                </p:nvSpPr>
                <p:spPr>
                  <a:xfrm>
                    <a:off x="3306196" y="5415205"/>
                    <a:ext cx="811920" cy="465445"/>
                  </a:xfrm>
                  <a:prstGeom prst="rect">
                    <a:avLst/>
                  </a:prstGeom>
                  <a:blipFill rotWithShape="1">
                    <a:blip r:embed="rId3"/>
                  </a:blipFill>
                </p:spPr>
                <p:txBody>
                  <a:bodyPr/>
                  <a:lstStyle/>
                  <a:p>
                    <a:r>
                      <a:rPr lang="zh-CN" altLang="en-US">
                        <a:noFill/>
                      </a:rPr>
                      <a:t> </a:t>
                    </a:r>
                  </a:p>
                </p:txBody>
              </p:sp>
            </mc:Fallback>
          </mc:AlternateContent>
          <p:sp>
            <p:nvSpPr>
              <p:cNvPr id="21" name="文本框 20"/>
              <p:cNvSpPr txBox="1"/>
              <p:nvPr/>
            </p:nvSpPr>
            <p:spPr>
              <a:xfrm>
                <a:off x="2166747" y="2109741"/>
                <a:ext cx="869172" cy="504232"/>
              </a:xfrm>
              <a:prstGeom prst="rect">
                <a:avLst/>
              </a:prstGeom>
              <a:noFill/>
            </p:spPr>
            <p:txBody>
              <a:bodyPr wrap="square" rtlCol="0">
                <a:spAutoFit/>
              </a:bodyPr>
              <a:lstStyle/>
              <a:p>
                <a:r>
                  <a:rPr lang="zh-CN" altLang="en-US" sz="2000" dirty="0">
                    <a:solidFill>
                      <a:srgbClr val="FF0000"/>
                    </a:solidFill>
                  </a:rPr>
                  <a:t>积累</a:t>
                </a:r>
                <a:endParaRPr lang="zh-CN" altLang="en-US" sz="2000" dirty="0">
                  <a:solidFill>
                    <a:srgbClr val="FF0000"/>
                  </a:solidFill>
                </a:endParaRPr>
              </a:p>
            </p:txBody>
          </p:sp>
          <p:sp>
            <p:nvSpPr>
              <p:cNvPr id="22" name="文本框 21"/>
              <p:cNvSpPr txBox="1"/>
              <p:nvPr/>
            </p:nvSpPr>
            <p:spPr>
              <a:xfrm>
                <a:off x="7836373" y="990361"/>
                <a:ext cx="764659" cy="465445"/>
              </a:xfrm>
              <a:prstGeom prst="rect">
                <a:avLst/>
              </a:prstGeom>
              <a:noFill/>
            </p:spPr>
            <p:txBody>
              <a:bodyPr wrap="none" rtlCol="0">
                <a:spAutoFit/>
              </a:bodyPr>
              <a:lstStyle/>
              <a:p>
                <a:r>
                  <a:rPr lang="zh-CN" altLang="en-US" dirty="0"/>
                  <a:t>低频</a:t>
                </a:r>
                <a:endParaRPr lang="zh-CN" altLang="en-US" dirty="0"/>
              </a:p>
            </p:txBody>
          </p:sp>
          <p:sp>
            <p:nvSpPr>
              <p:cNvPr id="23" name="文本框 22"/>
              <p:cNvSpPr txBox="1"/>
              <p:nvPr/>
            </p:nvSpPr>
            <p:spPr>
              <a:xfrm>
                <a:off x="7960724" y="5336088"/>
                <a:ext cx="764659" cy="465445"/>
              </a:xfrm>
              <a:prstGeom prst="rect">
                <a:avLst/>
              </a:prstGeom>
              <a:noFill/>
            </p:spPr>
            <p:txBody>
              <a:bodyPr wrap="none" rtlCol="0">
                <a:spAutoFit/>
              </a:bodyPr>
              <a:lstStyle/>
              <a:p>
                <a:r>
                  <a:rPr lang="zh-CN" altLang="en-US" dirty="0"/>
                  <a:t>高频</a:t>
                </a:r>
                <a:endParaRPr lang="zh-CN" altLang="en-US" dirty="0"/>
              </a:p>
            </p:txBody>
          </p:sp>
          <p:sp>
            <p:nvSpPr>
              <p:cNvPr id="24" name="文本框 23"/>
              <p:cNvSpPr txBox="1"/>
              <p:nvPr/>
            </p:nvSpPr>
            <p:spPr>
              <a:xfrm>
                <a:off x="8012387" y="2018185"/>
                <a:ext cx="1128782" cy="504232"/>
              </a:xfrm>
              <a:prstGeom prst="rect">
                <a:avLst/>
              </a:prstGeom>
              <a:noFill/>
            </p:spPr>
            <p:txBody>
              <a:bodyPr wrap="none" rtlCol="0">
                <a:spAutoFit/>
              </a:bodyPr>
              <a:lstStyle/>
              <a:p>
                <a:r>
                  <a:rPr lang="zh-CN" altLang="en-US" sz="2000" dirty="0">
                    <a:solidFill>
                      <a:srgbClr val="FF0000"/>
                    </a:solidFill>
                  </a:rPr>
                  <a:t>强反型</a:t>
                </a:r>
                <a:endParaRPr lang="zh-CN" altLang="en-US" sz="2000" dirty="0">
                  <a:solidFill>
                    <a:srgbClr val="FF0000"/>
                  </a:solidFill>
                </a:endParaRPr>
              </a:p>
            </p:txBody>
          </p:sp>
          <p:sp>
            <p:nvSpPr>
              <p:cNvPr id="25" name="椭圆 24"/>
              <p:cNvSpPr/>
              <p:nvPr/>
            </p:nvSpPr>
            <p:spPr>
              <a:xfrm>
                <a:off x="4090793" y="2275682"/>
                <a:ext cx="92900" cy="9660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右大括号 25"/>
              <p:cNvSpPr/>
              <p:nvPr/>
            </p:nvSpPr>
            <p:spPr>
              <a:xfrm rot="5400000">
                <a:off x="2487662" y="1296550"/>
                <a:ext cx="138987" cy="1127514"/>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右大括号 26"/>
              <p:cNvSpPr/>
              <p:nvPr/>
            </p:nvSpPr>
            <p:spPr>
              <a:xfrm rot="5400000">
                <a:off x="8527282" y="1311164"/>
                <a:ext cx="138987" cy="1127514"/>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右大括号 27"/>
              <p:cNvSpPr/>
              <p:nvPr/>
            </p:nvSpPr>
            <p:spPr>
              <a:xfrm rot="8816066">
                <a:off x="4854023" y="2806586"/>
                <a:ext cx="163803" cy="2448169"/>
              </a:xfrm>
              <a:prstGeom prst="rightBrace">
                <a:avLst>
                  <a:gd name="adj1" fmla="val 8333"/>
                  <a:gd name="adj2" fmla="val 5179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p:cNvSpPr txBox="1"/>
              <p:nvPr/>
            </p:nvSpPr>
            <p:spPr>
              <a:xfrm>
                <a:off x="4102090" y="3934102"/>
                <a:ext cx="825346" cy="504232"/>
              </a:xfrm>
              <a:prstGeom prst="rect">
                <a:avLst/>
              </a:prstGeom>
              <a:noFill/>
            </p:spPr>
            <p:txBody>
              <a:bodyPr wrap="none" rtlCol="0">
                <a:spAutoFit/>
              </a:bodyPr>
              <a:lstStyle/>
              <a:p>
                <a:r>
                  <a:rPr lang="zh-CN" altLang="en-US" sz="2000" dirty="0">
                    <a:solidFill>
                      <a:srgbClr val="FF0000"/>
                    </a:solidFill>
                  </a:rPr>
                  <a:t>耗尽</a:t>
                </a:r>
                <a:endParaRPr lang="zh-CN" altLang="en-US" sz="2000" dirty="0">
                  <a:solidFill>
                    <a:srgbClr val="FF0000"/>
                  </a:solidFill>
                </a:endParaRPr>
              </a:p>
            </p:txBody>
          </p:sp>
          <p:sp>
            <p:nvSpPr>
              <p:cNvPr id="30" name="右大括号 29"/>
              <p:cNvSpPr/>
              <p:nvPr/>
            </p:nvSpPr>
            <p:spPr>
              <a:xfrm rot="804683">
                <a:off x="7304520" y="2571155"/>
                <a:ext cx="251364" cy="2448169"/>
              </a:xfrm>
              <a:prstGeom prst="rightBrace">
                <a:avLst>
                  <a:gd name="adj1" fmla="val 8333"/>
                  <a:gd name="adj2" fmla="val 5179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文本框 30"/>
              <p:cNvSpPr txBox="1"/>
              <p:nvPr/>
            </p:nvSpPr>
            <p:spPr>
              <a:xfrm>
                <a:off x="7493409" y="3711755"/>
                <a:ext cx="1128782" cy="504232"/>
              </a:xfrm>
              <a:prstGeom prst="rect">
                <a:avLst/>
              </a:prstGeom>
              <a:noFill/>
            </p:spPr>
            <p:txBody>
              <a:bodyPr wrap="none" rtlCol="0">
                <a:spAutoFit/>
              </a:bodyPr>
              <a:lstStyle/>
              <a:p>
                <a:r>
                  <a:rPr lang="zh-CN" altLang="en-US" sz="2000" dirty="0">
                    <a:solidFill>
                      <a:srgbClr val="FF0000"/>
                    </a:solidFill>
                  </a:rPr>
                  <a:t>弱反型</a:t>
                </a:r>
                <a:endParaRPr lang="zh-CN" altLang="en-US" sz="2000" dirty="0">
                  <a:solidFill>
                    <a:srgbClr val="FF0000"/>
                  </a:solidFill>
                </a:endParaRPr>
              </a:p>
            </p:txBody>
          </p:sp>
          <mc:AlternateContent xmlns:mc="http://schemas.openxmlformats.org/markup-compatibility/2006">
            <mc:Choice xmlns:a14="http://schemas.microsoft.com/office/drawing/2010/main" Requires="a14">
              <p:sp>
                <p:nvSpPr>
                  <p:cNvPr id="32" name="文本框 31"/>
                  <p:cNvSpPr txBox="1"/>
                  <p:nvPr/>
                </p:nvSpPr>
                <p:spPr>
                  <a:xfrm>
                    <a:off x="3470507" y="2204152"/>
                    <a:ext cx="647609" cy="4654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𝐶</m:t>
                              </m:r>
                            </m:e>
                            <m:sub>
                              <m:r>
                                <a:rPr lang="en-US" altLang="zh-CN" sz="2400" b="0" i="1" smtClean="0">
                                  <a:solidFill>
                                    <a:schemeClr val="tx1"/>
                                  </a:solidFill>
                                  <a:latin typeface="Cambria Math" panose="02040503050406030204" pitchFamily="18" charset="0"/>
                                </a:rPr>
                                <m:t>𝐹𝐵</m:t>
                              </m:r>
                            </m:sub>
                          </m:sSub>
                        </m:oMath>
                      </m:oMathPara>
                    </a14:m>
                    <a:endParaRPr lang="zh-CN" altLang="en-US" sz="2400" dirty="0">
                      <a:solidFill>
                        <a:schemeClr val="accent4">
                          <a:lumMod val="50000"/>
                        </a:schemeClr>
                      </a:solidFill>
                    </a:endParaRPr>
                  </a:p>
                </p:txBody>
              </p:sp>
            </mc:Choice>
            <mc:Fallback>
              <p:sp>
                <p:nvSpPr>
                  <p:cNvPr id="32" name="文本框 31"/>
                  <p:cNvSpPr txBox="1">
                    <a:spLocks noRot="1" noChangeAspect="1" noMove="1" noResize="1" noEditPoints="1" noAdjustHandles="1" noChangeArrowheads="1" noChangeShapeType="1" noTextEdit="1"/>
                  </p:cNvSpPr>
                  <p:nvPr/>
                </p:nvSpPr>
                <p:spPr>
                  <a:xfrm>
                    <a:off x="3470507" y="2204152"/>
                    <a:ext cx="647609" cy="465445"/>
                  </a:xfrm>
                  <a:prstGeom prst="rect">
                    <a:avLst/>
                  </a:prstGeom>
                  <a:blipFill rotWithShape="1">
                    <a:blip r:embed="rId4"/>
                  </a:blipFill>
                </p:spPr>
                <p:txBody>
                  <a:bodyPr/>
                  <a:lstStyle/>
                  <a:p>
                    <a:r>
                      <a:rPr lang="zh-CN" altLang="en-US">
                        <a:noFill/>
                      </a:rPr>
                      <a:t> </a:t>
                    </a:r>
                  </a:p>
                </p:txBody>
              </p:sp>
            </mc:Fallback>
          </mc:AlternateContent>
          <p:cxnSp>
            <p:nvCxnSpPr>
              <p:cNvPr id="34" name="直接箭头连接符 33"/>
              <p:cNvCxnSpPr/>
              <p:nvPr/>
            </p:nvCxnSpPr>
            <p:spPr>
              <a:xfrm>
                <a:off x="9160532" y="6225436"/>
                <a:ext cx="6263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35" name="文本框 34"/>
                <p:cNvSpPr txBox="1"/>
                <p:nvPr/>
              </p:nvSpPr>
              <p:spPr>
                <a:xfrm>
                  <a:off x="9236707" y="6087781"/>
                  <a:ext cx="330119" cy="3693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𝐺</m:t>
                            </m:r>
                          </m:sub>
                        </m:sSub>
                      </m:oMath>
                    </m:oMathPara>
                  </a14:m>
                  <a:endParaRPr lang="zh-CN" altLang="en-US" sz="2400" dirty="0"/>
                </a:p>
              </p:txBody>
            </p:sp>
          </mc:Choice>
          <mc:Fallback>
            <p:sp>
              <p:nvSpPr>
                <p:cNvPr id="35" name="文本框 34"/>
                <p:cNvSpPr txBox="1">
                  <a:spLocks noRot="1" noChangeAspect="1" noMove="1" noResize="1" noEditPoints="1" noAdjustHandles="1" noChangeArrowheads="1" noChangeShapeType="1" noTextEdit="1"/>
                </p:cNvSpPr>
                <p:nvPr/>
              </p:nvSpPr>
              <p:spPr>
                <a:xfrm>
                  <a:off x="9236707" y="6087781"/>
                  <a:ext cx="330119" cy="369332"/>
                </a:xfrm>
                <a:prstGeom prst="rect">
                  <a:avLst/>
                </a:prstGeom>
                <a:blipFill rotWithShape="1">
                  <a:blip r:embed="rId5"/>
                </a:blipFill>
              </p:spPr>
              <p:txBody>
                <a:bodyPr/>
                <a:lstStyle/>
                <a:p>
                  <a:r>
                    <a:rPr lang="zh-CN" altLang="en-US">
                      <a:noFill/>
                    </a:rPr>
                    <a:t> </a:t>
                  </a:r>
                </a:p>
              </p:txBody>
            </p:sp>
          </mc:Fallback>
        </mc:AlternateContent>
        <p:sp>
          <p:nvSpPr>
            <p:cNvPr id="36" name="文本框 35"/>
            <p:cNvSpPr txBox="1"/>
            <p:nvPr/>
          </p:nvSpPr>
          <p:spPr>
            <a:xfrm>
              <a:off x="4531002" y="6024825"/>
              <a:ext cx="131430" cy="369332"/>
            </a:xfrm>
            <a:prstGeom prst="rect">
              <a:avLst/>
            </a:prstGeom>
            <a:noFill/>
          </p:spPr>
          <p:txBody>
            <a:bodyPr wrap="square" lIns="0" tIns="0" rIns="0" bIns="0" rtlCol="0">
              <a:spAutoFit/>
            </a:bodyPr>
            <a:lstStyle/>
            <a:p>
              <a:r>
                <a:rPr lang="en-US" altLang="zh-CN" sz="2400" dirty="0"/>
                <a:t>0</a:t>
              </a:r>
              <a:endParaRPr lang="zh-CN" altLang="en-US" sz="2400" dirty="0"/>
            </a:p>
          </p:txBody>
        </p:sp>
      </p:grpSp>
      <p:sp>
        <p:nvSpPr>
          <p:cNvPr id="38" name="Text Box 3"/>
          <p:cNvSpPr txBox="1">
            <a:spLocks noChangeArrowheads="1"/>
          </p:cNvSpPr>
          <p:nvPr/>
        </p:nvSpPr>
        <p:spPr bwMode="auto">
          <a:xfrm>
            <a:off x="117279" y="173881"/>
            <a:ext cx="115444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800" dirty="0">
                <a:solidFill>
                  <a:srgbClr val="FF0000"/>
                </a:solidFill>
                <a:latin typeface="Comic Sans MS" panose="030F0702030302020204" pitchFamily="66" charset="0"/>
                <a:ea typeface="Dotum" panose="020B0600000101010101" pitchFamily="34" charset="-127"/>
              </a:rPr>
              <a:t>Capacitance at Low Frequency </a:t>
            </a:r>
            <a:r>
              <a:rPr lang="en-US" altLang="zh-CN" sz="2800" dirty="0">
                <a:solidFill>
                  <a:srgbClr val="FF0000"/>
                </a:solidFill>
                <a:latin typeface="Comic Sans MS" panose="030F0702030302020204" pitchFamily="66" charset="0"/>
                <a:ea typeface="黑体" panose="02010609060101010101" pitchFamily="49" charset="-122"/>
              </a:rPr>
              <a:t>or High Frequency at quasi-static</a:t>
            </a:r>
            <a:endParaRPr lang="zh-CN" altLang="en-US" sz="2800" dirty="0">
              <a:solidFill>
                <a:srgbClr val="FF0000"/>
              </a:solidFill>
              <a:latin typeface="Comic Sans MS" panose="030F0702030302020204" pitchFamily="66" charset="0"/>
              <a:ea typeface="Dotum" panose="020B0600000101010101" pitchFamily="34" charset="-127"/>
            </a:endParaRPr>
          </a:p>
        </p:txBody>
      </p:sp>
      <p:sp>
        <p:nvSpPr>
          <p:cNvPr id="2" name="灯片编号占位符 1"/>
          <p:cNvSpPr>
            <a:spLocks noGrp="1"/>
          </p:cNvSpPr>
          <p:nvPr>
            <p:ph type="sldNum" sz="quarter" idx="12"/>
          </p:nvPr>
        </p:nvSpPr>
        <p:spPr/>
        <p:txBody>
          <a:bodyPr/>
          <a:lstStyle/>
          <a:p>
            <a:fld id="{87AAF5FA-363C-4DAE-B84A-ED49A3A10B46}"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DDFDD434-EEEC-47EA-81AF-38F9E8E167B8}" type="slidenum">
              <a:rPr lang="zh-CN" altLang="en-US">
                <a:latin typeface="Garamond" panose="02020404030301010803" pitchFamily="18" charset="0"/>
              </a:rPr>
            </a:fld>
            <a:endParaRPr lang="en-US" altLang="zh-CN">
              <a:latin typeface="Garamond" panose="02020404030301010803" pitchFamily="18" charset="0"/>
            </a:endParaRPr>
          </a:p>
        </p:txBody>
      </p:sp>
      <p:sp>
        <p:nvSpPr>
          <p:cNvPr id="58372" name="Text Box 2"/>
          <p:cNvSpPr txBox="1">
            <a:spLocks noChangeArrowheads="1"/>
          </p:cNvSpPr>
          <p:nvPr/>
        </p:nvSpPr>
        <p:spPr bwMode="auto">
          <a:xfrm>
            <a:off x="0" y="0"/>
            <a:ext cx="75612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en-US" altLang="zh-CN" sz="3200" dirty="0">
                <a:solidFill>
                  <a:schemeClr val="tx2"/>
                </a:solidFill>
                <a:latin typeface="Comic Sans MS" panose="030F0702030302020204" pitchFamily="66" charset="0"/>
                <a:ea typeface="Dotum" panose="020B0600000101010101" pitchFamily="34" charset="-127"/>
              </a:rPr>
              <a:t>Surface Charge vs. Surface Potential</a:t>
            </a:r>
            <a:endParaRPr lang="en-US" altLang="zh-CN" sz="3200" dirty="0">
              <a:solidFill>
                <a:schemeClr val="tx2"/>
              </a:solidFill>
              <a:latin typeface="Comic Sans MS" panose="030F0702030302020204" pitchFamily="66" charset="0"/>
              <a:ea typeface="Dotum" panose="020B0600000101010101" pitchFamily="34" charset="-127"/>
            </a:endParaRPr>
          </a:p>
        </p:txBody>
      </p:sp>
      <p:pic>
        <p:nvPicPr>
          <p:cNvPr id="2" name="图片 1"/>
          <p:cNvPicPr>
            <a:picLocks noChangeAspect="1"/>
          </p:cNvPicPr>
          <p:nvPr/>
        </p:nvPicPr>
        <p:blipFill>
          <a:blip r:embed="rId1"/>
          <a:stretch>
            <a:fillRect/>
          </a:stretch>
        </p:blipFill>
        <p:spPr>
          <a:xfrm>
            <a:off x="2112244" y="707922"/>
            <a:ext cx="8134065" cy="6013553"/>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CB104E6-DE9C-4AAB-9106-786B75218602}" type="slidenum">
              <a:rPr lang="zh-CN" altLang="en-US">
                <a:latin typeface="Garamond" panose="02020404030301010803" pitchFamily="18" charset="0"/>
              </a:rPr>
            </a:fld>
            <a:endParaRPr lang="en-US" altLang="zh-CN">
              <a:latin typeface="Garamond" panose="02020404030301010803" pitchFamily="18" charset="0"/>
            </a:endParaRPr>
          </a:p>
        </p:txBody>
      </p:sp>
      <p:graphicFrame>
        <p:nvGraphicFramePr>
          <p:cNvPr id="28674" name="Object 2"/>
          <p:cNvGraphicFramePr>
            <a:graphicFrameLocks noGrp="1" noChangeAspect="1"/>
          </p:cNvGraphicFramePr>
          <p:nvPr>
            <p:ph idx="1"/>
          </p:nvPr>
        </p:nvGraphicFramePr>
        <p:xfrm>
          <a:off x="539750" y="3028950"/>
          <a:ext cx="11213465" cy="800735"/>
        </p:xfrm>
        <a:graphic>
          <a:graphicData uri="http://schemas.openxmlformats.org/presentationml/2006/ole">
            <mc:AlternateContent xmlns:mc="http://schemas.openxmlformats.org/markup-compatibility/2006">
              <mc:Choice xmlns:v="urn:schemas-microsoft-com:vml" Requires="v">
                <p:oleObj spid="_x0000_s70706" name="公式" r:id="rId1" imgW="76809600" imgH="5486400" progId="Equation.3">
                  <p:embed/>
                </p:oleObj>
              </mc:Choice>
              <mc:Fallback>
                <p:oleObj name="公式" r:id="rId1" imgW="76809600" imgH="5486400" progId="Equation.3">
                  <p:embed/>
                  <p:pic>
                    <p:nvPicPr>
                      <p:cNvPr id="0" name="图片 16359"/>
                      <p:cNvPicPr>
                        <a:picLocks noChangeAspect="1" noChangeArrowheads="1"/>
                      </p:cNvPicPr>
                      <p:nvPr/>
                    </p:nvPicPr>
                    <p:blipFill>
                      <a:blip r:embed="rId2"/>
                      <a:srcRect/>
                      <a:stretch>
                        <a:fillRect/>
                      </a:stretch>
                    </p:blipFill>
                    <p:spPr bwMode="auto">
                      <a:xfrm>
                        <a:off x="539750" y="3028950"/>
                        <a:ext cx="11213465" cy="80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71" name="Text Box 3"/>
          <p:cNvSpPr txBox="1">
            <a:spLocks noChangeArrowheads="1"/>
          </p:cNvSpPr>
          <p:nvPr/>
        </p:nvSpPr>
        <p:spPr bwMode="auto">
          <a:xfrm>
            <a:off x="0" y="104777"/>
            <a:ext cx="2700337" cy="457200"/>
          </a:xfrm>
          <a:prstGeom prst="rect">
            <a:avLst/>
          </a:prstGeom>
          <a:noFill/>
          <a:ln w="9525">
            <a:noFill/>
            <a:miter lim="800000"/>
          </a:ln>
          <a:effectLst/>
        </p:spPr>
        <p:txBody>
          <a:bodyPr>
            <a:spAutoFit/>
          </a:bodyPr>
          <a:lstStyle/>
          <a:p>
            <a:pPr marL="457200" indent="-457200">
              <a:spcBef>
                <a:spcPct val="50000"/>
              </a:spcBef>
              <a:defRPr/>
            </a:pPr>
            <a:r>
              <a:rPr lang="en-US" sz="2400" dirty="0">
                <a:effectLst>
                  <a:outerShdw blurRad="38100" dist="38100" dir="2700000" algn="tl">
                    <a:srgbClr val="C0C0C0"/>
                  </a:outerShdw>
                </a:effectLst>
                <a:latin typeface="Comic Sans MS" panose="030F0702030302020204" pitchFamily="66" charset="0"/>
                <a:ea typeface="Dotum" panose="020B0600000101010101" pitchFamily="34" charset="-127"/>
              </a:rPr>
              <a:t>P-type </a:t>
            </a:r>
            <a:r>
              <a:rPr lang="en-US" sz="2400" dirty="0" err="1">
                <a:effectLst>
                  <a:outerShdw blurRad="38100" dist="38100" dir="2700000" algn="tl">
                    <a:srgbClr val="C0C0C0"/>
                  </a:outerShdw>
                </a:effectLst>
                <a:latin typeface="Comic Sans MS" panose="030F0702030302020204" pitchFamily="66" charset="0"/>
                <a:ea typeface="Dotum" panose="020B0600000101010101" pitchFamily="34" charset="-127"/>
              </a:rPr>
              <a:t>subst</a:t>
            </a:r>
            <a:r>
              <a:rPr lang="en-US" sz="2400" dirty="0">
                <a:effectLst>
                  <a:outerShdw blurRad="38100" dist="38100" dir="2700000" algn="tl">
                    <a:srgbClr val="C0C0C0"/>
                  </a:outerShdw>
                </a:effectLst>
                <a:latin typeface="Comic Sans MS" panose="030F0702030302020204" pitchFamily="66" charset="0"/>
                <a:ea typeface="Dotum" panose="020B0600000101010101" pitchFamily="34" charset="-127"/>
              </a:rPr>
              <a:t>	rate</a:t>
            </a:r>
            <a:endParaRPr lang="en-US" sz="2400" dirty="0">
              <a:effectLst>
                <a:outerShdw blurRad="38100" dist="38100" dir="2700000" algn="tl">
                  <a:srgbClr val="C0C0C0"/>
                </a:outerShdw>
              </a:effectLst>
              <a:latin typeface="Comic Sans MS" panose="030F0702030302020204" pitchFamily="66" charset="0"/>
              <a:ea typeface="Dotum" panose="020B0600000101010101" pitchFamily="34" charset="-127"/>
            </a:endParaRPr>
          </a:p>
        </p:txBody>
      </p:sp>
      <p:sp>
        <p:nvSpPr>
          <p:cNvPr id="58372" name="Text Box 4"/>
          <p:cNvSpPr txBox="1">
            <a:spLocks noChangeArrowheads="1"/>
          </p:cNvSpPr>
          <p:nvPr/>
        </p:nvSpPr>
        <p:spPr bwMode="auto">
          <a:xfrm>
            <a:off x="539750" y="871117"/>
            <a:ext cx="3041650" cy="521970"/>
          </a:xfrm>
          <a:prstGeom prst="rect">
            <a:avLst/>
          </a:prstGeom>
          <a:noFill/>
          <a:ln w="9525">
            <a:noFill/>
            <a:miter lim="800000"/>
          </a:ln>
          <a:effectLst/>
        </p:spPr>
        <p:txBody>
          <a:bodyPr wrap="square">
            <a:spAutoFit/>
          </a:bodyPr>
          <a:lstStyle/>
          <a:p>
            <a:pPr marL="457200" indent="-457200">
              <a:spcBef>
                <a:spcPct val="50000"/>
              </a:spcBef>
              <a:defRPr/>
            </a:pPr>
            <a:r>
              <a:rPr lang="zh-CN" altLang="en-US" sz="2800" dirty="0">
                <a:solidFill>
                  <a:srgbClr val="FF0000"/>
                </a:solidFill>
                <a:effectLst>
                  <a:outerShdw blurRad="38100" dist="38100" dir="2700000" algn="tl">
                    <a:srgbClr val="C0C0C0"/>
                  </a:outerShdw>
                </a:effectLst>
                <a:latin typeface="Comic Sans MS" panose="030F0702030302020204" pitchFamily="66" charset="0"/>
                <a:ea typeface="宋体" panose="02010600030101010101" pitchFamily="2" charset="-122"/>
              </a:rPr>
              <a:t>积累态</a:t>
            </a:r>
            <a:endParaRPr lang="zh-CN" altLang="en-US" sz="2800" dirty="0">
              <a:solidFill>
                <a:srgbClr val="FF0000"/>
              </a:solidFill>
              <a:effectLst>
                <a:outerShdw blurRad="38100" dist="38100" dir="2700000" algn="tl">
                  <a:srgbClr val="C0C0C0"/>
                </a:outerShdw>
              </a:effectLst>
              <a:latin typeface="Comic Sans MS" panose="030F0702030302020204" pitchFamily="66" charset="0"/>
              <a:ea typeface="宋体" panose="02010600030101010101" pitchFamily="2" charset="-122"/>
            </a:endParaRPr>
          </a:p>
        </p:txBody>
      </p:sp>
      <p:graphicFrame>
        <p:nvGraphicFramePr>
          <p:cNvPr id="28675" name="Object 5"/>
          <p:cNvGraphicFramePr>
            <a:graphicFrameLocks noChangeAspect="1"/>
          </p:cNvGraphicFramePr>
          <p:nvPr/>
        </p:nvGraphicFramePr>
        <p:xfrm>
          <a:off x="725805" y="1826895"/>
          <a:ext cx="4011295" cy="675005"/>
        </p:xfrm>
        <a:graphic>
          <a:graphicData uri="http://schemas.openxmlformats.org/presentationml/2006/ole">
            <mc:AlternateContent xmlns:mc="http://schemas.openxmlformats.org/markup-compatibility/2006">
              <mc:Choice xmlns:v="urn:schemas-microsoft-com:vml" Requires="v">
                <p:oleObj spid="_x0000_s70707" name="公式" r:id="rId3" imgW="1358900" imgH="228600" progId="Equation.3">
                  <p:embed/>
                </p:oleObj>
              </mc:Choice>
              <mc:Fallback>
                <p:oleObj name="公式" r:id="rId3" imgW="1358900" imgH="228600" progId="Equation.3">
                  <p:embed/>
                  <p:pic>
                    <p:nvPicPr>
                      <p:cNvPr id="0" name="图片 16360"/>
                      <p:cNvPicPr>
                        <a:picLocks noChangeAspect="1" noChangeArrowheads="1"/>
                      </p:cNvPicPr>
                      <p:nvPr/>
                    </p:nvPicPr>
                    <p:blipFill>
                      <a:blip r:embed="rId4"/>
                      <a:srcRect/>
                      <a:stretch>
                        <a:fillRect/>
                      </a:stretch>
                    </p:blipFill>
                    <p:spPr bwMode="auto">
                      <a:xfrm>
                        <a:off x="725805" y="1826895"/>
                        <a:ext cx="4011295" cy="675005"/>
                      </a:xfrm>
                      <a:prstGeom prst="rect">
                        <a:avLst/>
                      </a:prstGeom>
                      <a:noFill/>
                      <a:ln>
                        <a:noFill/>
                      </a:ln>
                    </p:spPr>
                  </p:pic>
                </p:oleObj>
              </mc:Fallback>
            </mc:AlternateContent>
          </a:graphicData>
        </a:graphic>
      </p:graphicFrame>
      <p:graphicFrame>
        <p:nvGraphicFramePr>
          <p:cNvPr id="28676" name="Object 16"/>
          <p:cNvGraphicFramePr>
            <a:graphicFrameLocks noChangeAspect="1"/>
          </p:cNvGraphicFramePr>
          <p:nvPr/>
        </p:nvGraphicFramePr>
        <p:xfrm>
          <a:off x="636905" y="4334828"/>
          <a:ext cx="8313738" cy="1677987"/>
        </p:xfrm>
        <a:graphic>
          <a:graphicData uri="http://schemas.openxmlformats.org/presentationml/2006/ole">
            <mc:AlternateContent xmlns:mc="http://schemas.openxmlformats.org/markup-compatibility/2006">
              <mc:Choice xmlns:v="urn:schemas-microsoft-com:vml" Requires="v">
                <p:oleObj spid="_x0000_s70708" name="公式" r:id="rId5" imgW="64008000" imgH="13411200" progId="Equation.3">
                  <p:embed/>
                </p:oleObj>
              </mc:Choice>
              <mc:Fallback>
                <p:oleObj name="公式" r:id="rId5" imgW="64008000" imgH="13411200" progId="Equation.3">
                  <p:embed/>
                  <p:pic>
                    <p:nvPicPr>
                      <p:cNvPr id="0" name="图片 16361"/>
                      <p:cNvPicPr>
                        <a:picLocks noChangeAspect="1" noChangeArrowheads="1"/>
                      </p:cNvPicPr>
                      <p:nvPr/>
                    </p:nvPicPr>
                    <p:blipFill>
                      <a:blip r:embed="rId6"/>
                      <a:srcRect/>
                      <a:stretch>
                        <a:fillRect/>
                      </a:stretch>
                    </p:blipFill>
                    <p:spPr bwMode="auto">
                      <a:xfrm>
                        <a:off x="636905" y="4334828"/>
                        <a:ext cx="8313738" cy="167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 name="直接箭头连接符 6"/>
          <p:cNvCxnSpPr/>
          <p:nvPr/>
        </p:nvCxnSpPr>
        <p:spPr>
          <a:xfrm>
            <a:off x="8330565" y="6149975"/>
            <a:ext cx="521335" cy="3524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851900" y="6257136"/>
            <a:ext cx="393056" cy="584775"/>
          </a:xfrm>
          <a:prstGeom prst="rect">
            <a:avLst/>
          </a:prstGeom>
          <a:noFill/>
        </p:spPr>
        <p:txBody>
          <a:bodyPr wrap="none" rtlCol="0">
            <a:spAutoFit/>
          </a:bodyPr>
          <a:lstStyle/>
          <a:p>
            <a:r>
              <a:rPr lang="en-US" altLang="zh-CN" sz="3200" b="1" dirty="0">
                <a:solidFill>
                  <a:srgbClr val="FF0000"/>
                </a:solidFill>
              </a:rPr>
              <a:t>0</a:t>
            </a:r>
            <a:endParaRPr lang="zh-CN" altLang="en-US" sz="3200" b="1" dirty="0">
              <a:solidFill>
                <a:srgbClr val="FF0000"/>
              </a:solidFill>
            </a:endParaRPr>
          </a:p>
        </p:txBody>
      </p:sp>
      <p:sp>
        <p:nvSpPr>
          <p:cNvPr id="2" name="椭圆 1"/>
          <p:cNvSpPr/>
          <p:nvPr/>
        </p:nvSpPr>
        <p:spPr>
          <a:xfrm>
            <a:off x="6873240" y="4334510"/>
            <a:ext cx="2077720" cy="176657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9DA76961-9B8C-4E98-A35A-2947A541FC57}" type="slidenum">
              <a:rPr lang="zh-CN" altLang="en-US">
                <a:latin typeface="Garamond" panose="02020404030301010803" pitchFamily="18" charset="0"/>
              </a:rPr>
            </a:fld>
            <a:endParaRPr lang="en-US" altLang="zh-CN">
              <a:latin typeface="Garamond" panose="02020404030301010803" pitchFamily="18" charset="0"/>
            </a:endParaRPr>
          </a:p>
        </p:txBody>
      </p:sp>
      <p:sp>
        <p:nvSpPr>
          <p:cNvPr id="29704" name="Rectangle 2"/>
          <p:cNvSpPr>
            <a:spLocks noChangeArrowheads="1"/>
          </p:cNvSpPr>
          <p:nvPr/>
        </p:nvSpPr>
        <p:spPr bwMode="auto">
          <a:xfrm>
            <a:off x="5414963" y="3186113"/>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05" name="Rectangle 3"/>
          <p:cNvSpPr>
            <a:spLocks noChangeArrowheads="1"/>
          </p:cNvSpPr>
          <p:nvPr/>
        </p:nvSpPr>
        <p:spPr bwMode="auto">
          <a:xfrm>
            <a:off x="5681663" y="3200400"/>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06" name="Rectangle 4"/>
          <p:cNvSpPr>
            <a:spLocks noChangeArrowheads="1"/>
          </p:cNvSpPr>
          <p:nvPr/>
        </p:nvSpPr>
        <p:spPr bwMode="auto">
          <a:xfrm>
            <a:off x="5505450" y="317658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07" name="Rectangle 5"/>
          <p:cNvSpPr>
            <a:spLocks noChangeArrowheads="1"/>
          </p:cNvSpPr>
          <p:nvPr/>
        </p:nvSpPr>
        <p:spPr bwMode="auto">
          <a:xfrm>
            <a:off x="5129213" y="3181350"/>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08" name="Rectangle 6"/>
          <p:cNvSpPr>
            <a:spLocks noChangeArrowheads="1"/>
          </p:cNvSpPr>
          <p:nvPr/>
        </p:nvSpPr>
        <p:spPr bwMode="auto">
          <a:xfrm>
            <a:off x="5791200" y="3200400"/>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09" name="Rectangle 7"/>
          <p:cNvSpPr>
            <a:spLocks noChangeArrowheads="1"/>
          </p:cNvSpPr>
          <p:nvPr/>
        </p:nvSpPr>
        <p:spPr bwMode="auto">
          <a:xfrm>
            <a:off x="6000750" y="3314700"/>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10" name="Rectangle 8"/>
          <p:cNvSpPr>
            <a:spLocks noChangeArrowheads="1"/>
          </p:cNvSpPr>
          <p:nvPr/>
        </p:nvSpPr>
        <p:spPr bwMode="auto">
          <a:xfrm>
            <a:off x="5581650" y="3105150"/>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mc:AlternateContent xmlns:mc="http://schemas.openxmlformats.org/markup-compatibility/2006">
        <mc:Choice xmlns:a14="http://schemas.microsoft.com/office/drawing/2010/main" Requires="a14">
          <p:sp>
            <p:nvSpPr>
              <p:cNvPr id="29711" name="Rectangle 9"/>
              <p:cNvSpPr>
                <a:spLocks noGrp="1" noChangeArrowheads="1"/>
              </p:cNvSpPr>
              <p:nvPr>
                <p:ph type="body" idx="1"/>
              </p:nvPr>
            </p:nvSpPr>
            <p:spPr>
              <a:xfrm>
                <a:off x="562975" y="81624"/>
                <a:ext cx="11160691" cy="5385169"/>
              </a:xfrm>
              <a:noFill/>
            </p:spPr>
            <p:txBody>
              <a:bodyPr>
                <a:normAutofit fontScale="92500"/>
              </a:bodyPr>
              <a:lstStyle/>
              <a:p>
                <a:pPr algn="just" eaLnBrk="1" hangingPunct="1">
                  <a:lnSpc>
                    <a:spcPct val="160000"/>
                  </a:lnSpc>
                  <a:buFont typeface="Wingdings" panose="05000000000000000000" pitchFamily="2" charset="2"/>
                  <a:buNone/>
                </a:pPr>
                <a:r>
                  <a:rPr lang="zh-CN" altLang="en-US" sz="3100" b="1" dirty="0">
                    <a:solidFill>
                      <a:srgbClr val="FF0000"/>
                    </a:solidFill>
                    <a:latin typeface="黑体" panose="02010609060101010101" pitchFamily="49" charset="-122"/>
                    <a:ea typeface="黑体" panose="02010609060101010101" pitchFamily="49" charset="-122"/>
                  </a:rPr>
                  <a:t>积累区（ </a:t>
                </a:r>
                <a14:m>
                  <m:oMath xmlns:m="http://schemas.openxmlformats.org/officeDocument/2006/math">
                    <m:sSub>
                      <m:sSubPr>
                        <m:ctrlPr>
                          <a:rPr lang="en-US" altLang="zh-CN" sz="3100" b="1" i="1" smtClean="0">
                            <a:solidFill>
                              <a:srgbClr val="FF0000"/>
                            </a:solidFill>
                            <a:latin typeface="Cambria Math" panose="02040503050406030204" pitchFamily="18" charset="0"/>
                            <a:ea typeface="黑体" panose="02010609060101010101" pitchFamily="49" charset="-122"/>
                          </a:rPr>
                        </m:ctrlPr>
                      </m:sSubPr>
                      <m:e>
                        <m:r>
                          <a:rPr lang="en-US" altLang="zh-CN" sz="3100" b="1" i="1" smtClean="0">
                            <a:solidFill>
                              <a:srgbClr val="FF0000"/>
                            </a:solidFill>
                            <a:latin typeface="Cambria Math" panose="02040503050406030204" pitchFamily="18" charset="0"/>
                            <a:ea typeface="黑体" panose="02010609060101010101" pitchFamily="49" charset="-122"/>
                          </a:rPr>
                          <m:t>𝑽</m:t>
                        </m:r>
                      </m:e>
                      <m:sub>
                        <m:r>
                          <a:rPr lang="en-US" altLang="zh-CN" sz="3100" b="1" i="1" smtClean="0">
                            <a:solidFill>
                              <a:srgbClr val="FF0000"/>
                            </a:solidFill>
                            <a:latin typeface="Cambria Math" panose="02040503050406030204" pitchFamily="18" charset="0"/>
                            <a:ea typeface="黑体" panose="02010609060101010101" pitchFamily="49" charset="-122"/>
                          </a:rPr>
                          <m:t>𝑮</m:t>
                        </m:r>
                      </m:sub>
                    </m:sSub>
                  </m:oMath>
                </a14:m>
                <a:r>
                  <a:rPr lang="zh-CN" altLang="en-US" sz="3100" b="1" dirty="0">
                    <a:solidFill>
                      <a:srgbClr val="FF0000"/>
                    </a:solidFill>
                    <a:latin typeface="黑体" panose="02010609060101010101" pitchFamily="49" charset="-122"/>
                    <a:ea typeface="黑体" panose="02010609060101010101" pitchFamily="49" charset="-122"/>
                  </a:rPr>
                  <a:t>  </a:t>
                </a:r>
                <a:r>
                  <a:rPr lang="en-US" altLang="zh-CN" sz="3100" b="1" dirty="0">
                    <a:solidFill>
                      <a:srgbClr val="FF0000"/>
                    </a:solidFill>
                    <a:latin typeface="黑体" panose="02010609060101010101" pitchFamily="49" charset="-122"/>
                    <a:ea typeface="黑体" panose="02010609060101010101" pitchFamily="49" charset="-122"/>
                  </a:rPr>
                  <a:t>&lt;0</a:t>
                </a:r>
                <a:r>
                  <a:rPr lang="zh-CN" altLang="en-US" sz="3100" b="1" dirty="0">
                    <a:solidFill>
                      <a:srgbClr val="FF0000"/>
                    </a:solidFill>
                    <a:latin typeface="黑体" panose="02010609060101010101" pitchFamily="49" charset="-122"/>
                    <a:ea typeface="黑体" panose="02010609060101010101" pitchFamily="49" charset="-122"/>
                  </a:rPr>
                  <a:t>）</a:t>
                </a:r>
                <a:endParaRPr lang="zh-CN" altLang="en-US" sz="3100" b="1" dirty="0">
                  <a:solidFill>
                    <a:srgbClr val="FF0000"/>
                  </a:solidFill>
                  <a:latin typeface="黑体" panose="02010609060101010101" pitchFamily="49" charset="-122"/>
                  <a:ea typeface="黑体" panose="02010609060101010101" pitchFamily="49" charset="-122"/>
                </a:endParaRPr>
              </a:p>
              <a:p>
                <a:pPr algn="just" eaLnBrk="1" hangingPunct="1">
                  <a:lnSpc>
                    <a:spcPct val="170000"/>
                  </a:lnSpc>
                  <a:buFont typeface="Wingdings" panose="05000000000000000000" pitchFamily="2" charset="2"/>
                  <a:buNone/>
                </a:pPr>
                <a:r>
                  <a:rPr lang="zh-CN" altLang="en-US" sz="3600" b="1" dirty="0">
                    <a:latin typeface="黑体" panose="02010609060101010101" pitchFamily="49" charset="-122"/>
                    <a:ea typeface="黑体" panose="02010609060101010101" pitchFamily="49" charset="-122"/>
                  </a:rPr>
                  <a:t>  </a:t>
                </a:r>
                <a:r>
                  <a:rPr lang="en-US" altLang="zh-CN" sz="3600" dirty="0">
                    <a:latin typeface="楷体_GB2312" pitchFamily="1" charset="-122"/>
                    <a:ea typeface="楷体_GB2312" pitchFamily="1" charset="-122"/>
                  </a:rPr>
                  <a:t>MOS</a:t>
                </a:r>
                <a:r>
                  <a:rPr lang="zh-CN" altLang="en-US" sz="3600" dirty="0">
                    <a:latin typeface="楷体_GB2312" pitchFamily="1" charset="-122"/>
                    <a:ea typeface="楷体_GB2312" pitchFamily="1" charset="-122"/>
                  </a:rPr>
                  <a:t>系统的电容</a:t>
                </a:r>
                <a:r>
                  <a:rPr lang="en-US" altLang="zh-CN" sz="3600" dirty="0">
                    <a:latin typeface="楷体_GB2312" pitchFamily="1" charset="-122"/>
                    <a:ea typeface="楷体_GB2312" pitchFamily="1" charset="-122"/>
                  </a:rPr>
                  <a:t>C</a:t>
                </a:r>
                <a:r>
                  <a:rPr lang="zh-CN" altLang="en-US" sz="3600" dirty="0">
                    <a:latin typeface="楷体_GB2312" pitchFamily="1" charset="-122"/>
                    <a:ea typeface="楷体_GB2312" pitchFamily="1" charset="-122"/>
                  </a:rPr>
                  <a:t>基本上等于绝缘体电容</a:t>
                </a:r>
                <a14:m>
                  <m:oMath xmlns:m="http://schemas.openxmlformats.org/officeDocument/2006/math">
                    <m:sSub>
                      <m:sSubPr>
                        <m:ctrlPr>
                          <a:rPr lang="en-US" altLang="zh-CN" sz="3600" i="1" smtClean="0">
                            <a:latin typeface="Cambria Math" panose="02040503050406030204" pitchFamily="18" charset="0"/>
                            <a:ea typeface="楷体_GB2312" pitchFamily="1" charset="-122"/>
                          </a:rPr>
                        </m:ctrlPr>
                      </m:sSubPr>
                      <m:e>
                        <m:r>
                          <a:rPr lang="en-US" altLang="zh-CN" sz="3600" b="0" i="1" smtClean="0">
                            <a:latin typeface="Cambria Math" panose="02040503050406030204" pitchFamily="18" charset="0"/>
                            <a:ea typeface="楷体_GB2312" pitchFamily="1" charset="-122"/>
                          </a:rPr>
                          <m:t>𝐶</m:t>
                        </m:r>
                      </m:e>
                      <m:sub>
                        <m:r>
                          <a:rPr lang="en-US" altLang="zh-CN" sz="3600" b="0" i="1" smtClean="0">
                            <a:latin typeface="Cambria Math" panose="02040503050406030204" pitchFamily="18" charset="0"/>
                            <a:ea typeface="楷体_GB2312" pitchFamily="1" charset="-122"/>
                          </a:rPr>
                          <m:t>0</m:t>
                        </m:r>
                      </m:sub>
                    </m:sSub>
                  </m:oMath>
                </a14:m>
                <a:r>
                  <a:rPr lang="zh-CN" altLang="en-US" sz="3600" dirty="0">
                    <a:latin typeface="楷体_GB2312" pitchFamily="1" charset="-122"/>
                    <a:ea typeface="楷体_GB2312" pitchFamily="1" charset="-122"/>
                  </a:rPr>
                  <a:t>。当负偏压的数值逐渐减少时，空间电荷区积累的空穴数随之减少，并且</a:t>
                </a:r>
                <a14:m>
                  <m:oMath xmlns:m="http://schemas.openxmlformats.org/officeDocument/2006/math">
                    <m:sSub>
                      <m:sSubPr>
                        <m:ctrlPr>
                          <a:rPr lang="en-US" altLang="zh-CN" sz="3600" i="1" smtClean="0">
                            <a:latin typeface="Cambria Math" panose="02040503050406030204" pitchFamily="18" charset="0"/>
                            <a:ea typeface="楷体_GB2312" pitchFamily="1" charset="-122"/>
                          </a:rPr>
                        </m:ctrlPr>
                      </m:sSubPr>
                      <m:e>
                        <m:r>
                          <a:rPr lang="en-US" altLang="zh-CN" sz="3600" b="0" i="1" smtClean="0">
                            <a:latin typeface="Cambria Math" panose="02040503050406030204" pitchFamily="18" charset="0"/>
                            <a:ea typeface="楷体_GB2312" pitchFamily="1" charset="-122"/>
                          </a:rPr>
                          <m:t>𝑄</m:t>
                        </m:r>
                      </m:e>
                      <m:sub>
                        <m:r>
                          <a:rPr lang="en-US" altLang="zh-CN" sz="3600" b="0" i="1" smtClean="0">
                            <a:latin typeface="Cambria Math" panose="02040503050406030204" pitchFamily="18" charset="0"/>
                            <a:ea typeface="楷体_GB2312" pitchFamily="1" charset="-122"/>
                          </a:rPr>
                          <m:t>𝑆</m:t>
                        </m:r>
                      </m:sub>
                    </m:sSub>
                  </m:oMath>
                </a14:m>
                <a:r>
                  <a:rPr lang="zh-CN" altLang="en-US" sz="3600" dirty="0">
                    <a:latin typeface="楷体_GB2312" pitchFamily="1" charset="-122"/>
                    <a:ea typeface="楷体_GB2312" pitchFamily="1" charset="-122"/>
                  </a:rPr>
                  <a:t>随</a:t>
                </a:r>
                <a14:m>
                  <m:oMath xmlns:m="http://schemas.openxmlformats.org/officeDocument/2006/math">
                    <m:sSub>
                      <m:sSubPr>
                        <m:ctrlPr>
                          <a:rPr lang="en-US" altLang="zh-CN" sz="3600" i="1" dirty="0" smtClean="0">
                            <a:latin typeface="Cambria Math" panose="02040503050406030204" pitchFamily="18" charset="0"/>
                            <a:ea typeface="楷体_GB2312" pitchFamily="1" charset="-122"/>
                          </a:rPr>
                        </m:ctrlPr>
                      </m:sSubPr>
                      <m:e>
                        <m:r>
                          <a:rPr lang="en-US" altLang="zh-CN" sz="3600" b="0" i="1" dirty="0" smtClean="0">
                            <a:latin typeface="Cambria Math" panose="02040503050406030204" pitchFamily="18" charset="0"/>
                            <a:ea typeface="楷体_GB2312" pitchFamily="1" charset="-122"/>
                          </a:rPr>
                          <m:t>𝑉</m:t>
                        </m:r>
                      </m:e>
                      <m:sub>
                        <m:r>
                          <a:rPr lang="en-US" altLang="zh-CN" sz="3600" b="0" i="1" dirty="0" smtClean="0">
                            <a:latin typeface="Cambria Math" panose="02040503050406030204" pitchFamily="18" charset="0"/>
                            <a:ea typeface="楷体_GB2312" pitchFamily="1" charset="-122"/>
                          </a:rPr>
                          <m:t>𝑆</m:t>
                        </m:r>
                      </m:sub>
                    </m:sSub>
                  </m:oMath>
                </a14:m>
                <a:r>
                  <a:rPr lang="zh-CN" altLang="en-US" sz="3600" dirty="0">
                    <a:latin typeface="楷体_GB2312" pitchFamily="1" charset="-122"/>
                    <a:ea typeface="楷体_GB2312" pitchFamily="1" charset="-122"/>
                  </a:rPr>
                  <a:t>的变化也逐渐减慢，</a:t>
                </a:r>
                <a14:m>
                  <m:oMath xmlns:m="http://schemas.openxmlformats.org/officeDocument/2006/math">
                    <m:sSub>
                      <m:sSubPr>
                        <m:ctrlPr>
                          <a:rPr lang="en-US" altLang="zh-CN" sz="3600" i="1" smtClean="0">
                            <a:latin typeface="Cambria Math" panose="02040503050406030204" pitchFamily="18" charset="0"/>
                            <a:ea typeface="楷体_GB2312" pitchFamily="1" charset="-122"/>
                          </a:rPr>
                        </m:ctrlPr>
                      </m:sSubPr>
                      <m:e>
                        <m:r>
                          <a:rPr lang="en-US" altLang="zh-CN" sz="3600" b="0" i="1" smtClean="0">
                            <a:latin typeface="Cambria Math" panose="02040503050406030204" pitchFamily="18" charset="0"/>
                            <a:ea typeface="楷体_GB2312" pitchFamily="1" charset="-122"/>
                          </a:rPr>
                          <m:t>𝐶</m:t>
                        </m:r>
                      </m:e>
                      <m:sub>
                        <m:r>
                          <a:rPr lang="en-US" altLang="zh-CN" sz="3600" b="0" i="1" smtClean="0">
                            <a:latin typeface="Cambria Math" panose="02040503050406030204" pitchFamily="18" charset="0"/>
                            <a:ea typeface="楷体_GB2312" pitchFamily="1" charset="-122"/>
                          </a:rPr>
                          <m:t>𝑆</m:t>
                        </m:r>
                      </m:sub>
                    </m:sSub>
                  </m:oMath>
                </a14:m>
                <a:r>
                  <a:rPr lang="zh-CN" altLang="en-US" sz="3600" dirty="0">
                    <a:latin typeface="楷体_GB2312" pitchFamily="1" charset="-122"/>
                    <a:ea typeface="楷体_GB2312" pitchFamily="1" charset="-122"/>
                  </a:rPr>
                  <a:t> 变小。总电容</a:t>
                </a:r>
                <a:r>
                  <a:rPr lang="en-US" altLang="zh-CN" sz="3600" dirty="0">
                    <a:latin typeface="楷体_GB2312" pitchFamily="1" charset="-122"/>
                    <a:ea typeface="楷体_GB2312" pitchFamily="1" charset="-122"/>
                  </a:rPr>
                  <a:t>C</a:t>
                </a:r>
                <a:r>
                  <a:rPr lang="zh-CN" altLang="en-US" sz="3600" dirty="0">
                    <a:latin typeface="楷体_GB2312" pitchFamily="1" charset="-122"/>
                    <a:ea typeface="楷体_GB2312" pitchFamily="1" charset="-122"/>
                  </a:rPr>
                  <a:t>也就变小。</a:t>
                </a:r>
                <a:endParaRPr lang="zh-CN" altLang="en-US" sz="3600" dirty="0">
                  <a:latin typeface="楷体_GB2312" pitchFamily="1" charset="-122"/>
                  <a:ea typeface="楷体_GB2312" pitchFamily="1" charset="-122"/>
                </a:endParaRPr>
              </a:p>
              <a:p>
                <a:pPr algn="just" eaLnBrk="1" hangingPunct="1">
                  <a:lnSpc>
                    <a:spcPct val="170000"/>
                  </a:lnSpc>
                  <a:buFont typeface="Wingdings" panose="05000000000000000000" pitchFamily="2" charset="2"/>
                  <a:buNone/>
                </a:pPr>
                <a:r>
                  <a:rPr lang="zh-CN" altLang="en-US" sz="3600" dirty="0">
                    <a:latin typeface="楷体_GB2312" pitchFamily="1" charset="-122"/>
                    <a:ea typeface="楷体_GB2312" pitchFamily="1" charset="-122"/>
                  </a:rPr>
                  <a:t>    </a:t>
                </a:r>
                <a:endParaRPr lang="zh-CN" altLang="en-US" sz="3600" dirty="0">
                  <a:latin typeface="楷体_GB2312" pitchFamily="1" charset="-122"/>
                  <a:ea typeface="楷体_GB2312" pitchFamily="1" charset="-122"/>
                </a:endParaRPr>
              </a:p>
            </p:txBody>
          </p:sp>
        </mc:Choice>
        <mc:Fallback>
          <p:sp>
            <p:nvSpPr>
              <p:cNvPr id="29711" name="Rectangle 9"/>
              <p:cNvSpPr>
                <a:spLocks noRot="1" noChangeAspect="1" noMove="1" noResize="1" noEditPoints="1" noAdjustHandles="1" noChangeArrowheads="1" noChangeShapeType="1" noTextEdit="1"/>
              </p:cNvSpPr>
              <p:nvPr>
                <p:ph type="body" idx="1"/>
              </p:nvPr>
            </p:nvSpPr>
            <p:spPr>
              <a:xfrm>
                <a:off x="562975" y="81624"/>
                <a:ext cx="11160691" cy="5385169"/>
              </a:xfrm>
              <a:blipFill rotWithShape="1">
                <a:blip r:embed="rId1"/>
                <a:stretch>
                  <a:fillRect l="-3" t="-6" r="3" b="1"/>
                </a:stretch>
              </a:blipFill>
            </p:spPr>
            <p:txBody>
              <a:bodyPr/>
              <a:lstStyle/>
              <a:p>
                <a:r>
                  <a:rPr lang="zh-CN" altLang="en-US">
                    <a:noFill/>
                  </a:rPr>
                  <a:t> </a:t>
                </a:r>
              </a:p>
            </p:txBody>
          </p:sp>
        </mc:Fallback>
      </mc:AlternateContent>
      <p:grpSp>
        <p:nvGrpSpPr>
          <p:cNvPr id="18" name="组合 17"/>
          <p:cNvGrpSpPr/>
          <p:nvPr/>
        </p:nvGrpSpPr>
        <p:grpSpPr>
          <a:xfrm>
            <a:off x="2898450" y="3642119"/>
            <a:ext cx="5302685" cy="2663718"/>
            <a:chOff x="1227551" y="826718"/>
            <a:chExt cx="9632515" cy="5398718"/>
          </a:xfrm>
        </p:grpSpPr>
        <p:pic>
          <p:nvPicPr>
            <p:cNvPr id="19" name="图片 18"/>
            <p:cNvPicPr>
              <a:picLocks noChangeAspect="1"/>
            </p:cNvPicPr>
            <p:nvPr/>
          </p:nvPicPr>
          <p:blipFill>
            <a:blip r:embed="rId2"/>
            <a:stretch>
              <a:fillRect/>
            </a:stretch>
          </p:blipFill>
          <p:spPr>
            <a:xfrm>
              <a:off x="1852221" y="1039661"/>
              <a:ext cx="7316832" cy="4728118"/>
            </a:xfrm>
            <a:prstGeom prst="rect">
              <a:avLst/>
            </a:prstGeom>
          </p:spPr>
        </p:pic>
        <p:sp>
          <p:nvSpPr>
            <p:cNvPr id="20" name="任意多边形 19"/>
            <p:cNvSpPr/>
            <p:nvPr/>
          </p:nvSpPr>
          <p:spPr>
            <a:xfrm>
              <a:off x="6123142" y="5366143"/>
              <a:ext cx="3231715" cy="450937"/>
            </a:xfrm>
            <a:custGeom>
              <a:avLst/>
              <a:gdLst>
                <a:gd name="connsiteX0" fmla="*/ 0 w 3995803"/>
                <a:gd name="connsiteY0" fmla="*/ 0 h 375781"/>
                <a:gd name="connsiteX1" fmla="*/ 501041 w 3995803"/>
                <a:gd name="connsiteY1" fmla="*/ 300625 h 375781"/>
                <a:gd name="connsiteX2" fmla="*/ 964504 w 3995803"/>
                <a:gd name="connsiteY2" fmla="*/ 375781 h 375781"/>
                <a:gd name="connsiteX3" fmla="*/ 3995803 w 3995803"/>
                <a:gd name="connsiteY3" fmla="*/ 338203 h 375781"/>
                <a:gd name="connsiteX4" fmla="*/ 3995803 w 3995803"/>
                <a:gd name="connsiteY4" fmla="*/ 338203 h 375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803" h="375781">
                  <a:moveTo>
                    <a:pt x="0" y="0"/>
                  </a:moveTo>
                  <a:cubicBezTo>
                    <a:pt x="170145" y="118997"/>
                    <a:pt x="340290" y="237995"/>
                    <a:pt x="501041" y="300625"/>
                  </a:cubicBezTo>
                  <a:cubicBezTo>
                    <a:pt x="661792" y="363255"/>
                    <a:pt x="964504" y="375781"/>
                    <a:pt x="964504" y="375781"/>
                  </a:cubicBezTo>
                  <a:lnTo>
                    <a:pt x="3995803" y="338203"/>
                  </a:lnTo>
                  <a:lnTo>
                    <a:pt x="3995803" y="338203"/>
                  </a:lnTo>
                </a:path>
              </a:pathLst>
            </a:custGeom>
            <a:noFill/>
            <a:ln w="38100">
              <a:solidFill>
                <a:srgbClr val="164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flipH="1">
              <a:off x="4133591" y="826718"/>
              <a:ext cx="12524" cy="53486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227551" y="6162805"/>
              <a:ext cx="9194104" cy="626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133589" y="1653436"/>
              <a:ext cx="1878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947787" y="5801630"/>
              <a:ext cx="1878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4021582" y="2238892"/>
              <a:ext cx="230687" cy="2573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p:cNvCxnSpPr/>
            <p:nvPr/>
          </p:nvCxnSpPr>
          <p:spPr>
            <a:xfrm>
              <a:off x="10233764" y="6225436"/>
              <a:ext cx="6263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椭圆 1"/>
          <p:cNvSpPr/>
          <p:nvPr/>
        </p:nvSpPr>
        <p:spPr>
          <a:xfrm>
            <a:off x="3803585" y="4050020"/>
            <a:ext cx="671075" cy="42454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7" name="文本框 26"/>
              <p:cNvSpPr txBox="1"/>
              <p:nvPr/>
            </p:nvSpPr>
            <p:spPr>
              <a:xfrm>
                <a:off x="8036076" y="6281076"/>
                <a:ext cx="330119" cy="3693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𝐺</m:t>
                          </m:r>
                        </m:sub>
                      </m:sSub>
                    </m:oMath>
                  </m:oMathPara>
                </a14:m>
                <a:endParaRPr lang="zh-CN" altLang="en-US" sz="2400" dirty="0"/>
              </a:p>
            </p:txBody>
          </p:sp>
        </mc:Choice>
        <mc:Fallback>
          <p:sp>
            <p:nvSpPr>
              <p:cNvPr id="27" name="文本框 26"/>
              <p:cNvSpPr txBox="1">
                <a:spLocks noRot="1" noChangeAspect="1" noMove="1" noResize="1" noEditPoints="1" noAdjustHandles="1" noChangeArrowheads="1" noChangeShapeType="1" noTextEdit="1"/>
              </p:cNvSpPr>
              <p:nvPr/>
            </p:nvSpPr>
            <p:spPr>
              <a:xfrm>
                <a:off x="8036076" y="6281076"/>
                <a:ext cx="330119" cy="369332"/>
              </a:xfrm>
              <a:prstGeom prst="rect">
                <a:avLst/>
              </a:prstGeom>
              <a:blipFill rotWithShape="1">
                <a:blip r:embed="rId3"/>
                <a:stretch>
                  <a:fillRect l="-46" t="-79" r="-5365" b="14"/>
                </a:stretch>
              </a:blipFill>
            </p:spPr>
            <p:txBody>
              <a:bodyPr/>
              <a:lstStyle/>
              <a:p>
                <a:r>
                  <a:rPr lang="zh-CN" altLang="en-US">
                    <a:noFill/>
                  </a:rPr>
                  <a:t> </a:t>
                </a:r>
              </a:p>
            </p:txBody>
          </p:sp>
        </mc:Fallback>
      </mc:AlternateContent>
      <p:sp>
        <p:nvSpPr>
          <p:cNvPr id="28" name="文本框 27"/>
          <p:cNvSpPr txBox="1"/>
          <p:nvPr/>
        </p:nvSpPr>
        <p:spPr>
          <a:xfrm>
            <a:off x="4330910" y="6356350"/>
            <a:ext cx="369832" cy="369332"/>
          </a:xfrm>
          <a:prstGeom prst="rect">
            <a:avLst/>
          </a:prstGeom>
          <a:noFill/>
        </p:spPr>
        <p:txBody>
          <a:bodyPr wrap="square" lIns="0" tIns="0" rIns="0" bIns="0" rtlCol="0">
            <a:spAutoFit/>
          </a:bodyPr>
          <a:lstStyle/>
          <a:p>
            <a:r>
              <a:rPr lang="en-US" altLang="zh-CN" sz="2400" dirty="0"/>
              <a:t>0</a:t>
            </a:r>
            <a:endParaRPr lang="zh-CN" altLang="en-US" sz="2400" dirty="0"/>
          </a:p>
        </p:txBody>
      </p:sp>
      <mc:AlternateContent xmlns:mc="http://schemas.openxmlformats.org/markup-compatibility/2006">
        <mc:Choice xmlns:a14="http://schemas.microsoft.com/office/drawing/2010/main" Requires="a14">
          <p:sp>
            <p:nvSpPr>
              <p:cNvPr id="3" name="矩形 2"/>
              <p:cNvSpPr/>
              <p:nvPr/>
            </p:nvSpPr>
            <p:spPr>
              <a:xfrm>
                <a:off x="4506410" y="4171973"/>
                <a:ext cx="732060"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楷体_GB2312" pitchFamily="1" charset="-122"/>
                            </a:rPr>
                          </m:ctrlPr>
                        </m:sSubPr>
                        <m:e>
                          <m:r>
                            <a:rPr lang="en-US" altLang="zh-CN" sz="2400" i="1">
                              <a:latin typeface="Cambria Math" panose="02040503050406030204" pitchFamily="18" charset="0"/>
                              <a:ea typeface="楷体_GB2312" pitchFamily="1" charset="-122"/>
                            </a:rPr>
                            <m:t>𝐶</m:t>
                          </m:r>
                        </m:e>
                        <m:sub>
                          <m:r>
                            <a:rPr lang="en-US" altLang="zh-CN" sz="2400" b="0" i="1" smtClean="0">
                              <a:latin typeface="Cambria Math" panose="02040503050406030204" pitchFamily="18" charset="0"/>
                              <a:ea typeface="楷体_GB2312" pitchFamily="1" charset="-122"/>
                            </a:rPr>
                            <m:t>𝐹𝐵</m:t>
                          </m:r>
                        </m:sub>
                      </m:sSub>
                    </m:oMath>
                  </m:oMathPara>
                </a14:m>
                <a:endParaRPr lang="zh-CN" altLang="en-US" sz="2400" dirty="0"/>
              </a:p>
            </p:txBody>
          </p:sp>
        </mc:Choice>
        <mc:Fallback>
          <p:sp>
            <p:nvSpPr>
              <p:cNvPr id="3" name="矩形 2"/>
              <p:cNvSpPr>
                <a:spLocks noRot="1" noChangeAspect="1" noMove="1" noResize="1" noEditPoints="1" noAdjustHandles="1" noChangeArrowheads="1" noChangeShapeType="1" noTextEdit="1"/>
              </p:cNvSpPr>
              <p:nvPr/>
            </p:nvSpPr>
            <p:spPr>
              <a:xfrm>
                <a:off x="4506410" y="4171973"/>
                <a:ext cx="732060" cy="461665"/>
              </a:xfrm>
              <a:prstGeom prst="rect">
                <a:avLst/>
              </a:prstGeom>
              <a:blipFill rotWithShape="1">
                <a:blip r:embed="rId4"/>
                <a:stretch>
                  <a:fillRect l="-61" t="-5" r="48" b="9"/>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32">
            <a:hlinkClick r:id="" action="ppaction://ole?verb=1"/>
          </p:cNvPr>
          <p:cNvGraphicFramePr>
            <a:graphicFrameLocks noChangeAspect="1"/>
          </p:cNvGraphicFramePr>
          <p:nvPr/>
        </p:nvGraphicFramePr>
        <p:xfrm>
          <a:off x="437515" y="1344930"/>
          <a:ext cx="10245725" cy="1269365"/>
        </p:xfrm>
        <a:graphic>
          <a:graphicData uri="http://schemas.openxmlformats.org/presentationml/2006/ole">
            <mc:AlternateContent xmlns:mc="http://schemas.openxmlformats.org/markup-compatibility/2006">
              <mc:Choice xmlns:v="urn:schemas-microsoft-com:vml" Requires="v">
                <p:oleObj spid="_x0000_s26498" name="公式" r:id="rId1" imgW="4178300" imgH="545465" progId="Equation.3">
                  <p:embed/>
                </p:oleObj>
              </mc:Choice>
              <mc:Fallback>
                <p:oleObj name="公式" r:id="rId1" imgW="4178300" imgH="545465" progId="Equation.3">
                  <p:embed/>
                  <p:pic>
                    <p:nvPicPr>
                      <p:cNvPr id="0" name="图片 26457"/>
                      <p:cNvPicPr>
                        <a:picLocks noChangeAspect="1" noChangeArrowheads="1"/>
                      </p:cNvPicPr>
                      <p:nvPr/>
                    </p:nvPicPr>
                    <p:blipFill>
                      <a:blip r:embed="rId2"/>
                      <a:srcRect/>
                      <a:stretch>
                        <a:fillRect/>
                      </a:stretch>
                    </p:blipFill>
                    <p:spPr bwMode="auto">
                      <a:xfrm>
                        <a:off x="437515" y="1344930"/>
                        <a:ext cx="10245725" cy="1269365"/>
                      </a:xfrm>
                      <a:prstGeom prst="rect">
                        <a:avLst/>
                      </a:prstGeom>
                      <a:noFill/>
                      <a:ln>
                        <a:noFill/>
                      </a:ln>
                    </p:spPr>
                  </p:pic>
                </p:oleObj>
              </mc:Fallback>
            </mc:AlternateContent>
          </a:graphicData>
        </a:graphic>
      </p:graphicFrame>
      <mc:AlternateContent xmlns:mc="http://schemas.openxmlformats.org/markup-compatibility/2006">
        <mc:Choice xmlns:a14="http://schemas.microsoft.com/office/drawing/2010/main" Requires="a14">
          <p:sp>
            <p:nvSpPr>
              <p:cNvPr id="6" name="文本框 5"/>
              <p:cNvSpPr txBox="1"/>
              <p:nvPr/>
            </p:nvSpPr>
            <p:spPr>
              <a:xfrm>
                <a:off x="55987" y="0"/>
                <a:ext cx="3031279" cy="707886"/>
              </a:xfrm>
              <a:prstGeom prst="rect">
                <a:avLst/>
              </a:prstGeom>
              <a:noFill/>
            </p:spPr>
            <p:txBody>
              <a:bodyPr wrap="none" rtlCol="0">
                <a:spAutoFit/>
              </a:bodyPr>
              <a:lstStyle/>
              <a:p>
                <a:r>
                  <a:rPr lang="zh-CN" altLang="en-US" sz="4000" dirty="0">
                    <a:solidFill>
                      <a:srgbClr val="FF0000"/>
                    </a:solidFill>
                  </a:rPr>
                  <a:t>平带电容</a:t>
                </a:r>
                <a14:m>
                  <m:oMath xmlns:m="http://schemas.openxmlformats.org/officeDocument/2006/math">
                    <m:sSub>
                      <m:sSubPr>
                        <m:ctrlPr>
                          <a:rPr lang="en-US" altLang="zh-CN" sz="4000" i="1" smtClean="0">
                            <a:solidFill>
                              <a:srgbClr val="FF0000"/>
                            </a:solidFill>
                            <a:latin typeface="Cambria Math" panose="02040503050406030204" pitchFamily="18" charset="0"/>
                          </a:rPr>
                        </m:ctrlPr>
                      </m:sSubPr>
                      <m:e>
                        <m:r>
                          <a:rPr lang="en-US" altLang="zh-CN" sz="4000" b="0" i="1" smtClean="0">
                            <a:solidFill>
                              <a:srgbClr val="FF0000"/>
                            </a:solidFill>
                            <a:latin typeface="Cambria Math" panose="02040503050406030204" pitchFamily="18" charset="0"/>
                          </a:rPr>
                          <m:t>𝐶</m:t>
                        </m:r>
                      </m:e>
                      <m:sub>
                        <m:r>
                          <a:rPr lang="en-US" altLang="zh-CN" sz="4000" b="0" i="1" smtClean="0">
                            <a:solidFill>
                              <a:srgbClr val="FF0000"/>
                            </a:solidFill>
                            <a:latin typeface="Cambria Math" panose="02040503050406030204" pitchFamily="18" charset="0"/>
                          </a:rPr>
                          <m:t>𝐹𝐵</m:t>
                        </m:r>
                      </m:sub>
                    </m:sSub>
                  </m:oMath>
                </a14:m>
                <a:endParaRPr lang="zh-CN" altLang="en-US" sz="4000" dirty="0">
                  <a:solidFill>
                    <a:srgbClr val="FF0000"/>
                  </a:solidFill>
                </a:endParaRPr>
              </a:p>
            </p:txBody>
          </p:sp>
        </mc:Choice>
        <mc:Fallback>
          <p:sp>
            <p:nvSpPr>
              <p:cNvPr id="6" name="文本框 5"/>
              <p:cNvSpPr txBox="1">
                <a:spLocks noRot="1" noChangeAspect="1" noMove="1" noResize="1" noEditPoints="1" noAdjustHandles="1" noChangeArrowheads="1" noChangeShapeType="1" noTextEdit="1"/>
              </p:cNvSpPr>
              <p:nvPr/>
            </p:nvSpPr>
            <p:spPr>
              <a:xfrm>
                <a:off x="55987" y="0"/>
                <a:ext cx="3031279" cy="707886"/>
              </a:xfrm>
              <a:prstGeom prst="rect">
                <a:avLst/>
              </a:prstGeom>
              <a:blipFill rotWithShape="1">
                <a:blip r:embed="rId3"/>
                <a:stretch>
                  <a:fillRect l="-4" r="-380" b="70"/>
                </a:stretch>
              </a:blipFill>
            </p:spPr>
            <p:txBody>
              <a:bodyPr/>
              <a:lstStyle/>
              <a:p>
                <a:r>
                  <a:rPr lang="zh-CN" altLang="en-US">
                    <a:noFill/>
                  </a:rPr>
                  <a:t> </a:t>
                </a:r>
              </a:p>
            </p:txBody>
          </p:sp>
        </mc:Fallback>
      </mc:AlternateContent>
      <p:sp>
        <p:nvSpPr>
          <p:cNvPr id="7" name="灯片编号占位符 6"/>
          <p:cNvSpPr>
            <a:spLocks noGrp="1"/>
          </p:cNvSpPr>
          <p:nvPr>
            <p:ph type="sldNum" sz="quarter" idx="12"/>
          </p:nvPr>
        </p:nvSpPr>
        <p:spPr/>
        <p:txBody>
          <a:bodyPr/>
          <a:lstStyle/>
          <a:p>
            <a:fld id="{87AAF5FA-363C-4DAE-B84A-ED49A3A10B46}" type="slidenum">
              <a:rPr lang="zh-CN" altLang="en-US" smtClean="0"/>
            </a:fld>
            <a:endParaRPr lang="zh-CN" altLang="en-US"/>
          </a:p>
        </p:txBody>
      </p:sp>
      <p:pic>
        <p:nvPicPr>
          <p:cNvPr id="5" name="图片 4"/>
          <p:cNvPicPr>
            <a:picLocks noChangeAspect="1"/>
          </p:cNvPicPr>
          <p:nvPr/>
        </p:nvPicPr>
        <p:blipFill>
          <a:blip r:embed="rId4"/>
          <a:stretch>
            <a:fillRect/>
          </a:stretch>
        </p:blipFill>
        <p:spPr>
          <a:xfrm>
            <a:off x="1701021" y="4243703"/>
            <a:ext cx="9353550" cy="2571750"/>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359434" y="2893532"/>
                <a:ext cx="3168688" cy="107093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d>
                            <m:dPr>
                              <m:begChr m:val=""/>
                              <m:endChr m:val="|"/>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𝐶</m:t>
                                  </m:r>
                                </m:e>
                                <m:sub>
                                  <m:r>
                                    <a:rPr lang="en-US" altLang="zh-CN" sz="2800" i="1">
                                      <a:latin typeface="Cambria Math" panose="02040503050406030204" pitchFamily="18" charset="0"/>
                                    </a:rPr>
                                    <m:t>𝑆</m:t>
                                  </m:r>
                                </m:sub>
                              </m:sSub>
                            </m:e>
                          </m:d>
                        </m:e>
                        <m:sub>
                          <m:r>
                            <a:rPr lang="zh-CN" altLang="en-US" sz="2800" i="1">
                              <a:latin typeface="Cambria Math" panose="02040503050406030204" pitchFamily="18" charset="0"/>
                            </a:rPr>
                            <m:t>平</m:t>
                          </m:r>
                          <m:r>
                            <a:rPr lang="zh-CN" altLang="en-US" sz="2800" i="1" smtClean="0">
                              <a:latin typeface="Cambria Math" panose="02040503050406030204" pitchFamily="18" charset="0"/>
                            </a:rPr>
                            <m:t>带</m:t>
                          </m:r>
                        </m:sub>
                      </m:sSub>
                      <m:r>
                        <a:rPr lang="en-US" altLang="zh-CN" sz="2800" dirty="0">
                          <a:latin typeface="Cambria Math" panose="02040503050406030204" pitchFamily="18" charset="0"/>
                          <a:ea typeface="Cambria Math" panose="02040503050406030204" pitchFamily="18" charset="0"/>
                        </a:rPr>
                        <m:t>=</m:t>
                      </m:r>
                      <m:sSub>
                        <m:sSubPr>
                          <m:ctrlPr>
                            <a:rPr lang="en-US" altLang="zh-CN" sz="2800" i="1">
                              <a:solidFill>
                                <a:prstClr val="black"/>
                              </a:solidFill>
                              <a:latin typeface="Cambria Math" panose="02040503050406030204" pitchFamily="18" charset="0"/>
                            </a:rPr>
                          </m:ctrlPr>
                        </m:sSubPr>
                        <m:e>
                          <m:d>
                            <m:dPr>
                              <m:begChr m:val=""/>
                              <m:endChr m:val="|"/>
                              <m:ctrlPr>
                                <a:rPr lang="en-US" altLang="zh-CN" sz="2800" i="1">
                                  <a:solidFill>
                                    <a:prstClr val="black"/>
                                  </a:solidFill>
                                  <a:latin typeface="Cambria Math" panose="02040503050406030204" pitchFamily="18" charset="0"/>
                                </a:rPr>
                              </m:ctrlPr>
                            </m:dPr>
                            <m:e>
                              <m:f>
                                <m:fPr>
                                  <m:ctrlPr>
                                    <a:rPr lang="en-US" altLang="zh-CN" sz="2800" i="1" smtClean="0">
                                      <a:solidFill>
                                        <a:prstClr val="black"/>
                                      </a:solidFill>
                                      <a:latin typeface="Cambria Math" panose="02040503050406030204" pitchFamily="18" charset="0"/>
                                    </a:rPr>
                                  </m:ctrlPr>
                                </m:fPr>
                                <m:num>
                                  <m:sSub>
                                    <m:sSubPr>
                                      <m:ctrlPr>
                                        <a:rPr lang="en-US" altLang="zh-CN" sz="2800" i="1">
                                          <a:solidFill>
                                            <a:prstClr val="black"/>
                                          </a:solidFill>
                                          <a:latin typeface="Cambria Math" panose="02040503050406030204" pitchFamily="18" charset="0"/>
                                        </a:rPr>
                                      </m:ctrlPr>
                                    </m:sSubPr>
                                    <m:e>
                                      <m:r>
                                        <a:rPr lang="en-US" altLang="zh-CN" sz="2800" b="0" i="1" smtClean="0">
                                          <a:solidFill>
                                            <a:prstClr val="black"/>
                                          </a:solidFill>
                                          <a:latin typeface="Cambria Math" panose="02040503050406030204" pitchFamily="18" charset="0"/>
                                        </a:rPr>
                                        <m:t>𝑑𝑄</m:t>
                                      </m:r>
                                    </m:e>
                                    <m:sub>
                                      <m:r>
                                        <a:rPr lang="en-US" altLang="zh-CN" sz="2800" i="1">
                                          <a:solidFill>
                                            <a:prstClr val="black"/>
                                          </a:solidFill>
                                          <a:latin typeface="Cambria Math" panose="02040503050406030204" pitchFamily="18" charset="0"/>
                                        </a:rPr>
                                        <m:t>𝑆</m:t>
                                      </m:r>
                                    </m:sub>
                                  </m:sSub>
                                </m:num>
                                <m:den>
                                  <m:sSub>
                                    <m:sSubPr>
                                      <m:ctrlPr>
                                        <a:rPr lang="en-US" altLang="zh-CN" sz="2800" i="1">
                                          <a:solidFill>
                                            <a:prstClr val="black"/>
                                          </a:solidFill>
                                          <a:latin typeface="Cambria Math" panose="02040503050406030204" pitchFamily="18" charset="0"/>
                                        </a:rPr>
                                      </m:ctrlPr>
                                    </m:sSubPr>
                                    <m:e>
                                      <m:r>
                                        <a:rPr lang="en-US" altLang="zh-CN" sz="2800" i="1" smtClean="0">
                                          <a:solidFill>
                                            <a:prstClr val="black"/>
                                          </a:solidFill>
                                          <a:latin typeface="Cambria Math" panose="02040503050406030204" pitchFamily="18" charset="0"/>
                                        </a:rPr>
                                        <m:t>𝑑</m:t>
                                      </m:r>
                                      <m:r>
                                        <a:rPr lang="en-US" altLang="zh-CN" sz="2800" b="0" i="1" smtClean="0">
                                          <a:solidFill>
                                            <a:prstClr val="black"/>
                                          </a:solidFill>
                                          <a:latin typeface="Cambria Math" panose="02040503050406030204" pitchFamily="18" charset="0"/>
                                        </a:rPr>
                                        <m:t>𝑉</m:t>
                                      </m:r>
                                    </m:e>
                                    <m:sub>
                                      <m:r>
                                        <a:rPr lang="en-US" altLang="zh-CN" sz="2800" i="1">
                                          <a:solidFill>
                                            <a:prstClr val="black"/>
                                          </a:solidFill>
                                          <a:latin typeface="Cambria Math" panose="02040503050406030204" pitchFamily="18" charset="0"/>
                                        </a:rPr>
                                        <m:t>𝑆</m:t>
                                      </m:r>
                                    </m:sub>
                                  </m:sSub>
                                </m:den>
                              </m:f>
                            </m:e>
                          </m:d>
                        </m:e>
                        <m:sub>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𝑉</m:t>
                              </m:r>
                            </m:e>
                            <m:sub>
                              <m:r>
                                <a:rPr lang="en-US" altLang="zh-CN" sz="2800" i="1">
                                  <a:solidFill>
                                    <a:prstClr val="black"/>
                                  </a:solidFill>
                                  <a:latin typeface="Cambria Math" panose="02040503050406030204" pitchFamily="18" charset="0"/>
                                </a:rPr>
                                <m:t>𝑆</m:t>
                              </m:r>
                            </m:sub>
                          </m:sSub>
                          <m:r>
                            <a:rPr lang="en-US" altLang="zh-CN" sz="2800" i="1" smtClean="0">
                              <a:solidFill>
                                <a:prstClr val="black"/>
                              </a:solidFill>
                              <a:latin typeface="Cambria Math" panose="02040503050406030204" pitchFamily="18" charset="0"/>
                              <a:ea typeface="Cambria Math" panose="02040503050406030204" pitchFamily="18" charset="0"/>
                            </a:rPr>
                            <m:t>→</m:t>
                          </m:r>
                          <m:r>
                            <a:rPr lang="en-US" altLang="zh-CN" sz="2800" b="0" i="1" smtClean="0">
                              <a:solidFill>
                                <a:prstClr val="black"/>
                              </a:solidFill>
                              <a:latin typeface="Cambria Math" panose="02040503050406030204" pitchFamily="18" charset="0"/>
                              <a:ea typeface="Cambria Math" panose="02040503050406030204" pitchFamily="18" charset="0"/>
                            </a:rPr>
                            <m:t>0</m:t>
                          </m:r>
                        </m:sub>
                      </m:sSub>
                    </m:oMath>
                  </m:oMathPara>
                </a14:m>
                <a:endParaRPr lang="zh-CN" altLang="en-US" sz="2800" dirty="0"/>
              </a:p>
            </p:txBody>
          </p:sp>
        </mc:Choice>
        <mc:Fallback>
          <p:sp>
            <p:nvSpPr>
              <p:cNvPr id="8" name="文本框 7"/>
              <p:cNvSpPr txBox="1">
                <a:spLocks noRot="1" noChangeAspect="1" noMove="1" noResize="1" noEditPoints="1" noAdjustHandles="1" noChangeArrowheads="1" noChangeShapeType="1" noTextEdit="1"/>
              </p:cNvSpPr>
              <p:nvPr/>
            </p:nvSpPr>
            <p:spPr>
              <a:xfrm>
                <a:off x="359434" y="2893532"/>
                <a:ext cx="3168688" cy="1070934"/>
              </a:xfrm>
              <a:prstGeom prst="rect">
                <a:avLst/>
              </a:prstGeom>
              <a:blipFill rotWithShape="1">
                <a:blip r:embed="rId5"/>
                <a:stretch>
                  <a:fillRect l="-1" t="-44" r="2" b="15"/>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6"/>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CDA19C36-E82D-4770-90C2-8BADCE52223B}" type="slidenum">
              <a:rPr lang="zh-CN" altLang="en-US">
                <a:latin typeface="Garamond" panose="02020404030301010803" pitchFamily="18" charset="0"/>
              </a:rPr>
            </a:fld>
            <a:endParaRPr lang="en-US" altLang="zh-CN">
              <a:latin typeface="Garamond" panose="02020404030301010803" pitchFamily="18" charset="0"/>
            </a:endParaRPr>
          </a:p>
        </p:txBody>
      </p:sp>
      <p:graphicFrame>
        <p:nvGraphicFramePr>
          <p:cNvPr id="30722" name="Object 2"/>
          <p:cNvGraphicFramePr>
            <a:graphicFrameLocks noGrp="1" noChangeAspect="1"/>
          </p:cNvGraphicFramePr>
          <p:nvPr>
            <p:ph sz="half" idx="1"/>
          </p:nvPr>
        </p:nvGraphicFramePr>
        <p:xfrm>
          <a:off x="1042987" y="270527"/>
          <a:ext cx="3816409" cy="2162175"/>
        </p:xfrm>
        <a:graphic>
          <a:graphicData uri="http://schemas.openxmlformats.org/presentationml/2006/ole">
            <mc:AlternateContent xmlns:mc="http://schemas.openxmlformats.org/markup-compatibility/2006">
              <mc:Choice xmlns:v="urn:schemas-microsoft-com:vml" Requires="v">
                <p:oleObj spid="_x0000_s17798" name="公式" r:id="rId1" imgW="27432000" imgH="15544800" progId="Equation.3">
                  <p:embed/>
                </p:oleObj>
              </mc:Choice>
              <mc:Fallback>
                <p:oleObj name="公式" r:id="rId1" imgW="27432000" imgH="15544800" progId="Equation.3">
                  <p:embed/>
                  <p:pic>
                    <p:nvPicPr>
                      <p:cNvPr id="0" name="图片 17747"/>
                      <p:cNvPicPr preferRelativeResize="0">
                        <a:picLocks noChangeAspect="1" noChangeArrowheads="1"/>
                      </p:cNvPicPr>
                      <p:nvPr/>
                    </p:nvPicPr>
                    <p:blipFill>
                      <a:blip r:embed="rId2"/>
                      <a:srcRect/>
                      <a:stretch>
                        <a:fillRect/>
                      </a:stretch>
                    </p:blipFill>
                    <p:spPr bwMode="auto">
                      <a:xfrm>
                        <a:off x="1042987" y="270527"/>
                        <a:ext cx="3816409" cy="2162175"/>
                      </a:xfrm>
                      <a:prstGeom prst="rect">
                        <a:avLst/>
                      </a:prstGeom>
                      <a:noFill/>
                      <a:ln>
                        <a:noFill/>
                      </a:ln>
                      <a:effectLst/>
                    </p:spPr>
                  </p:pic>
                </p:oleObj>
              </mc:Fallback>
            </mc:AlternateContent>
          </a:graphicData>
        </a:graphic>
      </p:graphicFrame>
      <p:sp>
        <p:nvSpPr>
          <p:cNvPr id="30726" name="Rectangle 3"/>
          <p:cNvSpPr>
            <a:spLocks noGrp="1" noChangeArrowheads="1"/>
          </p:cNvSpPr>
          <p:nvPr>
            <p:ph type="title"/>
          </p:nvPr>
        </p:nvSpPr>
        <p:spPr>
          <a:xfrm>
            <a:off x="353804" y="3026101"/>
            <a:ext cx="5399296" cy="1804852"/>
          </a:xfrm>
        </p:spPr>
        <p:txBody>
          <a:bodyPr>
            <a:normAutofit fontScale="90000"/>
          </a:bodyPr>
          <a:lstStyle/>
          <a:p>
            <a:pPr eaLnBrk="1" hangingPunct="1">
              <a:lnSpc>
                <a:spcPct val="150000"/>
              </a:lnSpc>
            </a:pPr>
            <a:r>
              <a:rPr lang="zh-CN" altLang="en-US" sz="3200" dirty="0"/>
              <a:t>平带电容</a:t>
            </a:r>
            <a:r>
              <a:rPr lang="en-US" altLang="zh-CN" sz="3200" dirty="0"/>
              <a:t>C</a:t>
            </a:r>
            <a:r>
              <a:rPr lang="en-US" altLang="zh-CN" sz="3200" baseline="-25000" dirty="0"/>
              <a:t>FB</a:t>
            </a:r>
            <a:r>
              <a:rPr lang="zh-CN" altLang="en-US" sz="3200" dirty="0"/>
              <a:t>（  V</a:t>
            </a:r>
            <a:r>
              <a:rPr lang="zh-CN" altLang="en-US" sz="3200" baseline="-25000" dirty="0"/>
              <a:t>G</a:t>
            </a:r>
            <a:r>
              <a:rPr lang="zh-CN" altLang="en-US" sz="3200" dirty="0"/>
              <a:t>   =0）</a:t>
            </a:r>
            <a:br>
              <a:rPr lang="zh-CN" altLang="en-US" sz="3200" dirty="0"/>
            </a:br>
            <a:r>
              <a:rPr lang="zh-CN" altLang="en-US" sz="3200" dirty="0"/>
              <a:t>由掺杂浓度和氧化层厚度确定，与金属半导体功函数差及氧化层电荷没有关系。</a:t>
            </a:r>
            <a:endParaRPr lang="zh-CN" altLang="en-US" sz="3200" dirty="0"/>
          </a:p>
        </p:txBody>
      </p:sp>
      <p:grpSp>
        <p:nvGrpSpPr>
          <p:cNvPr id="6" name="组合 5"/>
          <p:cNvGrpSpPr/>
          <p:nvPr/>
        </p:nvGrpSpPr>
        <p:grpSpPr>
          <a:xfrm>
            <a:off x="6619550" y="822719"/>
            <a:ext cx="5302685" cy="2663718"/>
            <a:chOff x="1227551" y="826718"/>
            <a:chExt cx="9632515" cy="5398718"/>
          </a:xfrm>
        </p:grpSpPr>
        <p:pic>
          <p:nvPicPr>
            <p:cNvPr id="8" name="图片 7"/>
            <p:cNvPicPr>
              <a:picLocks noChangeAspect="1"/>
            </p:cNvPicPr>
            <p:nvPr/>
          </p:nvPicPr>
          <p:blipFill>
            <a:blip r:embed="rId3"/>
            <a:stretch>
              <a:fillRect/>
            </a:stretch>
          </p:blipFill>
          <p:spPr>
            <a:xfrm>
              <a:off x="1852221" y="1039661"/>
              <a:ext cx="7316832" cy="4728118"/>
            </a:xfrm>
            <a:prstGeom prst="rect">
              <a:avLst/>
            </a:prstGeom>
          </p:spPr>
        </p:pic>
        <p:sp>
          <p:nvSpPr>
            <p:cNvPr id="10" name="任意多边形 9"/>
            <p:cNvSpPr/>
            <p:nvPr/>
          </p:nvSpPr>
          <p:spPr>
            <a:xfrm>
              <a:off x="6123142" y="5366143"/>
              <a:ext cx="3231715" cy="450937"/>
            </a:xfrm>
            <a:custGeom>
              <a:avLst/>
              <a:gdLst>
                <a:gd name="connsiteX0" fmla="*/ 0 w 3995803"/>
                <a:gd name="connsiteY0" fmla="*/ 0 h 375781"/>
                <a:gd name="connsiteX1" fmla="*/ 501041 w 3995803"/>
                <a:gd name="connsiteY1" fmla="*/ 300625 h 375781"/>
                <a:gd name="connsiteX2" fmla="*/ 964504 w 3995803"/>
                <a:gd name="connsiteY2" fmla="*/ 375781 h 375781"/>
                <a:gd name="connsiteX3" fmla="*/ 3995803 w 3995803"/>
                <a:gd name="connsiteY3" fmla="*/ 338203 h 375781"/>
                <a:gd name="connsiteX4" fmla="*/ 3995803 w 3995803"/>
                <a:gd name="connsiteY4" fmla="*/ 338203 h 375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803" h="375781">
                  <a:moveTo>
                    <a:pt x="0" y="0"/>
                  </a:moveTo>
                  <a:cubicBezTo>
                    <a:pt x="170145" y="118997"/>
                    <a:pt x="340290" y="237995"/>
                    <a:pt x="501041" y="300625"/>
                  </a:cubicBezTo>
                  <a:cubicBezTo>
                    <a:pt x="661792" y="363255"/>
                    <a:pt x="964504" y="375781"/>
                    <a:pt x="964504" y="375781"/>
                  </a:cubicBezTo>
                  <a:lnTo>
                    <a:pt x="3995803" y="338203"/>
                  </a:lnTo>
                  <a:lnTo>
                    <a:pt x="3995803" y="338203"/>
                  </a:lnTo>
                </a:path>
              </a:pathLst>
            </a:custGeom>
            <a:noFill/>
            <a:ln w="38100">
              <a:solidFill>
                <a:srgbClr val="164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H="1">
              <a:off x="4133591" y="826718"/>
              <a:ext cx="12524" cy="53486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227551" y="6162805"/>
              <a:ext cx="9194104" cy="626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133589" y="1653436"/>
              <a:ext cx="1878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947787" y="5801630"/>
              <a:ext cx="1878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4021582" y="2238892"/>
              <a:ext cx="230687" cy="2573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p:nvPr/>
          </p:nvCxnSpPr>
          <p:spPr>
            <a:xfrm>
              <a:off x="10233764" y="6225436"/>
              <a:ext cx="6263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8284653" y="1277136"/>
            <a:ext cx="615874" cy="523220"/>
          </a:xfrm>
          <a:prstGeom prst="rect">
            <a:avLst/>
          </a:prstGeom>
        </p:spPr>
        <p:txBody>
          <a:bodyPr wrap="none">
            <a:spAutoFit/>
          </a:bodyPr>
          <a:lstStyle/>
          <a:p>
            <a:r>
              <a:rPr lang="en-US" altLang="zh-CN" sz="2800" dirty="0"/>
              <a:t>C</a:t>
            </a:r>
            <a:r>
              <a:rPr lang="en-US" altLang="zh-CN" sz="2800" baseline="-25000" dirty="0"/>
              <a:t>FB</a:t>
            </a:r>
            <a:endParaRPr lang="zh-CN" altLang="en-US" sz="2800" dirty="0"/>
          </a:p>
        </p:txBody>
      </p:sp>
      <p:graphicFrame>
        <p:nvGraphicFramePr>
          <p:cNvPr id="17" name="Object 4"/>
          <p:cNvGraphicFramePr>
            <a:graphicFrameLocks noChangeAspect="1"/>
          </p:cNvGraphicFramePr>
          <p:nvPr/>
        </p:nvGraphicFramePr>
        <p:xfrm>
          <a:off x="6694805" y="4159885"/>
          <a:ext cx="4072255" cy="1766570"/>
        </p:xfrm>
        <a:graphic>
          <a:graphicData uri="http://schemas.openxmlformats.org/presentationml/2006/ole">
            <mc:AlternateContent xmlns:mc="http://schemas.openxmlformats.org/markup-compatibility/2006">
              <mc:Choice xmlns:v="urn:schemas-microsoft-com:vml" Requires="v">
                <p:oleObj spid="_x0000_s17799" name="公式" r:id="rId4" imgW="1028700" imgH="545465" progId="Equation.3">
                  <p:embed/>
                </p:oleObj>
              </mc:Choice>
              <mc:Fallback>
                <p:oleObj name="公式" r:id="rId4" imgW="1028700" imgH="545465" progId="Equation.3">
                  <p:embed/>
                  <p:pic>
                    <p:nvPicPr>
                      <p:cNvPr id="0" name="图片 17748"/>
                      <p:cNvPicPr>
                        <a:picLocks noGrp="1" noChangeAspect="1" noChangeArrowheads="1"/>
                      </p:cNvPicPr>
                      <p:nvPr/>
                    </p:nvPicPr>
                    <p:blipFill>
                      <a:blip r:embed="rId5"/>
                      <a:srcRect/>
                      <a:stretch>
                        <a:fillRect/>
                      </a:stretch>
                    </p:blipFill>
                    <p:spPr bwMode="auto">
                      <a:xfrm>
                        <a:off x="6694805" y="4159885"/>
                        <a:ext cx="4072255" cy="1766570"/>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灯片编号占位符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48B93096-A9B9-440F-93CD-B71B8A433FA4}" type="slidenum">
              <a:rPr lang="zh-CN" altLang="en-US">
                <a:latin typeface="Garamond" panose="02020404030301010803" pitchFamily="18" charset="0"/>
              </a:rPr>
            </a:fld>
            <a:endParaRPr lang="en-US" altLang="zh-CN">
              <a:latin typeface="Garamond" panose="02020404030301010803" pitchFamily="18" charset="0"/>
            </a:endParaRPr>
          </a:p>
        </p:txBody>
      </p:sp>
      <p:graphicFrame>
        <p:nvGraphicFramePr>
          <p:cNvPr id="32771" name="Object 4"/>
          <p:cNvGraphicFramePr>
            <a:graphicFrameLocks noChangeAspect="1"/>
          </p:cNvGraphicFramePr>
          <p:nvPr/>
        </p:nvGraphicFramePr>
        <p:xfrm>
          <a:off x="3182620" y="95250"/>
          <a:ext cx="3134995" cy="2077085"/>
        </p:xfrm>
        <a:graphic>
          <a:graphicData uri="http://schemas.openxmlformats.org/presentationml/2006/ole">
            <mc:AlternateContent xmlns:mc="http://schemas.openxmlformats.org/markup-compatibility/2006">
              <mc:Choice xmlns:v="urn:schemas-microsoft-com:vml" Requires="v">
                <p:oleObj spid="_x0000_s47002" name="公式" r:id="rId1" imgW="1975485" imgH="583565" progId="Equation.3">
                  <p:embed/>
                </p:oleObj>
              </mc:Choice>
              <mc:Fallback>
                <p:oleObj name="公式" r:id="rId1" imgW="1975485" imgH="583565" progId="Equation.3">
                  <p:embed/>
                  <p:pic>
                    <p:nvPicPr>
                      <p:cNvPr id="0" name="图片 46927"/>
                      <p:cNvPicPr preferRelativeResize="0">
                        <a:picLocks noChangeAspect="1" noChangeArrowheads="1"/>
                      </p:cNvPicPr>
                      <p:nvPr/>
                    </p:nvPicPr>
                    <p:blipFill>
                      <a:blip r:embed="rId2"/>
                      <a:srcRect/>
                      <a:stretch>
                        <a:fillRect/>
                      </a:stretch>
                    </p:blipFill>
                    <p:spPr bwMode="auto">
                      <a:xfrm>
                        <a:off x="3182620" y="95250"/>
                        <a:ext cx="3134995" cy="207708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2" name="Object 5"/>
          <p:cNvGraphicFramePr>
            <a:graphicFrameLocks noChangeAspect="1"/>
          </p:cNvGraphicFramePr>
          <p:nvPr/>
        </p:nvGraphicFramePr>
        <p:xfrm>
          <a:off x="281940" y="2289810"/>
          <a:ext cx="6666230" cy="2047875"/>
        </p:xfrm>
        <a:graphic>
          <a:graphicData uri="http://schemas.openxmlformats.org/presentationml/2006/ole">
            <mc:AlternateContent xmlns:mc="http://schemas.openxmlformats.org/markup-compatibility/2006">
              <mc:Choice xmlns:v="urn:schemas-microsoft-com:vml" Requires="v">
                <p:oleObj spid="_x0000_s47003" name="公式" r:id="rId3" imgW="71018400" imgH="21945600" progId="Equation.3">
                  <p:embed/>
                </p:oleObj>
              </mc:Choice>
              <mc:Fallback>
                <p:oleObj name="公式" r:id="rId3" imgW="71018400" imgH="21945600" progId="Equation.3">
                  <p:embed/>
                  <p:pic>
                    <p:nvPicPr>
                      <p:cNvPr id="0" name="图片 46928"/>
                      <p:cNvPicPr preferRelativeResize="0">
                        <a:picLocks noChangeAspect="1" noChangeArrowheads="1"/>
                      </p:cNvPicPr>
                      <p:nvPr/>
                    </p:nvPicPr>
                    <p:blipFill>
                      <a:blip r:embed="rId4"/>
                      <a:srcRect/>
                      <a:stretch>
                        <a:fillRect/>
                      </a:stretch>
                    </p:blipFill>
                    <p:spPr bwMode="auto">
                      <a:xfrm>
                        <a:off x="281940" y="2289810"/>
                        <a:ext cx="6666230" cy="2047875"/>
                      </a:xfrm>
                      <a:prstGeom prst="rect">
                        <a:avLst/>
                      </a:prstGeom>
                      <a:noFill/>
                      <a:ln>
                        <a:noFill/>
                      </a:ln>
                    </p:spPr>
                  </p:pic>
                </p:oleObj>
              </mc:Fallback>
            </mc:AlternateContent>
          </a:graphicData>
        </a:graphic>
      </p:graphicFrame>
      <p:graphicFrame>
        <p:nvGraphicFramePr>
          <p:cNvPr id="32776" name="Object 9"/>
          <p:cNvGraphicFramePr>
            <a:graphicFrameLocks noChangeAspect="1"/>
          </p:cNvGraphicFramePr>
          <p:nvPr/>
        </p:nvGraphicFramePr>
        <p:xfrm>
          <a:off x="1932317" y="5573713"/>
          <a:ext cx="6815838" cy="1236281"/>
        </p:xfrm>
        <a:graphic>
          <a:graphicData uri="http://schemas.openxmlformats.org/presentationml/2006/ole">
            <mc:AlternateContent xmlns:mc="http://schemas.openxmlformats.org/markup-compatibility/2006">
              <mc:Choice xmlns:v="urn:schemas-microsoft-com:vml" Requires="v">
                <p:oleObj spid="_x0000_s47004" name="公式" r:id="rId5" imgW="76809600" imgH="14020800" progId="Equation.3">
                  <p:embed/>
                </p:oleObj>
              </mc:Choice>
              <mc:Fallback>
                <p:oleObj name="公式" r:id="rId5" imgW="76809600" imgH="14020800" progId="Equation.3">
                  <p:embed/>
                  <p:pic>
                    <p:nvPicPr>
                      <p:cNvPr id="0" name="图片 46929"/>
                      <p:cNvPicPr preferRelativeResize="0">
                        <a:picLocks noChangeAspect="1" noChangeArrowheads="1"/>
                      </p:cNvPicPr>
                      <p:nvPr/>
                    </p:nvPicPr>
                    <p:blipFill>
                      <a:blip r:embed="rId6"/>
                      <a:srcRect/>
                      <a:stretch>
                        <a:fillRect/>
                      </a:stretch>
                    </p:blipFill>
                    <p:spPr bwMode="auto">
                      <a:xfrm>
                        <a:off x="1932317" y="5573713"/>
                        <a:ext cx="6815838" cy="1236281"/>
                      </a:xfrm>
                      <a:prstGeom prst="rect">
                        <a:avLst/>
                      </a:prstGeom>
                      <a:noFill/>
                      <a:ln>
                        <a:noFill/>
                      </a:ln>
                    </p:spPr>
                  </p:pic>
                </p:oleObj>
              </mc:Fallback>
            </mc:AlternateContent>
          </a:graphicData>
        </a:graphic>
      </p:graphicFrame>
      <mc:AlternateContent xmlns:mc="http://schemas.openxmlformats.org/markup-compatibility/2006">
        <mc:Choice xmlns:a14="http://schemas.microsoft.com/office/drawing/2010/main" Requires="a14">
          <p:sp>
            <p:nvSpPr>
              <p:cNvPr id="2" name="文本框 1"/>
              <p:cNvSpPr txBox="1"/>
              <p:nvPr/>
            </p:nvSpPr>
            <p:spPr>
              <a:xfrm>
                <a:off x="569378" y="4129526"/>
                <a:ext cx="8476855" cy="125361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𝑊</m:t>
                          </m:r>
                        </m:e>
                        <m:sub>
                          <m:r>
                            <a:rPr lang="en-US" altLang="zh-CN" sz="3200" b="0" i="1" smtClean="0">
                              <a:latin typeface="Cambria Math" panose="02040503050406030204" pitchFamily="18" charset="0"/>
                            </a:rPr>
                            <m:t>𝑆</m:t>
                          </m:r>
                        </m:sub>
                      </m:sSub>
                      <m:r>
                        <a:rPr lang="en-US" altLang="zh-CN" sz="3200" b="0" i="1" smtClean="0">
                          <a:latin typeface="Cambria Math" panose="02040503050406030204" pitchFamily="18" charset="0"/>
                          <a:ea typeface="Cambria Math" panose="02040503050406030204" pitchFamily="18" charset="0"/>
                        </a:rPr>
                        <m:t>=</m:t>
                      </m:r>
                      <m:r>
                        <a:rPr lang="en-US" altLang="zh-CN" sz="3200" b="0" i="0" dirty="0" smtClean="0">
                          <a:latin typeface="Cambria Math" panose="02040503050406030204" pitchFamily="18" charset="0"/>
                        </a:rPr>
                        <m:t>−</m:t>
                      </m:r>
                      <m:f>
                        <m:fPr>
                          <m:ctrlPr>
                            <a:rPr lang="en-US" altLang="zh-CN" sz="3200" i="1" dirty="0" smtClean="0">
                              <a:latin typeface="Cambria Math" panose="02040503050406030204" pitchFamily="18" charset="0"/>
                            </a:rPr>
                          </m:ctrlPr>
                        </m:fPr>
                        <m:num>
                          <m:sSub>
                            <m:sSubPr>
                              <m:ctrlPr>
                                <a:rPr lang="en-US" altLang="zh-CN" sz="3200" i="1" dirty="0" smtClean="0">
                                  <a:latin typeface="Cambria Math" panose="02040503050406030204" pitchFamily="18" charset="0"/>
                                </a:rPr>
                              </m:ctrlPr>
                            </m:sSubPr>
                            <m:e>
                              <m:r>
                                <a:rPr lang="zh-CN" altLang="en-US" sz="3200" i="1" dirty="0" smtClean="0">
                                  <a:latin typeface="Cambria Math" panose="02040503050406030204" pitchFamily="18" charset="0"/>
                                </a:rPr>
                                <m:t>𝜀</m:t>
                              </m:r>
                            </m:e>
                            <m:sub>
                              <m:r>
                                <a:rPr lang="en-US" altLang="zh-CN" sz="3200" b="0" i="1" dirty="0" smtClean="0">
                                  <a:latin typeface="Cambria Math" panose="02040503050406030204" pitchFamily="18" charset="0"/>
                                </a:rPr>
                                <m:t>𝑠</m:t>
                              </m:r>
                            </m:sub>
                          </m:sSub>
                        </m:num>
                        <m:den>
                          <m:sSub>
                            <m:sSubPr>
                              <m:ctrlPr>
                                <a:rPr lang="en-US" altLang="zh-CN" sz="3200" i="1" dirty="0" smtClean="0">
                                  <a:latin typeface="Cambria Math" panose="02040503050406030204" pitchFamily="18" charset="0"/>
                                </a:rPr>
                              </m:ctrlPr>
                            </m:sSubPr>
                            <m:e>
                              <m:r>
                                <a:rPr lang="en-US" altLang="zh-CN" sz="3200" b="0" i="1" dirty="0" smtClean="0">
                                  <a:latin typeface="Cambria Math" panose="02040503050406030204" pitchFamily="18" charset="0"/>
                                </a:rPr>
                                <m:t>𝐶</m:t>
                              </m:r>
                            </m:e>
                            <m:sub>
                              <m:r>
                                <a:rPr lang="en-US" altLang="zh-CN" sz="3200" b="0" i="1" dirty="0" smtClean="0">
                                  <a:latin typeface="Cambria Math" panose="02040503050406030204" pitchFamily="18" charset="0"/>
                                </a:rPr>
                                <m:t>0</m:t>
                              </m:r>
                            </m:sub>
                          </m:sSub>
                        </m:den>
                      </m:f>
                      <m:r>
                        <a:rPr lang="en-US" altLang="zh-CN" sz="3200" b="0" i="1" dirty="0" smtClean="0">
                          <a:latin typeface="Cambria Math" panose="02040503050406030204" pitchFamily="18" charset="0"/>
                        </a:rPr>
                        <m:t>+</m:t>
                      </m:r>
                      <m:f>
                        <m:fPr>
                          <m:ctrlPr>
                            <a:rPr lang="en-US" altLang="zh-CN" sz="3200" i="1" dirty="0">
                              <a:latin typeface="Cambria Math" panose="02040503050406030204" pitchFamily="18" charset="0"/>
                            </a:rPr>
                          </m:ctrlPr>
                        </m:fPr>
                        <m:num>
                          <m:sSub>
                            <m:sSubPr>
                              <m:ctrlPr>
                                <a:rPr lang="en-US" altLang="zh-CN" sz="3200" i="1" dirty="0">
                                  <a:latin typeface="Cambria Math" panose="02040503050406030204" pitchFamily="18" charset="0"/>
                                </a:rPr>
                              </m:ctrlPr>
                            </m:sSubPr>
                            <m:e>
                              <m:r>
                                <a:rPr lang="zh-CN" altLang="en-US" sz="3200" i="1" dirty="0">
                                  <a:latin typeface="Cambria Math" panose="02040503050406030204" pitchFamily="18" charset="0"/>
                                </a:rPr>
                                <m:t>𝜀</m:t>
                              </m:r>
                            </m:e>
                            <m:sub>
                              <m:r>
                                <a:rPr lang="en-US" altLang="zh-CN" sz="3200" i="1" dirty="0">
                                  <a:latin typeface="Cambria Math" panose="02040503050406030204" pitchFamily="18" charset="0"/>
                                </a:rPr>
                                <m:t>𝑠</m:t>
                              </m:r>
                            </m:sub>
                          </m:sSub>
                        </m:num>
                        <m:den>
                          <m:sSub>
                            <m:sSubPr>
                              <m:ctrlPr>
                                <a:rPr lang="en-US" altLang="zh-CN" sz="3200" i="1" dirty="0">
                                  <a:latin typeface="Cambria Math" panose="02040503050406030204" pitchFamily="18" charset="0"/>
                                </a:rPr>
                              </m:ctrlPr>
                            </m:sSubPr>
                            <m:e>
                              <m:r>
                                <a:rPr lang="en-US" altLang="zh-CN" sz="3200" i="1" dirty="0">
                                  <a:latin typeface="Cambria Math" panose="02040503050406030204" pitchFamily="18" charset="0"/>
                                </a:rPr>
                                <m:t>𝐶</m:t>
                              </m:r>
                            </m:e>
                            <m:sub>
                              <m:r>
                                <a:rPr lang="en-US" altLang="zh-CN" sz="3200" i="1" dirty="0">
                                  <a:latin typeface="Cambria Math" panose="02040503050406030204" pitchFamily="18" charset="0"/>
                                </a:rPr>
                                <m:t>0</m:t>
                              </m:r>
                            </m:sub>
                          </m:sSub>
                        </m:den>
                      </m:f>
                      <m:sSup>
                        <m:sSupPr>
                          <m:ctrlPr>
                            <a:rPr lang="en-US" altLang="zh-CN" sz="3200" i="1" dirty="0" smtClean="0">
                              <a:latin typeface="Cambria Math" panose="02040503050406030204" pitchFamily="18" charset="0"/>
                            </a:rPr>
                          </m:ctrlPr>
                        </m:sSupPr>
                        <m:e>
                          <m:d>
                            <m:dPr>
                              <m:ctrlPr>
                                <a:rPr lang="en-US" altLang="zh-CN" sz="3200" i="1" dirty="0">
                                  <a:latin typeface="Cambria Math" panose="02040503050406030204" pitchFamily="18" charset="0"/>
                                </a:rPr>
                              </m:ctrlPr>
                            </m:dPr>
                            <m:e>
                              <m:r>
                                <m:rPr>
                                  <m:nor/>
                                </m:rPr>
                                <a:rPr lang="en-US" altLang="zh-CN" sz="3200" dirty="0">
                                  <a:latin typeface="Cambria Math" panose="02040503050406030204" pitchFamily="18" charset="0"/>
                                </a:rPr>
                                <m:t>1</m:t>
                              </m:r>
                              <m:r>
                                <m:rPr>
                                  <m:nor/>
                                </m:rPr>
                                <a:rPr lang="en-US" altLang="zh-CN" sz="3200" dirty="0">
                                  <a:latin typeface="Cambria Math" panose="02040503050406030204" pitchFamily="18" charset="0"/>
                                </a:rPr>
                                <m:t>+</m:t>
                              </m:r>
                              <m:f>
                                <m:fPr>
                                  <m:ctrlPr>
                                    <a:rPr lang="en-US" altLang="zh-CN" sz="3200" i="1">
                                      <a:latin typeface="Cambria Math" panose="02040503050406030204" pitchFamily="18" charset="0"/>
                                    </a:rPr>
                                  </m:ctrlPr>
                                </m:fPr>
                                <m:num>
                                  <m:r>
                                    <a:rPr lang="en-US" altLang="zh-CN" sz="3200" i="1">
                                      <a:latin typeface="Cambria Math" panose="02040503050406030204" pitchFamily="18" charset="0"/>
                                    </a:rPr>
                                    <m:t>2</m:t>
                                  </m:r>
                                  <m:sSubSup>
                                    <m:sSubSupPr>
                                      <m:ctrlPr>
                                        <a:rPr lang="en-US" altLang="zh-CN" sz="3200" i="1">
                                          <a:latin typeface="Cambria Math" panose="02040503050406030204" pitchFamily="18" charset="0"/>
                                        </a:rPr>
                                      </m:ctrlPr>
                                    </m:sSubSupPr>
                                    <m:e>
                                      <m:r>
                                        <a:rPr lang="en-US" altLang="zh-CN" sz="3200" i="1">
                                          <a:latin typeface="Cambria Math" panose="02040503050406030204" pitchFamily="18" charset="0"/>
                                        </a:rPr>
                                        <m:t>𝐶</m:t>
                                      </m:r>
                                    </m:e>
                                    <m:sub>
                                      <m:r>
                                        <a:rPr lang="en-US" altLang="zh-CN" sz="3200" i="1">
                                          <a:latin typeface="Cambria Math" panose="02040503050406030204" pitchFamily="18" charset="0"/>
                                        </a:rPr>
                                        <m:t>0</m:t>
                                      </m:r>
                                    </m:sub>
                                    <m:sup>
                                      <m:r>
                                        <a:rPr lang="en-US" altLang="zh-CN" sz="3200" i="1">
                                          <a:latin typeface="Cambria Math" panose="02040503050406030204" pitchFamily="18" charset="0"/>
                                        </a:rPr>
                                        <m:t>2</m:t>
                                      </m:r>
                                    </m:sup>
                                  </m:sSubSup>
                                </m:num>
                                <m:den>
                                  <m:r>
                                    <a:rPr lang="en-US" altLang="zh-CN" sz="3200" i="1">
                                      <a:latin typeface="Cambria Math" panose="02040503050406030204" pitchFamily="18" charset="0"/>
                                    </a:rPr>
                                    <m:t>𝑞</m:t>
                                  </m:r>
                                  <m:sSub>
                                    <m:sSubPr>
                                      <m:ctrlPr>
                                        <a:rPr lang="en-US" altLang="zh-CN" sz="3200" i="1">
                                          <a:latin typeface="Cambria Math" panose="02040503050406030204" pitchFamily="18" charset="0"/>
                                        </a:rPr>
                                      </m:ctrlPr>
                                    </m:sSubPr>
                                    <m:e>
                                      <m:r>
                                        <a:rPr lang="zh-CN" altLang="en-US" sz="3200" i="1">
                                          <a:latin typeface="Cambria Math" panose="02040503050406030204" pitchFamily="18" charset="0"/>
                                        </a:rPr>
                                        <m:t>𝜀</m:t>
                                      </m:r>
                                    </m:e>
                                    <m:sub>
                                      <m:r>
                                        <a:rPr lang="en-US" altLang="zh-CN" sz="3200" i="1">
                                          <a:latin typeface="Cambria Math" panose="02040503050406030204" pitchFamily="18" charset="0"/>
                                        </a:rPr>
                                        <m:t>𝑠</m:t>
                                      </m:r>
                                    </m:sub>
                                  </m:sSub>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𝑁</m:t>
                                      </m:r>
                                    </m:e>
                                    <m:sub>
                                      <m:r>
                                        <a:rPr lang="en-US" altLang="zh-CN" sz="3200" i="1">
                                          <a:latin typeface="Cambria Math" panose="02040503050406030204" pitchFamily="18" charset="0"/>
                                        </a:rPr>
                                        <m:t>𝐴</m:t>
                                      </m:r>
                                    </m:sub>
                                  </m:sSub>
                                </m:den>
                              </m:f>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𝑉</m:t>
                                  </m:r>
                                </m:e>
                                <m:sub>
                                  <m:r>
                                    <a:rPr lang="en-US" altLang="zh-CN" sz="3200" i="1">
                                      <a:latin typeface="Cambria Math" panose="02040503050406030204" pitchFamily="18" charset="0"/>
                                    </a:rPr>
                                    <m:t>𝐺</m:t>
                                  </m:r>
                                </m:sub>
                              </m:sSub>
                            </m:e>
                          </m:d>
                        </m:e>
                        <m:sup>
                          <m:f>
                            <m:fPr>
                              <m:type m:val="lin"/>
                              <m:ctrlPr>
                                <a:rPr lang="en-US" altLang="zh-CN" sz="3200" i="1" dirty="0" smtClean="0">
                                  <a:latin typeface="Cambria Math" panose="02040503050406030204" pitchFamily="18" charset="0"/>
                                </a:rPr>
                              </m:ctrlPr>
                            </m:fPr>
                            <m:num>
                              <m:r>
                                <a:rPr lang="en-US" altLang="zh-CN" sz="3200" b="0" i="1" dirty="0" smtClean="0">
                                  <a:latin typeface="Cambria Math" panose="02040503050406030204" pitchFamily="18" charset="0"/>
                                </a:rPr>
                                <m:t>1</m:t>
                              </m:r>
                            </m:num>
                            <m:den>
                              <m:r>
                                <a:rPr lang="en-US" altLang="zh-CN" sz="3200" b="0" i="1" dirty="0" smtClean="0">
                                  <a:latin typeface="Cambria Math" panose="02040503050406030204" pitchFamily="18" charset="0"/>
                                </a:rPr>
                                <m:t>2</m:t>
                              </m:r>
                            </m:den>
                          </m:f>
                        </m:sup>
                      </m:sSup>
                    </m:oMath>
                  </m:oMathPara>
                </a14:m>
                <a:endParaRPr lang="zh-CN" altLang="en-US" sz="3200" dirty="0"/>
              </a:p>
            </p:txBody>
          </p:sp>
        </mc:Choice>
        <mc:Fallback>
          <p:sp>
            <p:nvSpPr>
              <p:cNvPr id="2" name="文本框 1"/>
              <p:cNvSpPr txBox="1">
                <a:spLocks noRot="1" noChangeAspect="1" noMove="1" noResize="1" noEditPoints="1" noAdjustHandles="1" noChangeArrowheads="1" noChangeShapeType="1" noTextEdit="1"/>
              </p:cNvSpPr>
              <p:nvPr/>
            </p:nvSpPr>
            <p:spPr>
              <a:xfrm>
                <a:off x="569378" y="4129526"/>
                <a:ext cx="8476855" cy="1253613"/>
              </a:xfrm>
              <a:prstGeom prst="rect">
                <a:avLst/>
              </a:prstGeom>
              <a:blipFill rotWithShape="1">
                <a:blip r:embed="rId7"/>
                <a:stretch>
                  <a:fillRect l="-5" t="-10" b="19"/>
                </a:stretch>
              </a:blipFill>
            </p:spPr>
            <p:txBody>
              <a:bodyPr/>
              <a:lstStyle/>
              <a:p>
                <a:r>
                  <a:rPr lang="zh-CN" altLang="en-US">
                    <a:noFill/>
                  </a:rPr>
                  <a:t> </a:t>
                </a:r>
              </a:p>
            </p:txBody>
          </p:sp>
        </mc:Fallback>
      </mc:AlternateContent>
      <p:sp>
        <p:nvSpPr>
          <p:cNvPr id="28" name="Rectangle 12"/>
          <p:cNvSpPr>
            <a:spLocks noChangeArrowheads="1"/>
          </p:cNvSpPr>
          <p:nvPr/>
        </p:nvSpPr>
        <p:spPr bwMode="auto">
          <a:xfrm>
            <a:off x="10044113" y="4788883"/>
            <a:ext cx="17922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400" b="1" dirty="0">
                <a:solidFill>
                  <a:srgbClr val="05FB51"/>
                </a:solidFill>
                <a:latin typeface="Times New Roman" panose="02020603050405020304" pitchFamily="18" charset="0"/>
              </a:rPr>
              <a:t>      </a:t>
            </a:r>
            <a:r>
              <a:rPr lang="zh-CN" altLang="en-US" sz="2400" b="1" dirty="0">
                <a:latin typeface="Times New Roman" panose="02020603050405020304" pitchFamily="18" charset="0"/>
              </a:rPr>
              <a:t>归一化电容 随着外加偏压 的增加而减小</a:t>
            </a:r>
            <a:r>
              <a:rPr lang="en-US" altLang="zh-CN" sz="2400" b="1" dirty="0">
                <a:latin typeface="黑体" panose="02010609060101010101" pitchFamily="49" charset="-122"/>
              </a:rPr>
              <a:t>.</a:t>
            </a:r>
            <a:endParaRPr lang="en-US" altLang="zh-CN" sz="2400" b="1" dirty="0">
              <a:latin typeface="黑体" panose="02010609060101010101" pitchFamily="49" charset="-122"/>
            </a:endParaRPr>
          </a:p>
        </p:txBody>
      </p:sp>
      <p:grpSp>
        <p:nvGrpSpPr>
          <p:cNvPr id="7" name="组合 6"/>
          <p:cNvGrpSpPr/>
          <p:nvPr/>
        </p:nvGrpSpPr>
        <p:grpSpPr>
          <a:xfrm>
            <a:off x="8578241" y="306080"/>
            <a:ext cx="3386136" cy="3699070"/>
            <a:chOff x="8450264" y="145285"/>
            <a:chExt cx="3386136" cy="3699070"/>
          </a:xfrm>
        </p:grpSpPr>
        <p:grpSp>
          <p:nvGrpSpPr>
            <p:cNvPr id="3" name="组合 2"/>
            <p:cNvGrpSpPr/>
            <p:nvPr/>
          </p:nvGrpSpPr>
          <p:grpSpPr>
            <a:xfrm>
              <a:off x="8450264" y="145285"/>
              <a:ext cx="3386136" cy="3699070"/>
              <a:chOff x="7967664" y="-632880"/>
              <a:chExt cx="2746375" cy="2898851"/>
            </a:xfrm>
          </p:grpSpPr>
          <p:sp>
            <p:nvSpPr>
              <p:cNvPr id="32785" name="Line 13"/>
              <p:cNvSpPr>
                <a:spLocks noChangeShapeType="1"/>
              </p:cNvSpPr>
              <p:nvPr/>
            </p:nvSpPr>
            <p:spPr bwMode="auto">
              <a:xfrm>
                <a:off x="7967664" y="1135063"/>
                <a:ext cx="274637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786" name="Rectangle 14"/>
              <p:cNvSpPr>
                <a:spLocks noChangeArrowheads="1"/>
              </p:cNvSpPr>
              <p:nvPr/>
            </p:nvSpPr>
            <p:spPr bwMode="auto">
              <a:xfrm flipH="1">
                <a:off x="9074793" y="254788"/>
                <a:ext cx="76913" cy="864914"/>
              </a:xfrm>
              <a:prstGeom prst="rect">
                <a:avLst/>
              </a:prstGeom>
              <a:solidFill>
                <a:schemeClr val="bg2"/>
              </a:solidFill>
              <a:ln w="9525">
                <a:solidFill>
                  <a:srgbClr val="CCCCFF"/>
                </a:solidFill>
                <a:miter lim="800000"/>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87" name="Rectangle 15"/>
              <p:cNvSpPr>
                <a:spLocks noChangeArrowheads="1"/>
              </p:cNvSpPr>
              <p:nvPr/>
            </p:nvSpPr>
            <p:spPr bwMode="auto">
              <a:xfrm>
                <a:off x="9603742" y="1143278"/>
                <a:ext cx="809625" cy="369332"/>
              </a:xfrm>
              <a:prstGeom prst="rect">
                <a:avLst/>
              </a:prstGeom>
              <a:solidFill>
                <a:schemeClr val="bg2"/>
              </a:solidFill>
              <a:ln w="28575">
                <a:solidFill>
                  <a:schemeClr val="tx1">
                    <a:lumMod val="50000"/>
                    <a:lumOff val="50000"/>
                  </a:schemeClr>
                </a:solidFill>
                <a:miter lim="800000"/>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88" name="Rectangle 16"/>
              <p:cNvSpPr>
                <a:spLocks noChangeArrowheads="1"/>
              </p:cNvSpPr>
              <p:nvPr/>
            </p:nvSpPr>
            <p:spPr bwMode="auto">
              <a:xfrm>
                <a:off x="9078135" y="-120089"/>
                <a:ext cx="60141" cy="369332"/>
              </a:xfrm>
              <a:prstGeom prst="rect">
                <a:avLst/>
              </a:prstGeom>
              <a:solidFill>
                <a:schemeClr val="tx1"/>
              </a:solidFill>
              <a:ln w="9525">
                <a:solidFill>
                  <a:schemeClr val="tx1"/>
                </a:solidFill>
                <a:miter lim="800000"/>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89" name="Rectangle 17"/>
              <p:cNvSpPr>
                <a:spLocks noChangeArrowheads="1"/>
              </p:cNvSpPr>
              <p:nvPr/>
            </p:nvSpPr>
            <p:spPr bwMode="auto">
              <a:xfrm>
                <a:off x="10395574" y="1143278"/>
                <a:ext cx="37081" cy="369332"/>
              </a:xfrm>
              <a:prstGeom prst="rect">
                <a:avLst/>
              </a:prstGeom>
              <a:solidFill>
                <a:schemeClr val="tx1"/>
              </a:solidFill>
              <a:ln w="9525">
                <a:solidFill>
                  <a:schemeClr val="tx1"/>
                </a:solidFill>
                <a:miter lim="800000"/>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90" name="Line 20"/>
              <p:cNvSpPr>
                <a:spLocks noChangeShapeType="1"/>
              </p:cNvSpPr>
              <p:nvPr/>
            </p:nvSpPr>
            <p:spPr bwMode="auto">
              <a:xfrm flipV="1">
                <a:off x="10429875" y="571368"/>
                <a:ext cx="1588" cy="5397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791" name="Line 21"/>
              <p:cNvSpPr>
                <a:spLocks noChangeShapeType="1"/>
              </p:cNvSpPr>
              <p:nvPr/>
            </p:nvSpPr>
            <p:spPr bwMode="auto">
              <a:xfrm>
                <a:off x="9588501" y="765175"/>
                <a:ext cx="854075" cy="15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792" name="Text Box 22"/>
              <p:cNvSpPr txBox="1">
                <a:spLocks noChangeArrowheads="1"/>
              </p:cNvSpPr>
              <p:nvPr/>
            </p:nvSpPr>
            <p:spPr bwMode="auto">
              <a:xfrm>
                <a:off x="9780588" y="360363"/>
                <a:ext cx="450850" cy="289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en-US" altLang="zh-CN" dirty="0" err="1">
                    <a:latin typeface="+mn-ea"/>
                    <a:ea typeface="+mn-ea"/>
                  </a:rPr>
                  <a:t>Ws</a:t>
                </a:r>
                <a:endParaRPr lang="en-US" altLang="zh-CN" baseline="-25000" dirty="0">
                  <a:latin typeface="+mn-ea"/>
                  <a:ea typeface="+mn-ea"/>
                </a:endParaRPr>
              </a:p>
            </p:txBody>
          </p:sp>
          <p:sp>
            <p:nvSpPr>
              <p:cNvPr id="32793" name="Line 23"/>
              <p:cNvSpPr>
                <a:spLocks noChangeShapeType="1"/>
              </p:cNvSpPr>
              <p:nvPr/>
            </p:nvSpPr>
            <p:spPr bwMode="auto">
              <a:xfrm>
                <a:off x="9151289" y="-616185"/>
                <a:ext cx="17405" cy="286546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32794" name="Line 24"/>
              <p:cNvSpPr>
                <a:spLocks noChangeShapeType="1"/>
              </p:cNvSpPr>
              <p:nvPr/>
            </p:nvSpPr>
            <p:spPr bwMode="auto">
              <a:xfrm>
                <a:off x="9588287" y="-632880"/>
                <a:ext cx="9739" cy="289885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square">
                <a:spAutoFit/>
              </a:bodyPr>
              <a:lstStyle/>
              <a:p>
                <a:endParaRPr lang="zh-CN" altLang="en-US"/>
              </a:p>
            </p:txBody>
          </p:sp>
        </p:grpSp>
        <mc:AlternateContent xmlns:mc="http://schemas.openxmlformats.org/markup-compatibility/2006">
          <mc:Choice xmlns:a14="http://schemas.microsoft.com/office/drawing/2010/main" Requires="a14">
            <p:sp>
              <p:nvSpPr>
                <p:cNvPr id="6" name="文本框 5"/>
                <p:cNvSpPr txBox="1"/>
                <p:nvPr/>
              </p:nvSpPr>
              <p:spPr>
                <a:xfrm>
                  <a:off x="9344432" y="954858"/>
                  <a:ext cx="35298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𝑄</m:t>
                        </m:r>
                      </m:oMath>
                    </m:oMathPara>
                  </a14:m>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9344432" y="954858"/>
                  <a:ext cx="352982" cy="276999"/>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p:cNvSpPr txBox="1"/>
                <p:nvPr/>
              </p:nvSpPr>
              <p:spPr>
                <a:xfrm>
                  <a:off x="11353800" y="2948486"/>
                  <a:ext cx="35298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𝑄</m:t>
                        </m:r>
                      </m:oMath>
                    </m:oMathPara>
                  </a14:m>
                  <a:endParaRPr lang="zh-CN" altLang="en-US" dirty="0"/>
                </a:p>
              </p:txBody>
            </p:sp>
          </mc:Choice>
          <mc:Fallback>
            <p:sp>
              <p:nvSpPr>
                <p:cNvPr id="25" name="文本框 24"/>
                <p:cNvSpPr txBox="1">
                  <a:spLocks noRot="1" noChangeAspect="1" noMove="1" noResize="1" noEditPoints="1" noAdjustHandles="1" noChangeArrowheads="1" noChangeShapeType="1" noTextEdit="1"/>
                </p:cNvSpPr>
                <p:nvPr/>
              </p:nvSpPr>
              <p:spPr>
                <a:xfrm>
                  <a:off x="11353800" y="2948486"/>
                  <a:ext cx="352982" cy="276999"/>
                </a:xfrm>
                <a:prstGeom prst="rect">
                  <a:avLst/>
                </a:prstGeom>
                <a:blipFill rotWithShape="1">
                  <a:blip r:embed="rId8"/>
                </a:blipFill>
              </p:spPr>
              <p:txBody>
                <a:bodyPr/>
                <a:lstStyle/>
                <a:p>
                  <a:r>
                    <a:rPr lang="zh-CN" altLang="en-US">
                      <a:noFill/>
                    </a:rPr>
                    <a:t> </a:t>
                  </a:r>
                </a:p>
              </p:txBody>
            </p:sp>
          </mc:Fallback>
        </mc:AlternateContent>
      </p:grpSp>
      <p:sp>
        <p:nvSpPr>
          <p:cNvPr id="26" name="Text Box 2"/>
          <p:cNvSpPr txBox="1">
            <a:spLocks noChangeArrowheads="1"/>
          </p:cNvSpPr>
          <p:nvPr/>
        </p:nvSpPr>
        <p:spPr bwMode="auto">
          <a:xfrm>
            <a:off x="129595" y="95252"/>
            <a:ext cx="4456113" cy="1190625"/>
          </a:xfrm>
          <a:prstGeom prst="rect">
            <a:avLst/>
          </a:prstGeom>
          <a:noFill/>
          <a:ln w="9525">
            <a:noFill/>
            <a:miter lim="800000"/>
          </a:ln>
          <a:effectLst/>
        </p:spPr>
        <p:txBody>
          <a:bodyPr>
            <a:spAutoFit/>
          </a:bodyPr>
          <a:lstStyle/>
          <a:p>
            <a:pPr marL="457200" indent="-457200">
              <a:spcBef>
                <a:spcPct val="50000"/>
              </a:spcBef>
              <a:defRPr/>
            </a:pPr>
            <a:r>
              <a:rPr lang="zh-CN" altLang="en-US" sz="3600" dirty="0">
                <a:solidFill>
                  <a:srgbClr val="FF0000"/>
                </a:solidFill>
                <a:effectLst>
                  <a:outerShdw blurRad="38100" dist="38100" dir="2700000" algn="tl">
                    <a:srgbClr val="C0C0C0"/>
                  </a:outerShdw>
                </a:effectLst>
                <a:latin typeface="Comic Sans MS" panose="030F0702030302020204" pitchFamily="66" charset="0"/>
                <a:ea typeface="Dotum" panose="020B0600000101010101" pitchFamily="34" charset="-127"/>
              </a:rPr>
              <a:t>耗尽区电容</a:t>
            </a:r>
            <a:r>
              <a:rPr lang="en-US" sz="3600" dirty="0">
                <a:solidFill>
                  <a:srgbClr val="FF0000"/>
                </a:solidFill>
                <a:effectLst>
                  <a:outerShdw blurRad="38100" dist="38100" dir="2700000" algn="tl">
                    <a:srgbClr val="C0C0C0"/>
                  </a:outerShdw>
                </a:effectLst>
                <a:latin typeface="Comic Sans MS" panose="030F0702030302020204" pitchFamily="66" charset="0"/>
                <a:ea typeface="Dotum" panose="020B0600000101010101" pitchFamily="34" charset="-127"/>
              </a:rPr>
              <a:t>Depletion</a:t>
            </a:r>
            <a:r>
              <a:rPr lang="en-US" sz="3600" dirty="0">
                <a:solidFill>
                  <a:srgbClr val="FF0000"/>
                </a:solidFill>
                <a:latin typeface="Comic Sans MS" panose="030F0702030302020204" pitchFamily="66" charset="0"/>
                <a:ea typeface="Dotum" panose="020B0600000101010101" pitchFamily="34" charset="-127"/>
              </a:rPr>
              <a:t> </a:t>
            </a:r>
            <a:endParaRPr lang="en-US" sz="3600" dirty="0">
              <a:solidFill>
                <a:srgbClr val="FF0000"/>
              </a:solidFill>
              <a:latin typeface="Comic Sans MS" panose="030F0702030302020204" pitchFamily="66" charset="0"/>
              <a:ea typeface="Dotum" panose="020B0600000101010101" pitchFamily="34" charset="-127"/>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58450" y="263919"/>
            <a:ext cx="5302685" cy="2663718"/>
            <a:chOff x="1227551" y="826718"/>
            <a:chExt cx="9632515" cy="5398718"/>
          </a:xfrm>
        </p:grpSpPr>
        <p:pic>
          <p:nvPicPr>
            <p:cNvPr id="3" name="图片 2"/>
            <p:cNvPicPr>
              <a:picLocks noChangeAspect="1"/>
            </p:cNvPicPr>
            <p:nvPr/>
          </p:nvPicPr>
          <p:blipFill>
            <a:blip r:embed="rId1"/>
            <a:stretch>
              <a:fillRect/>
            </a:stretch>
          </p:blipFill>
          <p:spPr>
            <a:xfrm>
              <a:off x="1852221" y="1039661"/>
              <a:ext cx="7316832" cy="4728118"/>
            </a:xfrm>
            <a:prstGeom prst="rect">
              <a:avLst/>
            </a:prstGeom>
          </p:spPr>
        </p:pic>
        <p:sp>
          <p:nvSpPr>
            <p:cNvPr id="4" name="任意多边形 3"/>
            <p:cNvSpPr/>
            <p:nvPr/>
          </p:nvSpPr>
          <p:spPr>
            <a:xfrm>
              <a:off x="6123142" y="5366143"/>
              <a:ext cx="3231715" cy="450937"/>
            </a:xfrm>
            <a:custGeom>
              <a:avLst/>
              <a:gdLst>
                <a:gd name="connsiteX0" fmla="*/ 0 w 3995803"/>
                <a:gd name="connsiteY0" fmla="*/ 0 h 375781"/>
                <a:gd name="connsiteX1" fmla="*/ 501041 w 3995803"/>
                <a:gd name="connsiteY1" fmla="*/ 300625 h 375781"/>
                <a:gd name="connsiteX2" fmla="*/ 964504 w 3995803"/>
                <a:gd name="connsiteY2" fmla="*/ 375781 h 375781"/>
                <a:gd name="connsiteX3" fmla="*/ 3995803 w 3995803"/>
                <a:gd name="connsiteY3" fmla="*/ 338203 h 375781"/>
                <a:gd name="connsiteX4" fmla="*/ 3995803 w 3995803"/>
                <a:gd name="connsiteY4" fmla="*/ 338203 h 375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803" h="375781">
                  <a:moveTo>
                    <a:pt x="0" y="0"/>
                  </a:moveTo>
                  <a:cubicBezTo>
                    <a:pt x="170145" y="118997"/>
                    <a:pt x="340290" y="237995"/>
                    <a:pt x="501041" y="300625"/>
                  </a:cubicBezTo>
                  <a:cubicBezTo>
                    <a:pt x="661792" y="363255"/>
                    <a:pt x="964504" y="375781"/>
                    <a:pt x="964504" y="375781"/>
                  </a:cubicBezTo>
                  <a:lnTo>
                    <a:pt x="3995803" y="338203"/>
                  </a:lnTo>
                  <a:lnTo>
                    <a:pt x="3995803" y="338203"/>
                  </a:lnTo>
                </a:path>
              </a:pathLst>
            </a:custGeom>
            <a:noFill/>
            <a:ln w="38100">
              <a:solidFill>
                <a:srgbClr val="164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flipH="1">
              <a:off x="4133591" y="826718"/>
              <a:ext cx="12524" cy="53486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227551" y="6162805"/>
              <a:ext cx="9194104" cy="626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133589" y="1653436"/>
              <a:ext cx="1878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947787" y="5801630"/>
              <a:ext cx="1878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021582" y="2238892"/>
              <a:ext cx="230687" cy="2573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p:nvPr/>
          </p:nvCxnSpPr>
          <p:spPr>
            <a:xfrm>
              <a:off x="10233764" y="6225436"/>
              <a:ext cx="6263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1" name="Object 9"/>
          <p:cNvGraphicFramePr>
            <a:graphicFrameLocks noChangeAspect="1"/>
          </p:cNvGraphicFramePr>
          <p:nvPr/>
        </p:nvGraphicFramePr>
        <p:xfrm>
          <a:off x="702330" y="3778951"/>
          <a:ext cx="4659312" cy="2163763"/>
        </p:xfrm>
        <a:graphic>
          <a:graphicData uri="http://schemas.openxmlformats.org/presentationml/2006/ole">
            <mc:AlternateContent xmlns:mc="http://schemas.openxmlformats.org/markup-compatibility/2006">
              <mc:Choice xmlns:v="urn:schemas-microsoft-com:vml" Requires="v">
                <p:oleObj spid="_x0000_s49014" name="公式" r:id="rId2" imgW="41757600" imgH="19507200" progId="Equation.3">
                  <p:embed/>
                </p:oleObj>
              </mc:Choice>
              <mc:Fallback>
                <p:oleObj name="公式" r:id="rId2" imgW="41757600" imgH="19507200" progId="Equation.3">
                  <p:embed/>
                  <p:pic>
                    <p:nvPicPr>
                      <p:cNvPr id="0" name="图片 48891"/>
                      <p:cNvPicPr preferRelativeResize="0">
                        <a:picLocks noChangeAspect="1" noChangeArrowheads="1"/>
                      </p:cNvPicPr>
                      <p:nvPr/>
                    </p:nvPicPr>
                    <p:blipFill>
                      <a:blip r:embed="rId3"/>
                      <a:srcRect/>
                      <a:stretch>
                        <a:fillRect/>
                      </a:stretch>
                    </p:blipFill>
                    <p:spPr bwMode="auto">
                      <a:xfrm>
                        <a:off x="702330" y="3778951"/>
                        <a:ext cx="4659312" cy="2163763"/>
                      </a:xfrm>
                      <a:prstGeom prst="rect">
                        <a:avLst/>
                      </a:prstGeom>
                      <a:noFill/>
                      <a:ln>
                        <a:noFill/>
                      </a:ln>
                    </p:spPr>
                  </p:pic>
                </p:oleObj>
              </mc:Fallback>
            </mc:AlternateContent>
          </a:graphicData>
        </a:graphic>
      </p:graphicFrame>
      <p:sp>
        <p:nvSpPr>
          <p:cNvPr id="12" name="椭圆 11"/>
          <p:cNvSpPr/>
          <p:nvPr/>
        </p:nvSpPr>
        <p:spPr>
          <a:xfrm rot="19806047">
            <a:off x="2143145" y="1154815"/>
            <a:ext cx="801018" cy="1371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8" name="对象 27"/>
          <p:cNvGraphicFramePr>
            <a:graphicFrameLocks noChangeAspect="1"/>
          </p:cNvGraphicFramePr>
          <p:nvPr/>
        </p:nvGraphicFramePr>
        <p:xfrm>
          <a:off x="8709025" y="4021138"/>
          <a:ext cx="3140075" cy="962025"/>
        </p:xfrm>
        <a:graphic>
          <a:graphicData uri="http://schemas.openxmlformats.org/presentationml/2006/ole">
            <mc:AlternateContent xmlns:mc="http://schemas.openxmlformats.org/markup-compatibility/2006">
              <mc:Choice xmlns:v="urn:schemas-microsoft-com:vml" Requires="v">
                <p:oleObj spid="_x0000_s49015" name="公式" r:id="rId4" imgW="37795200" imgH="11582400" progId="Equation.3">
                  <p:embed/>
                </p:oleObj>
              </mc:Choice>
              <mc:Fallback>
                <p:oleObj name="公式" r:id="rId4" imgW="37795200" imgH="11582400" progId="Equation.3">
                  <p:embed/>
                  <p:pic>
                    <p:nvPicPr>
                      <p:cNvPr id="0" name="图片 48892"/>
                      <p:cNvPicPr/>
                      <p:nvPr/>
                    </p:nvPicPr>
                    <p:blipFill>
                      <a:blip r:embed="rId5"/>
                      <a:stretch>
                        <a:fillRect/>
                      </a:stretch>
                    </p:blipFill>
                    <p:spPr>
                      <a:xfrm>
                        <a:off x="8709025" y="4021138"/>
                        <a:ext cx="3140075" cy="962025"/>
                      </a:xfrm>
                      <a:prstGeom prst="rect">
                        <a:avLst/>
                      </a:prstGeom>
                    </p:spPr>
                  </p:pic>
                </p:oleObj>
              </mc:Fallback>
            </mc:AlternateContent>
          </a:graphicData>
        </a:graphic>
      </p:graphicFrame>
      <p:sp>
        <p:nvSpPr>
          <p:cNvPr id="30" name="椭圆 29"/>
          <p:cNvSpPr/>
          <p:nvPr/>
        </p:nvSpPr>
        <p:spPr>
          <a:xfrm rot="19806047">
            <a:off x="10171430" y="3958590"/>
            <a:ext cx="1433195" cy="133858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12"/>
          <p:cNvSpPr>
            <a:spLocks noGrp="1"/>
          </p:cNvSpPr>
          <p:nvPr>
            <p:ph type="sldNum" sz="quarter" idx="12"/>
          </p:nvPr>
        </p:nvSpPr>
        <p:spPr/>
        <p:txBody>
          <a:bodyPr/>
          <a:lstStyle/>
          <a:p>
            <a:fld id="{87AAF5FA-363C-4DAE-B84A-ED49A3A10B46}" type="slidenum">
              <a:rPr lang="zh-CN" altLang="en-US" smtClean="0"/>
            </a:fld>
            <a:endParaRPr lang="zh-CN" altLang="en-US"/>
          </a:p>
        </p:txBody>
      </p:sp>
      <p:grpSp>
        <p:nvGrpSpPr>
          <p:cNvPr id="19" name="组合 18"/>
          <p:cNvGrpSpPr/>
          <p:nvPr/>
        </p:nvGrpSpPr>
        <p:grpSpPr>
          <a:xfrm>
            <a:off x="7603299" y="215900"/>
            <a:ext cx="4245610" cy="3604402"/>
            <a:chOff x="7603299" y="215900"/>
            <a:chExt cx="4245610" cy="3604402"/>
          </a:xfrm>
        </p:grpSpPr>
        <p:grpSp>
          <p:nvGrpSpPr>
            <p:cNvPr id="14" name="组合 13"/>
            <p:cNvGrpSpPr/>
            <p:nvPr/>
          </p:nvGrpSpPr>
          <p:grpSpPr>
            <a:xfrm>
              <a:off x="7603299" y="215900"/>
              <a:ext cx="3897464" cy="3604402"/>
              <a:chOff x="8128518" y="-178292"/>
              <a:chExt cx="3897464" cy="3604402"/>
            </a:xfrm>
          </p:grpSpPr>
          <p:cxnSp>
            <p:nvCxnSpPr>
              <p:cNvPr id="18" name="直接连接符 17"/>
              <p:cNvCxnSpPr/>
              <p:nvPr/>
            </p:nvCxnSpPr>
            <p:spPr>
              <a:xfrm flipV="1">
                <a:off x="9321800" y="671820"/>
                <a:ext cx="1866900" cy="18318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0" name="对象 19"/>
              <p:cNvGraphicFramePr>
                <a:graphicFrameLocks noChangeAspect="1"/>
              </p:cNvGraphicFramePr>
              <p:nvPr/>
            </p:nvGraphicFramePr>
            <p:xfrm>
              <a:off x="11693526" y="2927426"/>
              <a:ext cx="332456" cy="498684"/>
            </p:xfrm>
            <a:graphic>
              <a:graphicData uri="http://schemas.openxmlformats.org/presentationml/2006/ole">
                <mc:AlternateContent xmlns:mc="http://schemas.openxmlformats.org/markup-compatibility/2006">
                  <mc:Choice xmlns:v="urn:schemas-microsoft-com:vml" Requires="v">
                    <p:oleObj spid="_x0000_s49016" name="公式" r:id="rId6" imgW="3657600" imgH="5486400" progId="Equation.3">
                      <p:embed/>
                    </p:oleObj>
                  </mc:Choice>
                  <mc:Fallback>
                    <p:oleObj name="公式" r:id="rId6" imgW="3657600" imgH="5486400" progId="Equation.3">
                      <p:embed/>
                      <p:pic>
                        <p:nvPicPr>
                          <p:cNvPr id="0" name="图片 48893"/>
                          <p:cNvPicPr/>
                          <p:nvPr/>
                        </p:nvPicPr>
                        <p:blipFill>
                          <a:blip r:embed="rId7"/>
                          <a:stretch>
                            <a:fillRect/>
                          </a:stretch>
                        </p:blipFill>
                        <p:spPr>
                          <a:xfrm>
                            <a:off x="11693526" y="2927426"/>
                            <a:ext cx="332456" cy="498684"/>
                          </a:xfrm>
                          <a:prstGeom prst="rect">
                            <a:avLst/>
                          </a:prstGeom>
                        </p:spPr>
                      </p:pic>
                    </p:oleObj>
                  </mc:Fallback>
                </mc:AlternateContent>
              </a:graphicData>
            </a:graphic>
          </p:graphicFrame>
          <p:cxnSp>
            <p:nvCxnSpPr>
              <p:cNvPr id="22" name="直接箭头连接符 21"/>
              <p:cNvCxnSpPr/>
              <p:nvPr/>
            </p:nvCxnSpPr>
            <p:spPr>
              <a:xfrm flipV="1">
                <a:off x="8128518" y="2927637"/>
                <a:ext cx="3695182" cy="154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9321800" y="-130273"/>
                <a:ext cx="0" cy="30733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7" name="对象 26"/>
              <p:cNvGraphicFramePr>
                <a:graphicFrameLocks noChangeAspect="1"/>
              </p:cNvGraphicFramePr>
              <p:nvPr/>
            </p:nvGraphicFramePr>
            <p:xfrm>
              <a:off x="8521457" y="-178292"/>
              <a:ext cx="809625" cy="808038"/>
            </p:xfrm>
            <a:graphic>
              <a:graphicData uri="http://schemas.openxmlformats.org/presentationml/2006/ole">
                <mc:AlternateContent xmlns:mc="http://schemas.openxmlformats.org/markup-compatibility/2006">
                  <mc:Choice xmlns:v="urn:schemas-microsoft-com:vml" Requires="v">
                    <p:oleObj spid="_x0000_s49017" name="公式" r:id="rId8" imgW="11277600" imgH="11277600" progId="Equation.3">
                      <p:embed/>
                    </p:oleObj>
                  </mc:Choice>
                  <mc:Fallback>
                    <p:oleObj name="公式" r:id="rId8" imgW="11277600" imgH="11277600" progId="Equation.3">
                      <p:embed/>
                      <p:pic>
                        <p:nvPicPr>
                          <p:cNvPr id="0" name="图片 48894"/>
                          <p:cNvPicPr/>
                          <p:nvPr/>
                        </p:nvPicPr>
                        <p:blipFill>
                          <a:blip r:embed="rId9"/>
                          <a:stretch>
                            <a:fillRect/>
                          </a:stretch>
                        </p:blipFill>
                        <p:spPr>
                          <a:xfrm>
                            <a:off x="8521457" y="-178292"/>
                            <a:ext cx="809625" cy="808038"/>
                          </a:xfrm>
                          <a:prstGeom prst="rect">
                            <a:avLst/>
                          </a:prstGeom>
                        </p:spPr>
                      </p:pic>
                    </p:oleObj>
                  </mc:Fallback>
                </mc:AlternateContent>
              </a:graphicData>
            </a:graphic>
          </p:graphicFrame>
        </p:grpSp>
        <p:graphicFrame>
          <p:nvGraphicFramePr>
            <p:cNvPr id="15" name="对象 14"/>
            <p:cNvGraphicFramePr>
              <a:graphicFrameLocks noChangeAspect="1"/>
            </p:cNvGraphicFramePr>
            <p:nvPr/>
          </p:nvGraphicFramePr>
          <p:xfrm>
            <a:off x="9678479" y="1812925"/>
            <a:ext cx="2170430" cy="1115060"/>
          </p:xfrm>
          <a:graphic>
            <a:graphicData uri="http://schemas.openxmlformats.org/presentationml/2006/ole">
              <mc:AlternateContent xmlns:mc="http://schemas.openxmlformats.org/markup-compatibility/2006">
                <mc:Choice xmlns:v="urn:schemas-microsoft-com:vml" Requires="v">
                  <p:oleObj spid="_x0000_s49018" name="公式" r:id="rId10" imgW="21945600" imgH="11277600" progId="Equation.3">
                    <p:embed/>
                  </p:oleObj>
                </mc:Choice>
                <mc:Fallback>
                  <p:oleObj name="公式" r:id="rId10" imgW="21945600" imgH="11277600" progId="Equation.3">
                    <p:embed/>
                    <p:pic>
                      <p:nvPicPr>
                        <p:cNvPr id="0" name="图片 48895"/>
                        <p:cNvPicPr/>
                        <p:nvPr/>
                      </p:nvPicPr>
                      <p:blipFill>
                        <a:blip r:embed="rId11"/>
                        <a:stretch>
                          <a:fillRect/>
                        </a:stretch>
                      </p:blipFill>
                      <p:spPr>
                        <a:xfrm>
                          <a:off x="9678479" y="1812925"/>
                          <a:ext cx="2170430" cy="1115060"/>
                        </a:xfrm>
                        <a:prstGeom prst="rect">
                          <a:avLst/>
                        </a:prstGeom>
                      </p:spPr>
                    </p:pic>
                  </p:oleObj>
                </mc:Fallback>
              </mc:AlternateContent>
            </a:graphicData>
          </a:graphic>
        </p:graphicFrame>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7AAF5FA-363C-4DAE-B84A-ED49A3A10B46}" type="slidenum">
              <a:rPr lang="zh-CN" altLang="en-US" smtClean="0"/>
            </a:fld>
            <a:endParaRPr lang="zh-CN" altLang="en-US"/>
          </a:p>
        </p:txBody>
      </p:sp>
      <p:sp>
        <p:nvSpPr>
          <p:cNvPr id="3" name="文本框 2"/>
          <p:cNvSpPr txBox="1"/>
          <p:nvPr/>
        </p:nvSpPr>
        <p:spPr>
          <a:xfrm>
            <a:off x="3916680" y="1729740"/>
            <a:ext cx="4801314" cy="1323439"/>
          </a:xfrm>
          <a:prstGeom prst="rect">
            <a:avLst/>
          </a:prstGeom>
          <a:noFill/>
        </p:spPr>
        <p:txBody>
          <a:bodyPr wrap="none" rtlCol="0">
            <a:spAutoFit/>
          </a:bodyPr>
          <a:lstStyle/>
          <a:p>
            <a:r>
              <a:rPr lang="en-US" altLang="zh-CN" sz="8000" dirty="0" smtClean="0">
                <a:solidFill>
                  <a:srgbClr val="FF0000"/>
                </a:solidFill>
                <a:latin typeface="黑体" panose="02010609060101010101" pitchFamily="49" charset="-122"/>
                <a:ea typeface="黑体" panose="02010609060101010101" pitchFamily="49" charset="-122"/>
              </a:rPr>
              <a:t>MOS</a:t>
            </a:r>
            <a:r>
              <a:rPr lang="zh-CN" altLang="en-US" sz="8000" dirty="0" smtClean="0">
                <a:solidFill>
                  <a:srgbClr val="FF0000"/>
                </a:solidFill>
                <a:latin typeface="黑体" panose="02010609060101010101" pitchFamily="49" charset="-122"/>
                <a:ea typeface="黑体" panose="02010609060101010101" pitchFamily="49" charset="-122"/>
              </a:rPr>
              <a:t>二极管</a:t>
            </a:r>
            <a:endParaRPr lang="zh-CN" altLang="en-US" sz="8000"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灯片编号占位符 6"/>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06A830FC-42BC-4D56-9DEB-6234A3EEA23A}" type="slidenum">
              <a:rPr lang="zh-CN" altLang="en-US">
                <a:latin typeface="Garamond" panose="02020404030301010803" pitchFamily="18" charset="0"/>
              </a:rPr>
            </a:fld>
            <a:endParaRPr lang="en-US" altLang="zh-CN">
              <a:latin typeface="Garamond" panose="02020404030301010803" pitchFamily="18" charset="0"/>
            </a:endParaRPr>
          </a:p>
        </p:txBody>
      </p:sp>
      <p:sp>
        <p:nvSpPr>
          <p:cNvPr id="65538" name="Text Box 2"/>
          <p:cNvSpPr txBox="1">
            <a:spLocks noChangeArrowheads="1"/>
          </p:cNvSpPr>
          <p:nvPr/>
        </p:nvSpPr>
        <p:spPr bwMode="auto">
          <a:xfrm>
            <a:off x="81254" y="139966"/>
            <a:ext cx="1620838" cy="457200"/>
          </a:xfrm>
          <a:prstGeom prst="rect">
            <a:avLst/>
          </a:prstGeom>
          <a:noFill/>
          <a:ln w="9525">
            <a:noFill/>
            <a:miter lim="800000"/>
          </a:ln>
          <a:effectLst/>
        </p:spPr>
        <p:txBody>
          <a:bodyPr>
            <a:spAutoFit/>
          </a:bodyPr>
          <a:lstStyle/>
          <a:p>
            <a:pPr marL="457200" indent="-457200">
              <a:spcBef>
                <a:spcPct val="50000"/>
              </a:spcBef>
              <a:defRPr/>
            </a:pPr>
            <a:r>
              <a:rPr lang="en-US" sz="2400" dirty="0">
                <a:solidFill>
                  <a:srgbClr val="FF0000"/>
                </a:solidFill>
                <a:effectLst>
                  <a:outerShdw blurRad="38100" dist="38100" dir="2700000" algn="tl">
                    <a:srgbClr val="C0C0C0"/>
                  </a:outerShdw>
                </a:effectLst>
                <a:latin typeface="Comic Sans MS" panose="030F0702030302020204" pitchFamily="66" charset="0"/>
                <a:ea typeface="Dotum" panose="020B0600000101010101" pitchFamily="34" charset="-127"/>
              </a:rPr>
              <a:t>Inversion</a:t>
            </a:r>
            <a:r>
              <a:rPr lang="en-US" sz="2400" dirty="0">
                <a:solidFill>
                  <a:srgbClr val="FF0000"/>
                </a:solidFill>
                <a:latin typeface="Comic Sans MS" panose="030F0702030302020204" pitchFamily="66" charset="0"/>
                <a:ea typeface="Dotum" panose="020B0600000101010101" pitchFamily="34" charset="-127"/>
              </a:rPr>
              <a:t> </a:t>
            </a:r>
            <a:endParaRPr lang="en-US" sz="2400" dirty="0">
              <a:solidFill>
                <a:srgbClr val="FF0000"/>
              </a:solidFill>
              <a:latin typeface="Comic Sans MS" panose="030F0702030302020204" pitchFamily="66" charset="0"/>
              <a:ea typeface="Dotum" panose="020B0600000101010101" pitchFamily="34" charset="-127"/>
            </a:endParaRPr>
          </a:p>
        </p:txBody>
      </p:sp>
      <p:grpSp>
        <p:nvGrpSpPr>
          <p:cNvPr id="33805" name="Group 3"/>
          <p:cNvGrpSpPr/>
          <p:nvPr/>
        </p:nvGrpSpPr>
        <p:grpSpPr bwMode="auto">
          <a:xfrm>
            <a:off x="4325938" y="1022351"/>
            <a:ext cx="2017712" cy="314325"/>
            <a:chOff x="0" y="0"/>
            <a:chExt cx="1300" cy="198"/>
          </a:xfrm>
        </p:grpSpPr>
        <p:sp>
          <p:nvSpPr>
            <p:cNvPr id="33822" name="Line 4"/>
            <p:cNvSpPr>
              <a:spLocks noChangeShapeType="1"/>
            </p:cNvSpPr>
            <p:nvPr/>
          </p:nvSpPr>
          <p:spPr bwMode="auto">
            <a:xfrm>
              <a:off x="0" y="101"/>
              <a:ext cx="53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3823" name="Line 5"/>
            <p:cNvSpPr>
              <a:spLocks noChangeShapeType="1"/>
            </p:cNvSpPr>
            <p:nvPr/>
          </p:nvSpPr>
          <p:spPr bwMode="auto">
            <a:xfrm>
              <a:off x="652" y="101"/>
              <a:ext cx="53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3824" name="Line 6"/>
            <p:cNvSpPr>
              <a:spLocks noChangeShapeType="1"/>
            </p:cNvSpPr>
            <p:nvPr/>
          </p:nvSpPr>
          <p:spPr bwMode="auto">
            <a:xfrm>
              <a:off x="539" y="0"/>
              <a:ext cx="0" cy="19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3825" name="Line 7"/>
            <p:cNvSpPr>
              <a:spLocks noChangeShapeType="1"/>
            </p:cNvSpPr>
            <p:nvPr/>
          </p:nvSpPr>
          <p:spPr bwMode="auto">
            <a:xfrm>
              <a:off x="1300" y="0"/>
              <a:ext cx="0" cy="19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3826" name="Line 8"/>
            <p:cNvSpPr>
              <a:spLocks noChangeShapeType="1"/>
            </p:cNvSpPr>
            <p:nvPr/>
          </p:nvSpPr>
          <p:spPr bwMode="auto">
            <a:xfrm>
              <a:off x="640" y="0"/>
              <a:ext cx="0" cy="19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3827" name="Line 9"/>
            <p:cNvSpPr>
              <a:spLocks noChangeShapeType="1"/>
            </p:cNvSpPr>
            <p:nvPr/>
          </p:nvSpPr>
          <p:spPr bwMode="auto">
            <a:xfrm>
              <a:off x="1191" y="0"/>
              <a:ext cx="0" cy="19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33806" name="Line 10"/>
          <p:cNvSpPr>
            <a:spLocks noChangeShapeType="1"/>
          </p:cNvSpPr>
          <p:nvPr/>
        </p:nvSpPr>
        <p:spPr bwMode="auto">
          <a:xfrm>
            <a:off x="6350001" y="1187450"/>
            <a:ext cx="900113" cy="15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graphicFrame>
        <p:nvGraphicFramePr>
          <p:cNvPr id="33794" name="Object 13"/>
          <p:cNvGraphicFramePr>
            <a:graphicFrameLocks noChangeAspect="1"/>
          </p:cNvGraphicFramePr>
          <p:nvPr/>
        </p:nvGraphicFramePr>
        <p:xfrm>
          <a:off x="5003800" y="490539"/>
          <a:ext cx="598488" cy="574675"/>
        </p:xfrm>
        <a:graphic>
          <a:graphicData uri="http://schemas.openxmlformats.org/presentationml/2006/ole">
            <mc:AlternateContent xmlns:mc="http://schemas.openxmlformats.org/markup-compatibility/2006">
              <mc:Choice xmlns:v="urn:schemas-microsoft-com:vml" Requires="v">
                <p:oleObj spid="_x0000_s71780" name="" r:id="rId1" imgW="245745" imgH="233045" progId="Equation.3">
                  <p:embed/>
                </p:oleObj>
              </mc:Choice>
              <mc:Fallback>
                <p:oleObj name="" r:id="rId1" imgW="245745" imgH="233045" progId="Equation.3">
                  <p:embed/>
                  <p:pic>
                    <p:nvPicPr>
                      <p:cNvPr id="0" name="图片 511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490539"/>
                        <a:ext cx="5984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795" name="Object 14"/>
          <p:cNvGraphicFramePr>
            <a:graphicFrameLocks noChangeAspect="1"/>
          </p:cNvGraphicFramePr>
          <p:nvPr/>
        </p:nvGraphicFramePr>
        <p:xfrm>
          <a:off x="6096000" y="503238"/>
          <a:ext cx="630238" cy="539750"/>
        </p:xfrm>
        <a:graphic>
          <a:graphicData uri="http://schemas.openxmlformats.org/presentationml/2006/ole">
            <mc:AlternateContent xmlns:mc="http://schemas.openxmlformats.org/markup-compatibility/2006">
              <mc:Choice xmlns:v="urn:schemas-microsoft-com:vml" Requires="v">
                <p:oleObj spid="_x0000_s71781" name="" r:id="rId3" imgW="271780" imgH="233045" progId="Equation.3">
                  <p:embed/>
                </p:oleObj>
              </mc:Choice>
              <mc:Fallback>
                <p:oleObj name="" r:id="rId3" imgW="271780" imgH="233045" progId="Equation.3">
                  <p:embed/>
                  <p:pic>
                    <p:nvPicPr>
                      <p:cNvPr id="0" name="图片 511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503238"/>
                        <a:ext cx="6302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20" name="Rectangle 28"/>
          <p:cNvSpPr>
            <a:spLocks noChangeArrowheads="1"/>
          </p:cNvSpPr>
          <p:nvPr/>
        </p:nvSpPr>
        <p:spPr bwMode="auto">
          <a:xfrm>
            <a:off x="706942" y="23664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21" name="Rectangle 30"/>
          <p:cNvSpPr>
            <a:spLocks noChangeArrowheads="1"/>
          </p:cNvSpPr>
          <p:nvPr/>
        </p:nvSpPr>
        <p:spPr bwMode="auto">
          <a:xfrm>
            <a:off x="1524001" y="31300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3" name="组合 2"/>
          <p:cNvGrpSpPr/>
          <p:nvPr/>
        </p:nvGrpSpPr>
        <p:grpSpPr>
          <a:xfrm>
            <a:off x="1290334" y="4203586"/>
            <a:ext cx="9768275" cy="1820069"/>
            <a:chOff x="1243714" y="3926026"/>
            <a:chExt cx="9768275" cy="1820069"/>
          </a:xfrm>
        </p:grpSpPr>
        <p:sp>
          <p:nvSpPr>
            <p:cNvPr id="33816" name="Text Box 24"/>
            <p:cNvSpPr txBox="1">
              <a:spLocks noChangeArrowheads="1"/>
            </p:cNvSpPr>
            <p:nvPr/>
          </p:nvSpPr>
          <p:spPr bwMode="auto">
            <a:xfrm>
              <a:off x="1243714" y="3926026"/>
              <a:ext cx="912177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 typeface="Wingdings" panose="05000000000000000000" pitchFamily="2" charset="2"/>
                <a:buNone/>
              </a:pPr>
              <a:r>
                <a:rPr lang="zh-CN" altLang="en-US" sz="2800" dirty="0">
                  <a:solidFill>
                    <a:schemeClr val="tx2"/>
                  </a:solidFill>
                  <a:latin typeface="Comic Sans MS" panose="030F0702030302020204" pitchFamily="66" charset="0"/>
                  <a:ea typeface="Dotum" panose="020B0600000101010101" pitchFamily="34" charset="-127"/>
                </a:rPr>
                <a:t>    </a:t>
              </a:r>
              <a:r>
                <a:rPr lang="en-US" altLang="zh-CN" sz="2800" dirty="0">
                  <a:solidFill>
                    <a:schemeClr val="tx2"/>
                  </a:solidFill>
                  <a:latin typeface="Comic Sans MS" panose="030F0702030302020204" pitchFamily="66" charset="0"/>
                  <a:ea typeface="Dotum" panose="020B0600000101010101" pitchFamily="34" charset="-127"/>
                </a:rPr>
                <a:t>Once the inversion layer forms, the capacitance starts to increase, since </a:t>
              </a:r>
              <a:r>
                <a:rPr lang="en-US" altLang="zh-CN" sz="2800" dirty="0" err="1">
                  <a:solidFill>
                    <a:schemeClr val="tx2"/>
                  </a:solidFill>
                  <a:latin typeface="Comic Sans MS" panose="030F0702030302020204" pitchFamily="66" charset="0"/>
                  <a:ea typeface="Dotum" panose="020B0600000101010101" pitchFamily="34" charset="-127"/>
                </a:rPr>
                <a:t>c</a:t>
              </a:r>
              <a:r>
                <a:rPr lang="en-US" altLang="zh-CN" sz="2800" baseline="-25000" dirty="0" err="1">
                  <a:solidFill>
                    <a:schemeClr val="tx2"/>
                  </a:solidFill>
                  <a:latin typeface="Comic Sans MS" panose="030F0702030302020204" pitchFamily="66" charset="0"/>
                  <a:ea typeface="Dotum" panose="020B0600000101010101" pitchFamily="34" charset="-127"/>
                </a:rPr>
                <a:t>si</a:t>
              </a:r>
              <a:r>
                <a:rPr lang="en-US" altLang="zh-CN" sz="2800" baseline="-25000" dirty="0">
                  <a:solidFill>
                    <a:schemeClr val="tx2"/>
                  </a:solidFill>
                  <a:latin typeface="Comic Sans MS" panose="030F0702030302020204" pitchFamily="66" charset="0"/>
                  <a:ea typeface="Dotum" panose="020B0600000101010101" pitchFamily="34" charset="-127"/>
                </a:rPr>
                <a:t> </a:t>
              </a:r>
              <a:r>
                <a:rPr lang="en-US" altLang="zh-CN" sz="2800" dirty="0">
                  <a:solidFill>
                    <a:schemeClr val="tx2"/>
                  </a:solidFill>
                  <a:latin typeface="Comic Sans MS" panose="030F0702030302020204" pitchFamily="66" charset="0"/>
                  <a:ea typeface="Dotum" panose="020B0600000101010101" pitchFamily="34" charset="-127"/>
                </a:rPr>
                <a:t>is now given by the variation of the inversion charge with respect to </a:t>
              </a:r>
              <a:endParaRPr lang="en-US" altLang="zh-CN" sz="2800" dirty="0">
                <a:solidFill>
                  <a:schemeClr val="tx2"/>
                </a:solidFill>
                <a:latin typeface="Comic Sans MS" panose="030F0702030302020204" pitchFamily="66" charset="0"/>
                <a:ea typeface="Dotum" panose="020B0600000101010101" pitchFamily="34" charset="-127"/>
              </a:endParaRPr>
            </a:p>
          </p:txBody>
        </p:sp>
        <p:sp>
          <p:nvSpPr>
            <p:cNvPr id="33817" name="Text Box 25"/>
            <p:cNvSpPr txBox="1">
              <a:spLocks noChangeArrowheads="1"/>
            </p:cNvSpPr>
            <p:nvPr/>
          </p:nvSpPr>
          <p:spPr bwMode="auto">
            <a:xfrm>
              <a:off x="1730375" y="5222875"/>
              <a:ext cx="92816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en-US" altLang="zh-CN" sz="2800" dirty="0">
                  <a:solidFill>
                    <a:schemeClr val="tx2"/>
                  </a:solidFill>
                  <a:latin typeface="Comic Sans MS" panose="030F0702030302020204" pitchFamily="66" charset="0"/>
                  <a:ea typeface="Dotum" panose="020B0600000101010101" pitchFamily="34" charset="-127"/>
                </a:rPr>
                <a:t>which is much larger than the depletion capacitance</a:t>
              </a:r>
              <a:endParaRPr lang="en-US" altLang="zh-CN" sz="2800" dirty="0">
                <a:solidFill>
                  <a:schemeClr val="tx2"/>
                </a:solidFill>
                <a:latin typeface="Comic Sans MS" panose="030F0702030302020204" pitchFamily="66" charset="0"/>
                <a:ea typeface="Dotum" panose="020B0600000101010101" pitchFamily="34" charset="-127"/>
              </a:endParaRPr>
            </a:p>
          </p:txBody>
        </p:sp>
        <p:graphicFrame>
          <p:nvGraphicFramePr>
            <p:cNvPr id="33799" name="Object 31"/>
            <p:cNvGraphicFramePr>
              <a:graphicFrameLocks noChangeAspect="1"/>
            </p:cNvGraphicFramePr>
            <p:nvPr/>
          </p:nvGraphicFramePr>
          <p:xfrm>
            <a:off x="9966325" y="4797425"/>
            <a:ext cx="433388" cy="495300"/>
          </p:xfrm>
          <a:graphic>
            <a:graphicData uri="http://schemas.openxmlformats.org/presentationml/2006/ole">
              <mc:AlternateContent xmlns:mc="http://schemas.openxmlformats.org/markup-compatibility/2006">
                <mc:Choice xmlns:v="urn:schemas-microsoft-com:vml" Requires="v">
                  <p:oleObj spid="_x0000_s71782" name="" r:id="rId5" imgW="207010" imgH="233045" progId="Equation.3">
                    <p:embed/>
                  </p:oleObj>
                </mc:Choice>
                <mc:Fallback>
                  <p:oleObj name="" r:id="rId5" imgW="207010" imgH="233045" progId="Equation.3">
                    <p:embed/>
                    <p:pic>
                      <p:nvPicPr>
                        <p:cNvPr id="0" name="图片 511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66325" y="4797425"/>
                          <a:ext cx="43338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3800" name="Object 32"/>
          <p:cNvGraphicFramePr>
            <a:graphicFrameLocks noGrp="1" noChangeAspect="1"/>
          </p:cNvGraphicFramePr>
          <p:nvPr>
            <p:ph sz="half" idx="1"/>
          </p:nvPr>
        </p:nvGraphicFramePr>
        <p:xfrm>
          <a:off x="2010093" y="1898493"/>
          <a:ext cx="5184140" cy="1122680"/>
        </p:xfrm>
        <a:graphic>
          <a:graphicData uri="http://schemas.openxmlformats.org/presentationml/2006/ole">
            <mc:AlternateContent xmlns:mc="http://schemas.openxmlformats.org/markup-compatibility/2006">
              <mc:Choice xmlns:v="urn:schemas-microsoft-com:vml" Requires="v">
                <p:oleObj spid="_x0000_s71783" name="" r:id="rId7" imgW="1993900" imgH="431800" progId="Equation.3">
                  <p:embed/>
                </p:oleObj>
              </mc:Choice>
              <mc:Fallback>
                <p:oleObj name="" r:id="rId7" imgW="1993900" imgH="431800" progId="Equation.3">
                  <p:embed/>
                  <p:pic>
                    <p:nvPicPr>
                      <p:cNvPr id="0" name="图片 51132"/>
                      <p:cNvPicPr>
                        <a:picLocks noChangeAspect="1" noChangeArrowheads="1"/>
                      </p:cNvPicPr>
                      <p:nvPr/>
                    </p:nvPicPr>
                    <p:blipFill>
                      <a:blip r:embed="rId8"/>
                      <a:srcRect/>
                      <a:stretch>
                        <a:fillRect/>
                      </a:stretch>
                    </p:blipFill>
                    <p:spPr bwMode="auto">
                      <a:xfrm>
                        <a:off x="2010093" y="1898493"/>
                        <a:ext cx="5184140" cy="112268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01" name="Object 33"/>
          <p:cNvGraphicFramePr>
            <a:graphicFrameLocks noGrp="1" noChangeAspect="1"/>
          </p:cNvGraphicFramePr>
          <p:nvPr>
            <p:ph sz="half" idx="2"/>
          </p:nvPr>
        </p:nvGraphicFramePr>
        <p:xfrm>
          <a:off x="3773173" y="3314700"/>
          <a:ext cx="1574800" cy="787400"/>
        </p:xfrm>
        <a:graphic>
          <a:graphicData uri="http://schemas.openxmlformats.org/presentationml/2006/ole">
            <mc:AlternateContent xmlns:mc="http://schemas.openxmlformats.org/markup-compatibility/2006">
              <mc:Choice xmlns:v="urn:schemas-microsoft-com:vml" Requires="v">
                <p:oleObj spid="_x0000_s71784" name="" r:id="rId9" imgW="462915" imgH="231140" progId="Equation.3">
                  <p:embed/>
                </p:oleObj>
              </mc:Choice>
              <mc:Fallback>
                <p:oleObj name="" r:id="rId9" imgW="462915" imgH="231140" progId="Equation.3">
                  <p:embed/>
                  <p:pic>
                    <p:nvPicPr>
                      <p:cNvPr id="0" name="图片 511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3173" y="3314700"/>
                        <a:ext cx="1574800" cy="787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组合 4"/>
          <p:cNvGrpSpPr/>
          <p:nvPr/>
        </p:nvGrpSpPr>
        <p:grpSpPr>
          <a:xfrm>
            <a:off x="8293470" y="59761"/>
            <a:ext cx="3582744" cy="3746505"/>
            <a:chOff x="8304106" y="10198"/>
            <a:chExt cx="3582744" cy="3746505"/>
          </a:xfrm>
        </p:grpSpPr>
        <p:grpSp>
          <p:nvGrpSpPr>
            <p:cNvPr id="2" name="组合 1"/>
            <p:cNvGrpSpPr/>
            <p:nvPr/>
          </p:nvGrpSpPr>
          <p:grpSpPr>
            <a:xfrm>
              <a:off x="8410832" y="10198"/>
              <a:ext cx="3476018" cy="3746505"/>
              <a:chOff x="8186740" y="256748"/>
              <a:chExt cx="2320924" cy="2604671"/>
            </a:xfrm>
          </p:grpSpPr>
          <p:sp>
            <p:nvSpPr>
              <p:cNvPr id="33807" name="Rectangle 11"/>
              <p:cNvSpPr>
                <a:spLocks noChangeArrowheads="1"/>
              </p:cNvSpPr>
              <p:nvPr/>
            </p:nvSpPr>
            <p:spPr bwMode="auto">
              <a:xfrm>
                <a:off x="8847398" y="690870"/>
                <a:ext cx="46327" cy="1151146"/>
              </a:xfrm>
              <a:prstGeom prst="rect">
                <a:avLst/>
              </a:prstGeom>
              <a:solidFill>
                <a:schemeClr val="bg1">
                  <a:lumMod val="65000"/>
                </a:schemeClr>
              </a:solidFill>
              <a:ln w="9525">
                <a:solidFill>
                  <a:srgbClr val="CCCCFF"/>
                </a:solidFill>
                <a:miter lim="800000"/>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08" name="Rectangle 12"/>
              <p:cNvSpPr>
                <a:spLocks noChangeArrowheads="1"/>
              </p:cNvSpPr>
              <p:nvPr/>
            </p:nvSpPr>
            <p:spPr bwMode="auto">
              <a:xfrm>
                <a:off x="8853488" y="321537"/>
                <a:ext cx="32331" cy="369332"/>
              </a:xfrm>
              <a:prstGeom prst="rect">
                <a:avLst/>
              </a:prstGeom>
              <a:solidFill>
                <a:srgbClr val="FF0000"/>
              </a:solidFill>
              <a:ln w="9525">
                <a:solidFill>
                  <a:srgbClr val="FF00FF"/>
                </a:solidFill>
                <a:miter lim="800000"/>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09" name="Line 15"/>
              <p:cNvSpPr>
                <a:spLocks noChangeShapeType="1"/>
              </p:cNvSpPr>
              <p:nvPr/>
            </p:nvSpPr>
            <p:spPr bwMode="auto">
              <a:xfrm flipV="1">
                <a:off x="8186740" y="1854200"/>
                <a:ext cx="2320924" cy="5252"/>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33810" name="Line 16"/>
              <p:cNvSpPr>
                <a:spLocks noChangeShapeType="1"/>
              </p:cNvSpPr>
              <p:nvPr/>
            </p:nvSpPr>
            <p:spPr bwMode="auto">
              <a:xfrm>
                <a:off x="8896449" y="256748"/>
                <a:ext cx="6348" cy="2604671"/>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33811" name="Line 17"/>
              <p:cNvSpPr>
                <a:spLocks noChangeShapeType="1"/>
              </p:cNvSpPr>
              <p:nvPr/>
            </p:nvSpPr>
            <p:spPr bwMode="auto">
              <a:xfrm flipH="1">
                <a:off x="9415889" y="321537"/>
                <a:ext cx="8352" cy="2523263"/>
              </a:xfrm>
              <a:prstGeom prst="line">
                <a:avLst/>
              </a:prstGeom>
              <a:noFill/>
              <a:ln w="28575">
                <a:solidFill>
                  <a:schemeClr val="accent2"/>
                </a:solidFill>
                <a:round/>
              </a:ln>
              <a:extLst>
                <a:ext uri="{909E8E84-426E-40DD-AFC4-6F175D3DCCD1}">
                  <a14:hiddenFill xmlns:a14="http://schemas.microsoft.com/office/drawing/2010/main">
                    <a:noFill/>
                  </a14:hiddenFill>
                </a:ext>
              </a:extLst>
            </p:spPr>
            <p:txBody>
              <a:bodyPr wrap="square">
                <a:spAutoFit/>
              </a:bodyPr>
              <a:lstStyle/>
              <a:p>
                <a:endParaRPr lang="zh-CN" altLang="en-US"/>
              </a:p>
            </p:txBody>
          </p:sp>
          <p:graphicFrame>
            <p:nvGraphicFramePr>
              <p:cNvPr id="33796" name="Object 18"/>
              <p:cNvGraphicFramePr>
                <a:graphicFrameLocks noChangeAspect="1"/>
              </p:cNvGraphicFramePr>
              <p:nvPr/>
            </p:nvGraphicFramePr>
            <p:xfrm>
              <a:off x="8538840" y="837738"/>
              <a:ext cx="297282" cy="231949"/>
            </p:xfrm>
            <a:graphic>
              <a:graphicData uri="http://schemas.openxmlformats.org/presentationml/2006/ole">
                <mc:AlternateContent xmlns:mc="http://schemas.openxmlformats.org/markup-compatibility/2006">
                  <mc:Choice xmlns:v="urn:schemas-microsoft-com:vml" Requires="v">
                    <p:oleObj spid="_x0000_s71785" name="公式" r:id="rId11" imgW="6096000" imgH="4876800" progId="Equation.3">
                      <p:embed/>
                    </p:oleObj>
                  </mc:Choice>
                  <mc:Fallback>
                    <p:oleObj name="公式" r:id="rId11" imgW="6096000" imgH="4876800" progId="Equation.3">
                      <p:embed/>
                      <p:pic>
                        <p:nvPicPr>
                          <p:cNvPr id="0" name="图片 51134"/>
                          <p:cNvPicPr>
                            <a:picLocks noChangeAspect="1" noChangeArrowheads="1"/>
                          </p:cNvPicPr>
                          <p:nvPr/>
                        </p:nvPicPr>
                        <p:blipFill>
                          <a:blip r:embed="rId12"/>
                          <a:srcRect/>
                          <a:stretch>
                            <a:fillRect/>
                          </a:stretch>
                        </p:blipFill>
                        <p:spPr bwMode="auto">
                          <a:xfrm>
                            <a:off x="8538840" y="837738"/>
                            <a:ext cx="297282" cy="231949"/>
                          </a:xfrm>
                          <a:prstGeom prst="rect">
                            <a:avLst/>
                          </a:prstGeom>
                          <a:noFill/>
                          <a:ln>
                            <a:noFill/>
                          </a:ln>
                        </p:spPr>
                      </p:pic>
                    </p:oleObj>
                  </mc:Fallback>
                </mc:AlternateContent>
              </a:graphicData>
            </a:graphic>
          </p:graphicFrame>
          <p:graphicFrame>
            <p:nvGraphicFramePr>
              <p:cNvPr id="33797" name="Object 19"/>
              <p:cNvGraphicFramePr>
                <a:graphicFrameLocks noChangeAspect="1"/>
              </p:cNvGraphicFramePr>
              <p:nvPr/>
            </p:nvGraphicFramePr>
            <p:xfrm>
              <a:off x="9581357" y="2162429"/>
              <a:ext cx="361254" cy="275030"/>
            </p:xfrm>
            <a:graphic>
              <a:graphicData uri="http://schemas.openxmlformats.org/presentationml/2006/ole">
                <mc:AlternateContent xmlns:mc="http://schemas.openxmlformats.org/markup-compatibility/2006">
                  <mc:Choice xmlns:v="urn:schemas-microsoft-com:vml" Requires="v">
                    <p:oleObj spid="_x0000_s71786" name="" r:id="rId13" imgW="372745" imgH="205740" progId="Equation.3">
                      <p:embed/>
                    </p:oleObj>
                  </mc:Choice>
                  <mc:Fallback>
                    <p:oleObj name="" r:id="rId13" imgW="372745" imgH="205740" progId="Equation.3">
                      <p:embed/>
                      <p:pic>
                        <p:nvPicPr>
                          <p:cNvPr id="0" name="图片 511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81357" y="2162429"/>
                            <a:ext cx="361254" cy="275030"/>
                          </a:xfrm>
                          <a:prstGeom prst="rect">
                            <a:avLst/>
                          </a:prstGeom>
                          <a:noFill/>
                          <a:ln>
                            <a:noFill/>
                          </a:ln>
                        </p:spPr>
                      </p:pic>
                    </p:oleObj>
                  </mc:Fallback>
                </mc:AlternateContent>
              </a:graphicData>
            </a:graphic>
          </p:graphicFrame>
          <p:sp>
            <p:nvSpPr>
              <p:cNvPr id="33812" name="Line 20"/>
              <p:cNvSpPr>
                <a:spLocks noChangeShapeType="1"/>
              </p:cNvSpPr>
              <p:nvPr/>
            </p:nvSpPr>
            <p:spPr bwMode="auto">
              <a:xfrm flipV="1">
                <a:off x="10307638" y="1314450"/>
                <a:ext cx="0" cy="450850"/>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3813" name="Line 21"/>
              <p:cNvSpPr>
                <a:spLocks noChangeShapeType="1"/>
              </p:cNvSpPr>
              <p:nvPr/>
            </p:nvSpPr>
            <p:spPr bwMode="auto">
              <a:xfrm>
                <a:off x="9401176" y="1517650"/>
                <a:ext cx="900113" cy="0"/>
              </a:xfrm>
              <a:prstGeom prst="line">
                <a:avLst/>
              </a:prstGeom>
              <a:noFill/>
              <a:ln w="9525">
                <a:solidFill>
                  <a:schemeClr val="accent2"/>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3814" name="Rectangle 22"/>
              <p:cNvSpPr>
                <a:spLocks noChangeArrowheads="1"/>
              </p:cNvSpPr>
              <p:nvPr/>
            </p:nvSpPr>
            <p:spPr bwMode="auto">
              <a:xfrm>
                <a:off x="9417979" y="1868812"/>
                <a:ext cx="889659" cy="192272"/>
              </a:xfrm>
              <a:prstGeom prst="rect">
                <a:avLst/>
              </a:prstGeom>
              <a:solidFill>
                <a:schemeClr val="bg1">
                  <a:lumMod val="65000"/>
                </a:schemeClr>
              </a:solidFill>
              <a:ln w="9525">
                <a:solidFill>
                  <a:schemeClr val="bg1">
                    <a:lumMod val="65000"/>
                  </a:schemeClr>
                </a:solidFill>
                <a:miter lim="800000"/>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15" name="Text Box 23"/>
              <p:cNvSpPr txBox="1">
                <a:spLocks noChangeArrowheads="1"/>
              </p:cNvSpPr>
              <p:nvPr/>
            </p:nvSpPr>
            <p:spPr bwMode="auto">
              <a:xfrm>
                <a:off x="9561514" y="1042988"/>
                <a:ext cx="630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en-US" altLang="zh-CN" sz="2800" dirty="0" err="1">
                    <a:solidFill>
                      <a:schemeClr val="accent2"/>
                    </a:solidFill>
                    <a:latin typeface="Comic Sans MS" panose="030F0702030302020204" pitchFamily="66" charset="0"/>
                    <a:ea typeface="Dotum" panose="020B0600000101010101" pitchFamily="34" charset="-127"/>
                  </a:rPr>
                  <a:t>w</a:t>
                </a:r>
                <a:r>
                  <a:rPr lang="en-US" altLang="zh-CN" sz="2800" baseline="-25000" dirty="0" err="1">
                    <a:solidFill>
                      <a:schemeClr val="accent2"/>
                    </a:solidFill>
                    <a:latin typeface="Comic Sans MS" panose="030F0702030302020204" pitchFamily="66" charset="0"/>
                    <a:ea typeface="Dotum" panose="020B0600000101010101" pitchFamily="34" charset="-127"/>
                  </a:rPr>
                  <a:t>max</a:t>
                </a:r>
                <a:endParaRPr lang="en-US" altLang="zh-CN" sz="2800" dirty="0">
                  <a:solidFill>
                    <a:schemeClr val="accent2"/>
                  </a:solidFill>
                  <a:latin typeface="Comic Sans MS" panose="030F0702030302020204" pitchFamily="66" charset="0"/>
                  <a:ea typeface="Dotum" panose="020B0600000101010101" pitchFamily="34" charset="-127"/>
                </a:endParaRPr>
              </a:p>
            </p:txBody>
          </p:sp>
          <p:sp>
            <p:nvSpPr>
              <p:cNvPr id="33818" name="Rectangle 26"/>
              <p:cNvSpPr>
                <a:spLocks noChangeArrowheads="1"/>
              </p:cNvSpPr>
              <p:nvPr/>
            </p:nvSpPr>
            <p:spPr bwMode="auto">
              <a:xfrm flipH="1">
                <a:off x="9424949" y="2070445"/>
                <a:ext cx="30526" cy="369332"/>
              </a:xfrm>
              <a:prstGeom prst="rect">
                <a:avLst/>
              </a:prstGeom>
              <a:solidFill>
                <a:schemeClr val="bg1">
                  <a:lumMod val="65000"/>
                </a:schemeClr>
              </a:solidFill>
              <a:ln w="28575">
                <a:solidFill>
                  <a:schemeClr val="bg1">
                    <a:lumMod val="65000"/>
                  </a:schemeClr>
                </a:solidFill>
                <a:miter lim="800000"/>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19" name="Rectangle 27"/>
              <p:cNvSpPr>
                <a:spLocks noChangeArrowheads="1"/>
              </p:cNvSpPr>
              <p:nvPr/>
            </p:nvSpPr>
            <p:spPr bwMode="auto">
              <a:xfrm>
                <a:off x="9422226" y="2437459"/>
                <a:ext cx="41611" cy="369332"/>
              </a:xfrm>
              <a:prstGeom prst="rect">
                <a:avLst/>
              </a:prstGeom>
              <a:solidFill>
                <a:srgbClr val="FF0000"/>
              </a:solidFill>
              <a:ln>
                <a:noFill/>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4" name="文本框 3"/>
            <p:cNvSpPr txBox="1"/>
            <p:nvPr/>
          </p:nvSpPr>
          <p:spPr>
            <a:xfrm>
              <a:off x="8304106" y="216481"/>
              <a:ext cx="306494" cy="369332"/>
            </a:xfrm>
            <a:prstGeom prst="rect">
              <a:avLst/>
            </a:prstGeom>
            <a:noFill/>
          </p:spPr>
          <p:txBody>
            <a:bodyPr wrap="none" rtlCol="0">
              <a:spAutoFit/>
            </a:bodyPr>
            <a:lstStyle/>
            <a:p>
              <a:r>
                <a:rPr lang="en-US" altLang="zh-CN" dirty="0"/>
                <a:t>b</a:t>
              </a:r>
              <a:endParaRPr lang="zh-CN" altLang="en-US" dirty="0"/>
            </a:p>
          </p:txBody>
        </p:sp>
      </p:grpSp>
      <p:sp>
        <p:nvSpPr>
          <p:cNvPr id="6" name="圆角矩形 5"/>
          <p:cNvSpPr/>
          <p:nvPr/>
        </p:nvSpPr>
        <p:spPr>
          <a:xfrm>
            <a:off x="5571808" y="1873251"/>
            <a:ext cx="1690688" cy="1241259"/>
          </a:xfrm>
          <a:prstGeom prst="roundRect">
            <a:avLst/>
          </a:prstGeom>
          <a:solidFill>
            <a:srgbClr val="EB459C">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7AAF5FA-363C-4DAE-B84A-ED49A3A10B46}" type="slidenum">
              <a:rPr lang="zh-CN" altLang="en-US" smtClean="0"/>
            </a:fld>
            <a:endParaRPr lang="zh-CN" altLang="en-US"/>
          </a:p>
        </p:txBody>
      </p:sp>
      <p:grpSp>
        <p:nvGrpSpPr>
          <p:cNvPr id="36" name="组合 35"/>
          <p:cNvGrpSpPr/>
          <p:nvPr/>
        </p:nvGrpSpPr>
        <p:grpSpPr>
          <a:xfrm>
            <a:off x="88728" y="1015385"/>
            <a:ext cx="9359900" cy="5293988"/>
            <a:chOff x="2222500" y="1691012"/>
            <a:chExt cx="8251479" cy="4784768"/>
          </a:xfrm>
        </p:grpSpPr>
        <p:grpSp>
          <p:nvGrpSpPr>
            <p:cNvPr id="12" name="组合 11"/>
            <p:cNvGrpSpPr/>
            <p:nvPr/>
          </p:nvGrpSpPr>
          <p:grpSpPr>
            <a:xfrm>
              <a:off x="2222500" y="1691012"/>
              <a:ext cx="8086420" cy="4290687"/>
              <a:chOff x="1227551" y="826718"/>
              <a:chExt cx="9632515" cy="5398718"/>
            </a:xfrm>
          </p:grpSpPr>
          <p:pic>
            <p:nvPicPr>
              <p:cNvPr id="13" name="图片 12"/>
              <p:cNvPicPr>
                <a:picLocks noChangeAspect="1"/>
              </p:cNvPicPr>
              <p:nvPr/>
            </p:nvPicPr>
            <p:blipFill>
              <a:blip r:embed="rId1"/>
              <a:stretch>
                <a:fillRect/>
              </a:stretch>
            </p:blipFill>
            <p:spPr>
              <a:xfrm>
                <a:off x="1852221" y="1039661"/>
                <a:ext cx="7316832" cy="4728118"/>
              </a:xfrm>
              <a:prstGeom prst="rect">
                <a:avLst/>
              </a:prstGeom>
            </p:spPr>
          </p:pic>
          <p:sp>
            <p:nvSpPr>
              <p:cNvPr id="14" name="任意多边形 13"/>
              <p:cNvSpPr/>
              <p:nvPr/>
            </p:nvSpPr>
            <p:spPr>
              <a:xfrm>
                <a:off x="6123142" y="5366143"/>
                <a:ext cx="3231715" cy="450937"/>
              </a:xfrm>
              <a:custGeom>
                <a:avLst/>
                <a:gdLst>
                  <a:gd name="connsiteX0" fmla="*/ 0 w 3995803"/>
                  <a:gd name="connsiteY0" fmla="*/ 0 h 375781"/>
                  <a:gd name="connsiteX1" fmla="*/ 501041 w 3995803"/>
                  <a:gd name="connsiteY1" fmla="*/ 300625 h 375781"/>
                  <a:gd name="connsiteX2" fmla="*/ 964504 w 3995803"/>
                  <a:gd name="connsiteY2" fmla="*/ 375781 h 375781"/>
                  <a:gd name="connsiteX3" fmla="*/ 3995803 w 3995803"/>
                  <a:gd name="connsiteY3" fmla="*/ 338203 h 375781"/>
                  <a:gd name="connsiteX4" fmla="*/ 3995803 w 3995803"/>
                  <a:gd name="connsiteY4" fmla="*/ 338203 h 375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5803" h="375781">
                    <a:moveTo>
                      <a:pt x="0" y="0"/>
                    </a:moveTo>
                    <a:cubicBezTo>
                      <a:pt x="170145" y="118997"/>
                      <a:pt x="340290" y="237995"/>
                      <a:pt x="501041" y="300625"/>
                    </a:cubicBezTo>
                    <a:cubicBezTo>
                      <a:pt x="661792" y="363255"/>
                      <a:pt x="964504" y="375781"/>
                      <a:pt x="964504" y="375781"/>
                    </a:cubicBezTo>
                    <a:lnTo>
                      <a:pt x="3995803" y="338203"/>
                    </a:lnTo>
                    <a:lnTo>
                      <a:pt x="3995803" y="338203"/>
                    </a:lnTo>
                  </a:path>
                </a:pathLst>
              </a:custGeom>
              <a:noFill/>
              <a:ln w="38100">
                <a:solidFill>
                  <a:srgbClr val="164C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flipH="1">
                <a:off x="4133591" y="826718"/>
                <a:ext cx="12524" cy="53486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227551" y="6162805"/>
                <a:ext cx="9194104" cy="626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133589" y="1653436"/>
                <a:ext cx="1878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947787" y="5801630"/>
                <a:ext cx="1878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文本框 18"/>
                  <p:cNvSpPr txBox="1"/>
                  <p:nvPr/>
                </p:nvSpPr>
                <p:spPr>
                  <a:xfrm>
                    <a:off x="4331919" y="1451819"/>
                    <a:ext cx="73815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solidFill>
                                    <a:schemeClr val="accent4">
                                      <a:lumMod val="50000"/>
                                    </a:schemeClr>
                                  </a:solidFill>
                                  <a:latin typeface="Cambria Math" panose="02040503050406030204" pitchFamily="18" charset="0"/>
                                </a:rPr>
                              </m:ctrlPr>
                            </m:sSubPr>
                            <m:e>
                              <m:r>
                                <a:rPr lang="en-US" altLang="zh-CN" sz="2400" b="0" i="1" smtClean="0">
                                  <a:solidFill>
                                    <a:schemeClr val="accent4">
                                      <a:lumMod val="50000"/>
                                    </a:schemeClr>
                                  </a:solidFill>
                                  <a:latin typeface="Cambria Math" panose="02040503050406030204" pitchFamily="18" charset="0"/>
                                </a:rPr>
                                <m:t>𝐶</m:t>
                              </m:r>
                            </m:e>
                            <m:sub>
                              <m:r>
                                <a:rPr lang="en-US" altLang="zh-CN" sz="2400" b="0" i="1" smtClean="0">
                                  <a:solidFill>
                                    <a:schemeClr val="accent4">
                                      <a:lumMod val="50000"/>
                                    </a:schemeClr>
                                  </a:solidFill>
                                  <a:latin typeface="Cambria Math" panose="02040503050406030204" pitchFamily="18" charset="0"/>
                                </a:rPr>
                                <m:t>𝑚𝑎𝑥</m:t>
                              </m:r>
                            </m:sub>
                          </m:sSub>
                        </m:oMath>
                      </m:oMathPara>
                    </a14:m>
                    <a:endParaRPr lang="zh-CN" altLang="en-US" sz="2400" dirty="0">
                      <a:solidFill>
                        <a:schemeClr val="accent4">
                          <a:lumMod val="50000"/>
                        </a:schemeClr>
                      </a:solidFill>
                    </a:endParaRPr>
                  </a:p>
                </p:txBody>
              </p:sp>
            </mc:Choice>
            <mc:Fallback>
              <p:sp>
                <p:nvSpPr>
                  <p:cNvPr id="19" name="文本框 18"/>
                  <p:cNvSpPr txBox="1">
                    <a:spLocks noRot="1" noChangeAspect="1" noMove="1" noResize="1" noEditPoints="1" noAdjustHandles="1" noChangeArrowheads="1" noChangeShapeType="1" noTextEdit="1"/>
                  </p:cNvSpPr>
                  <p:nvPr/>
                </p:nvSpPr>
                <p:spPr>
                  <a:xfrm>
                    <a:off x="4331919" y="1451819"/>
                    <a:ext cx="738151" cy="369332"/>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p:cNvSpPr txBox="1"/>
                  <p:nvPr/>
                </p:nvSpPr>
                <p:spPr>
                  <a:xfrm>
                    <a:off x="3250058" y="5398396"/>
                    <a:ext cx="686277"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solidFill>
                                    <a:schemeClr val="accent4">
                                      <a:lumMod val="50000"/>
                                    </a:schemeClr>
                                  </a:solidFill>
                                  <a:latin typeface="Cambria Math" panose="02040503050406030204" pitchFamily="18" charset="0"/>
                                </a:rPr>
                              </m:ctrlPr>
                            </m:sSubPr>
                            <m:e>
                              <m:r>
                                <a:rPr lang="en-US" altLang="zh-CN" sz="2400" b="0" i="1" smtClean="0">
                                  <a:solidFill>
                                    <a:schemeClr val="accent4">
                                      <a:lumMod val="50000"/>
                                    </a:schemeClr>
                                  </a:solidFill>
                                  <a:latin typeface="Cambria Math" panose="02040503050406030204" pitchFamily="18" charset="0"/>
                                </a:rPr>
                                <m:t>𝐶</m:t>
                              </m:r>
                            </m:e>
                            <m:sub>
                              <m:r>
                                <a:rPr lang="en-US" altLang="zh-CN" sz="2400" b="0" i="1" smtClean="0">
                                  <a:solidFill>
                                    <a:schemeClr val="accent4">
                                      <a:lumMod val="50000"/>
                                    </a:schemeClr>
                                  </a:solidFill>
                                  <a:latin typeface="Cambria Math" panose="02040503050406030204" pitchFamily="18" charset="0"/>
                                </a:rPr>
                                <m:t>𝑚𝑖𝑛</m:t>
                              </m:r>
                            </m:sub>
                          </m:sSub>
                        </m:oMath>
                      </m:oMathPara>
                    </a14:m>
                    <a:endParaRPr lang="zh-CN" altLang="en-US" sz="2400" dirty="0">
                      <a:solidFill>
                        <a:schemeClr val="accent4">
                          <a:lumMod val="50000"/>
                        </a:schemeClr>
                      </a:solidFill>
                    </a:endParaRPr>
                  </a:p>
                </p:txBody>
              </p:sp>
            </mc:Choice>
            <mc:Fallback>
              <p:sp>
                <p:nvSpPr>
                  <p:cNvPr id="20" name="文本框 19"/>
                  <p:cNvSpPr txBox="1">
                    <a:spLocks noRot="1" noChangeAspect="1" noMove="1" noResize="1" noEditPoints="1" noAdjustHandles="1" noChangeArrowheads="1" noChangeShapeType="1" noTextEdit="1"/>
                  </p:cNvSpPr>
                  <p:nvPr/>
                </p:nvSpPr>
                <p:spPr>
                  <a:xfrm>
                    <a:off x="3250058" y="5398396"/>
                    <a:ext cx="686277" cy="369332"/>
                  </a:xfrm>
                  <a:prstGeom prst="rect">
                    <a:avLst/>
                  </a:prstGeom>
                  <a:blipFill rotWithShape="1">
                    <a:blip r:embed="rId3"/>
                  </a:blipFill>
                </p:spPr>
                <p:txBody>
                  <a:bodyPr/>
                  <a:lstStyle/>
                  <a:p>
                    <a:r>
                      <a:rPr lang="zh-CN" altLang="en-US">
                        <a:noFill/>
                      </a:rPr>
                      <a:t> </a:t>
                    </a:r>
                  </a:p>
                </p:txBody>
              </p:sp>
            </mc:Fallback>
          </mc:AlternateContent>
          <p:sp>
            <p:nvSpPr>
              <p:cNvPr id="21" name="文本框 20"/>
              <p:cNvSpPr txBox="1"/>
              <p:nvPr/>
            </p:nvSpPr>
            <p:spPr>
              <a:xfrm>
                <a:off x="1529100" y="1913559"/>
                <a:ext cx="2561693" cy="400110"/>
              </a:xfrm>
              <a:prstGeom prst="rect">
                <a:avLst/>
              </a:prstGeom>
              <a:noFill/>
            </p:spPr>
            <p:txBody>
              <a:bodyPr wrap="square" rtlCol="0">
                <a:spAutoFit/>
              </a:bodyPr>
              <a:lstStyle/>
              <a:p>
                <a:r>
                  <a:rPr lang="en-US" altLang="zh-CN" sz="2000" dirty="0">
                    <a:solidFill>
                      <a:srgbClr val="FF0000"/>
                    </a:solidFill>
                  </a:rPr>
                  <a:t>accumulation</a:t>
                </a:r>
                <a:endParaRPr lang="zh-CN" altLang="en-US" sz="2000" dirty="0">
                  <a:solidFill>
                    <a:srgbClr val="FF0000"/>
                  </a:solidFill>
                </a:endParaRPr>
              </a:p>
            </p:txBody>
          </p:sp>
          <p:sp>
            <p:nvSpPr>
              <p:cNvPr id="22" name="文本框 21"/>
              <p:cNvSpPr txBox="1"/>
              <p:nvPr/>
            </p:nvSpPr>
            <p:spPr>
              <a:xfrm>
                <a:off x="7836373" y="990360"/>
                <a:ext cx="1805677" cy="403234"/>
              </a:xfrm>
              <a:prstGeom prst="rect">
                <a:avLst/>
              </a:prstGeom>
              <a:noFill/>
            </p:spPr>
            <p:txBody>
              <a:bodyPr wrap="none" rtlCol="0">
                <a:spAutoFit/>
              </a:bodyPr>
              <a:lstStyle/>
              <a:p>
                <a:r>
                  <a:rPr lang="en-US" altLang="zh-CN" dirty="0"/>
                  <a:t>Low frequency</a:t>
                </a:r>
                <a:endParaRPr lang="zh-CN" altLang="en-US" dirty="0"/>
              </a:p>
            </p:txBody>
          </p:sp>
          <p:sp>
            <p:nvSpPr>
              <p:cNvPr id="23" name="文本框 22"/>
              <p:cNvSpPr txBox="1"/>
              <p:nvPr/>
            </p:nvSpPr>
            <p:spPr>
              <a:xfrm>
                <a:off x="7960724" y="5336088"/>
                <a:ext cx="1856574" cy="403234"/>
              </a:xfrm>
              <a:prstGeom prst="rect">
                <a:avLst/>
              </a:prstGeom>
              <a:noFill/>
            </p:spPr>
            <p:txBody>
              <a:bodyPr wrap="none" rtlCol="0">
                <a:spAutoFit/>
              </a:bodyPr>
              <a:lstStyle/>
              <a:p>
                <a:r>
                  <a:rPr lang="en-US" altLang="zh-CN" dirty="0"/>
                  <a:t>High frequency</a:t>
                </a:r>
                <a:endParaRPr lang="zh-CN" altLang="en-US" dirty="0"/>
              </a:p>
            </p:txBody>
          </p:sp>
          <p:sp>
            <p:nvSpPr>
              <p:cNvPr id="24" name="文本框 23"/>
              <p:cNvSpPr txBox="1"/>
              <p:nvPr/>
            </p:nvSpPr>
            <p:spPr>
              <a:xfrm>
                <a:off x="8012387" y="2018184"/>
                <a:ext cx="1868653" cy="400110"/>
              </a:xfrm>
              <a:prstGeom prst="rect">
                <a:avLst/>
              </a:prstGeom>
              <a:noFill/>
            </p:spPr>
            <p:txBody>
              <a:bodyPr wrap="none" rtlCol="0">
                <a:spAutoFit/>
              </a:bodyPr>
              <a:lstStyle/>
              <a:p>
                <a:r>
                  <a:rPr lang="en-US" altLang="zh-CN" sz="2000" dirty="0">
                    <a:solidFill>
                      <a:srgbClr val="FF0000"/>
                    </a:solidFill>
                  </a:rPr>
                  <a:t>Strong inversion</a:t>
                </a:r>
                <a:endParaRPr lang="zh-CN" altLang="en-US" sz="2000" dirty="0">
                  <a:solidFill>
                    <a:srgbClr val="FF0000"/>
                  </a:solidFill>
                </a:endParaRPr>
              </a:p>
            </p:txBody>
          </p:sp>
          <p:sp>
            <p:nvSpPr>
              <p:cNvPr id="25" name="椭圆 24"/>
              <p:cNvSpPr/>
              <p:nvPr/>
            </p:nvSpPr>
            <p:spPr>
              <a:xfrm>
                <a:off x="4090793" y="2275682"/>
                <a:ext cx="92900" cy="9660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右大括号 25"/>
              <p:cNvSpPr/>
              <p:nvPr/>
            </p:nvSpPr>
            <p:spPr>
              <a:xfrm rot="5400000">
                <a:off x="2487662" y="1296550"/>
                <a:ext cx="138987" cy="1127514"/>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右大括号 26"/>
              <p:cNvSpPr/>
              <p:nvPr/>
            </p:nvSpPr>
            <p:spPr>
              <a:xfrm rot="5400000">
                <a:off x="8527282" y="1311164"/>
                <a:ext cx="138987" cy="1127514"/>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右大括号 27"/>
              <p:cNvSpPr/>
              <p:nvPr/>
            </p:nvSpPr>
            <p:spPr>
              <a:xfrm rot="8816066">
                <a:off x="4854023" y="2806586"/>
                <a:ext cx="163803" cy="2448169"/>
              </a:xfrm>
              <a:prstGeom prst="rightBrace">
                <a:avLst>
                  <a:gd name="adj1" fmla="val 8333"/>
                  <a:gd name="adj2" fmla="val 5179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p:cNvSpPr txBox="1"/>
              <p:nvPr/>
            </p:nvSpPr>
            <p:spPr>
              <a:xfrm>
                <a:off x="4102090" y="4278192"/>
                <a:ext cx="1183594" cy="400110"/>
              </a:xfrm>
              <a:prstGeom prst="rect">
                <a:avLst/>
              </a:prstGeom>
              <a:noFill/>
            </p:spPr>
            <p:txBody>
              <a:bodyPr wrap="none" rtlCol="0">
                <a:spAutoFit/>
              </a:bodyPr>
              <a:lstStyle/>
              <a:p>
                <a:r>
                  <a:rPr lang="en-US" altLang="zh-CN" sz="2000" dirty="0">
                    <a:solidFill>
                      <a:srgbClr val="FF0000"/>
                    </a:solidFill>
                  </a:rPr>
                  <a:t>depletion</a:t>
                </a:r>
                <a:endParaRPr lang="zh-CN" altLang="en-US" sz="2000" dirty="0">
                  <a:solidFill>
                    <a:srgbClr val="FF0000"/>
                  </a:solidFill>
                </a:endParaRPr>
              </a:p>
            </p:txBody>
          </p:sp>
          <p:sp>
            <p:nvSpPr>
              <p:cNvPr id="30" name="右大括号 29"/>
              <p:cNvSpPr/>
              <p:nvPr/>
            </p:nvSpPr>
            <p:spPr>
              <a:xfrm rot="804683">
                <a:off x="7304520" y="2571155"/>
                <a:ext cx="251364" cy="2448169"/>
              </a:xfrm>
              <a:prstGeom prst="rightBrace">
                <a:avLst>
                  <a:gd name="adj1" fmla="val 8333"/>
                  <a:gd name="adj2" fmla="val 5179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文本框 30"/>
              <p:cNvSpPr txBox="1"/>
              <p:nvPr/>
            </p:nvSpPr>
            <p:spPr>
              <a:xfrm>
                <a:off x="7493408" y="3711755"/>
                <a:ext cx="2208618" cy="400110"/>
              </a:xfrm>
              <a:prstGeom prst="rect">
                <a:avLst/>
              </a:prstGeom>
              <a:noFill/>
            </p:spPr>
            <p:txBody>
              <a:bodyPr wrap="none" rtlCol="0">
                <a:spAutoFit/>
              </a:bodyPr>
              <a:lstStyle/>
              <a:p>
                <a:r>
                  <a:rPr lang="en-US" altLang="zh-CN" sz="2000" dirty="0">
                    <a:solidFill>
                      <a:srgbClr val="FF0000"/>
                    </a:solidFill>
                  </a:rPr>
                  <a:t>moderate inversion</a:t>
                </a:r>
                <a:endParaRPr lang="zh-CN" altLang="en-US" sz="2000" dirty="0">
                  <a:solidFill>
                    <a:srgbClr val="FF0000"/>
                  </a:solidFill>
                </a:endParaRPr>
              </a:p>
            </p:txBody>
          </p:sp>
          <mc:AlternateContent xmlns:mc="http://schemas.openxmlformats.org/markup-compatibility/2006">
            <mc:Choice xmlns:a14="http://schemas.microsoft.com/office/drawing/2010/main" Requires="a14">
              <p:sp>
                <p:nvSpPr>
                  <p:cNvPr id="32" name="文本框 31"/>
                  <p:cNvSpPr txBox="1"/>
                  <p:nvPr/>
                </p:nvSpPr>
                <p:spPr>
                  <a:xfrm>
                    <a:off x="3470507" y="2204152"/>
                    <a:ext cx="547394"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solidFill>
                                    <a:schemeClr val="accent4">
                                      <a:lumMod val="50000"/>
                                    </a:schemeClr>
                                  </a:solidFill>
                                  <a:latin typeface="Cambria Math" panose="02040503050406030204" pitchFamily="18" charset="0"/>
                                </a:rPr>
                              </m:ctrlPr>
                            </m:sSubPr>
                            <m:e>
                              <m:r>
                                <a:rPr lang="en-US" altLang="zh-CN" sz="2400" b="0" i="1" smtClean="0">
                                  <a:solidFill>
                                    <a:schemeClr val="accent4">
                                      <a:lumMod val="50000"/>
                                    </a:schemeClr>
                                  </a:solidFill>
                                  <a:latin typeface="Cambria Math" panose="02040503050406030204" pitchFamily="18" charset="0"/>
                                </a:rPr>
                                <m:t>𝐶</m:t>
                              </m:r>
                            </m:e>
                            <m:sub>
                              <m:r>
                                <a:rPr lang="en-US" altLang="zh-CN" sz="2400" b="0" i="1" smtClean="0">
                                  <a:solidFill>
                                    <a:schemeClr val="accent4">
                                      <a:lumMod val="50000"/>
                                    </a:schemeClr>
                                  </a:solidFill>
                                  <a:latin typeface="Cambria Math" panose="02040503050406030204" pitchFamily="18" charset="0"/>
                                </a:rPr>
                                <m:t>𝐹𝐵</m:t>
                              </m:r>
                            </m:sub>
                          </m:sSub>
                        </m:oMath>
                      </m:oMathPara>
                    </a14:m>
                    <a:endParaRPr lang="zh-CN" altLang="en-US" sz="2400" dirty="0">
                      <a:solidFill>
                        <a:schemeClr val="accent4">
                          <a:lumMod val="50000"/>
                        </a:schemeClr>
                      </a:solidFill>
                    </a:endParaRPr>
                  </a:p>
                </p:txBody>
              </p:sp>
            </mc:Choice>
            <mc:Fallback>
              <p:sp>
                <p:nvSpPr>
                  <p:cNvPr id="32" name="文本框 31"/>
                  <p:cNvSpPr txBox="1">
                    <a:spLocks noRot="1" noChangeAspect="1" noMove="1" noResize="1" noEditPoints="1" noAdjustHandles="1" noChangeArrowheads="1" noChangeShapeType="1" noTextEdit="1"/>
                  </p:cNvSpPr>
                  <p:nvPr/>
                </p:nvSpPr>
                <p:spPr>
                  <a:xfrm>
                    <a:off x="3470507" y="2204152"/>
                    <a:ext cx="547394" cy="369332"/>
                  </a:xfrm>
                  <a:prstGeom prst="rect">
                    <a:avLst/>
                  </a:prstGeom>
                  <a:blipFill rotWithShape="1">
                    <a:blip r:embed="rId4"/>
                  </a:blipFill>
                </p:spPr>
                <p:txBody>
                  <a:bodyPr/>
                  <a:lstStyle/>
                  <a:p>
                    <a:r>
                      <a:rPr lang="zh-CN" altLang="en-US">
                        <a:noFill/>
                      </a:rPr>
                      <a:t> </a:t>
                    </a:r>
                  </a:p>
                </p:txBody>
              </p:sp>
            </mc:Fallback>
          </mc:AlternateContent>
          <p:cxnSp>
            <p:nvCxnSpPr>
              <p:cNvPr id="33" name="直接箭头连接符 32"/>
              <p:cNvCxnSpPr/>
              <p:nvPr/>
            </p:nvCxnSpPr>
            <p:spPr>
              <a:xfrm>
                <a:off x="10233764" y="6225436"/>
                <a:ext cx="6263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34" name="文本框 33"/>
                <p:cNvSpPr txBox="1"/>
                <p:nvPr/>
              </p:nvSpPr>
              <p:spPr>
                <a:xfrm>
                  <a:off x="10146110" y="6105863"/>
                  <a:ext cx="327869" cy="36991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𝐺</m:t>
                            </m:r>
                          </m:sub>
                        </m:sSub>
                      </m:oMath>
                    </m:oMathPara>
                  </a14:m>
                  <a:endParaRPr lang="zh-CN" altLang="en-US" sz="2400" dirty="0"/>
                </a:p>
              </p:txBody>
            </p:sp>
          </mc:Choice>
          <mc:Fallback>
            <p:sp>
              <p:nvSpPr>
                <p:cNvPr id="34" name="文本框 33"/>
                <p:cNvSpPr txBox="1">
                  <a:spLocks noRot="1" noChangeAspect="1" noMove="1" noResize="1" noEditPoints="1" noAdjustHandles="1" noChangeArrowheads="1" noChangeShapeType="1" noTextEdit="1"/>
                </p:cNvSpPr>
                <p:nvPr/>
              </p:nvSpPr>
              <p:spPr>
                <a:xfrm>
                  <a:off x="10146110" y="6105863"/>
                  <a:ext cx="327869" cy="369917"/>
                </a:xfrm>
                <a:prstGeom prst="rect">
                  <a:avLst/>
                </a:prstGeom>
                <a:blipFill rotWithShape="1">
                  <a:blip r:embed="rId5"/>
                </a:blipFill>
              </p:spPr>
              <p:txBody>
                <a:bodyPr/>
                <a:lstStyle/>
                <a:p>
                  <a:r>
                    <a:rPr lang="zh-CN" altLang="en-US">
                      <a:noFill/>
                    </a:rPr>
                    <a:t> </a:t>
                  </a:r>
                </a:p>
              </p:txBody>
            </p:sp>
          </mc:Fallback>
        </mc:AlternateContent>
        <p:sp>
          <p:nvSpPr>
            <p:cNvPr id="35" name="文本框 34"/>
            <p:cNvSpPr txBox="1"/>
            <p:nvPr/>
          </p:nvSpPr>
          <p:spPr>
            <a:xfrm>
              <a:off x="4531898" y="6024824"/>
              <a:ext cx="130534" cy="369917"/>
            </a:xfrm>
            <a:prstGeom prst="rect">
              <a:avLst/>
            </a:prstGeom>
            <a:noFill/>
          </p:spPr>
          <p:txBody>
            <a:bodyPr wrap="square" lIns="0" tIns="0" rIns="0" bIns="0" rtlCol="0">
              <a:spAutoFit/>
            </a:bodyPr>
            <a:lstStyle/>
            <a:p>
              <a:r>
                <a:rPr lang="en-US" altLang="zh-CN" sz="2400" dirty="0"/>
                <a:t>0</a:t>
              </a:r>
              <a:endParaRPr lang="zh-CN" altLang="en-US" sz="2400" dirty="0"/>
            </a:p>
          </p:txBody>
        </p:sp>
      </p:grpSp>
      <p:grpSp>
        <p:nvGrpSpPr>
          <p:cNvPr id="37" name="组合 36"/>
          <p:cNvGrpSpPr/>
          <p:nvPr/>
        </p:nvGrpSpPr>
        <p:grpSpPr>
          <a:xfrm>
            <a:off x="8578241" y="240529"/>
            <a:ext cx="3386136" cy="3743318"/>
            <a:chOff x="8450264" y="79734"/>
            <a:chExt cx="3386136" cy="3743318"/>
          </a:xfrm>
        </p:grpSpPr>
        <p:grpSp>
          <p:nvGrpSpPr>
            <p:cNvPr id="38" name="组合 37"/>
            <p:cNvGrpSpPr/>
            <p:nvPr/>
          </p:nvGrpSpPr>
          <p:grpSpPr>
            <a:xfrm>
              <a:off x="8450264" y="79734"/>
              <a:ext cx="3386136" cy="3743318"/>
              <a:chOff x="8351045" y="79734"/>
              <a:chExt cx="3386136" cy="3743318"/>
            </a:xfrm>
          </p:grpSpPr>
          <p:grpSp>
            <p:nvGrpSpPr>
              <p:cNvPr id="41" name="组合 40"/>
              <p:cNvGrpSpPr/>
              <p:nvPr/>
            </p:nvGrpSpPr>
            <p:grpSpPr>
              <a:xfrm>
                <a:off x="8351045" y="79734"/>
                <a:ext cx="3386136" cy="3743318"/>
                <a:chOff x="7967664" y="-684251"/>
                <a:chExt cx="2746375" cy="2933527"/>
              </a:xfrm>
            </p:grpSpPr>
            <p:sp>
              <p:nvSpPr>
                <p:cNvPr id="43" name="Line 13"/>
                <p:cNvSpPr>
                  <a:spLocks noChangeShapeType="1"/>
                </p:cNvSpPr>
                <p:nvPr/>
              </p:nvSpPr>
              <p:spPr bwMode="auto">
                <a:xfrm>
                  <a:off x="7967664" y="1135063"/>
                  <a:ext cx="274637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 name="Rectangle 14"/>
                <p:cNvSpPr>
                  <a:spLocks noChangeArrowheads="1"/>
                </p:cNvSpPr>
                <p:nvPr/>
              </p:nvSpPr>
              <p:spPr bwMode="auto">
                <a:xfrm flipH="1">
                  <a:off x="9074793" y="254788"/>
                  <a:ext cx="76913" cy="864914"/>
                </a:xfrm>
                <a:prstGeom prst="rect">
                  <a:avLst/>
                </a:prstGeom>
                <a:solidFill>
                  <a:schemeClr val="bg2"/>
                </a:solidFill>
                <a:ln w="9525">
                  <a:solidFill>
                    <a:srgbClr val="CCCCFF"/>
                  </a:solidFill>
                  <a:miter lim="800000"/>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 name="Rectangle 15"/>
                <p:cNvSpPr>
                  <a:spLocks noChangeArrowheads="1"/>
                </p:cNvSpPr>
                <p:nvPr/>
              </p:nvSpPr>
              <p:spPr bwMode="auto">
                <a:xfrm>
                  <a:off x="9632952" y="1159008"/>
                  <a:ext cx="809625" cy="369332"/>
                </a:xfrm>
                <a:prstGeom prst="rect">
                  <a:avLst/>
                </a:prstGeom>
                <a:solidFill>
                  <a:schemeClr val="bg2"/>
                </a:solidFill>
                <a:ln w="28575">
                  <a:solidFill>
                    <a:schemeClr val="tx1">
                      <a:lumMod val="50000"/>
                      <a:lumOff val="50000"/>
                    </a:schemeClr>
                  </a:solidFill>
                  <a:miter lim="800000"/>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 name="Rectangle 16"/>
                <p:cNvSpPr>
                  <a:spLocks noChangeArrowheads="1"/>
                </p:cNvSpPr>
                <p:nvPr/>
              </p:nvSpPr>
              <p:spPr bwMode="auto">
                <a:xfrm>
                  <a:off x="9078135" y="-120089"/>
                  <a:ext cx="60141" cy="369332"/>
                </a:xfrm>
                <a:prstGeom prst="rect">
                  <a:avLst/>
                </a:prstGeom>
                <a:solidFill>
                  <a:schemeClr val="tx1"/>
                </a:solidFill>
                <a:ln w="9525">
                  <a:solidFill>
                    <a:schemeClr val="tx1"/>
                  </a:solidFill>
                  <a:miter lim="800000"/>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 name="Rectangle 17"/>
                <p:cNvSpPr>
                  <a:spLocks noChangeArrowheads="1"/>
                </p:cNvSpPr>
                <p:nvPr/>
              </p:nvSpPr>
              <p:spPr bwMode="auto">
                <a:xfrm>
                  <a:off x="9620602" y="1543675"/>
                  <a:ext cx="86015" cy="369332"/>
                </a:xfrm>
                <a:prstGeom prst="rect">
                  <a:avLst/>
                </a:prstGeom>
                <a:solidFill>
                  <a:schemeClr val="tx1"/>
                </a:solidFill>
                <a:ln w="9525">
                  <a:solidFill>
                    <a:schemeClr val="tx1"/>
                  </a:solidFill>
                  <a:miter lim="800000"/>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 name="Line 20"/>
                <p:cNvSpPr>
                  <a:spLocks noChangeShapeType="1"/>
                </p:cNvSpPr>
                <p:nvPr/>
              </p:nvSpPr>
              <p:spPr bwMode="auto">
                <a:xfrm flipV="1">
                  <a:off x="10429875" y="571368"/>
                  <a:ext cx="1588" cy="5397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9" name="Line 21"/>
                <p:cNvSpPr>
                  <a:spLocks noChangeShapeType="1"/>
                </p:cNvSpPr>
                <p:nvPr/>
              </p:nvSpPr>
              <p:spPr bwMode="auto">
                <a:xfrm>
                  <a:off x="9588501" y="765175"/>
                  <a:ext cx="854075" cy="15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0" name="Text Box 22"/>
                <p:cNvSpPr txBox="1">
                  <a:spLocks noChangeArrowheads="1"/>
                </p:cNvSpPr>
                <p:nvPr/>
              </p:nvSpPr>
              <p:spPr bwMode="auto">
                <a:xfrm>
                  <a:off x="9780588" y="360363"/>
                  <a:ext cx="450850" cy="289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en-US" altLang="zh-CN" dirty="0" err="1">
                      <a:latin typeface="+mn-ea"/>
                      <a:ea typeface="+mn-ea"/>
                    </a:rPr>
                    <a:t>Ws</a:t>
                  </a:r>
                  <a:endParaRPr lang="en-US" altLang="zh-CN" baseline="-25000" dirty="0">
                    <a:latin typeface="+mn-ea"/>
                    <a:ea typeface="+mn-ea"/>
                  </a:endParaRPr>
                </a:p>
              </p:txBody>
            </p:sp>
            <p:sp>
              <p:nvSpPr>
                <p:cNvPr id="51" name="Line 23"/>
                <p:cNvSpPr>
                  <a:spLocks noChangeShapeType="1"/>
                </p:cNvSpPr>
                <p:nvPr/>
              </p:nvSpPr>
              <p:spPr bwMode="auto">
                <a:xfrm>
                  <a:off x="9151289" y="-616185"/>
                  <a:ext cx="17405" cy="286546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52" name="Line 24"/>
                <p:cNvSpPr>
                  <a:spLocks noChangeShapeType="1"/>
                </p:cNvSpPr>
                <p:nvPr/>
              </p:nvSpPr>
              <p:spPr bwMode="auto">
                <a:xfrm>
                  <a:off x="9607474" y="-684251"/>
                  <a:ext cx="9739" cy="289885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square">
                  <a:spAutoFit/>
                </a:bodyPr>
                <a:lstStyle/>
                <a:p>
                  <a:endParaRPr lang="zh-CN" altLang="en-US"/>
                </a:p>
              </p:txBody>
            </p:sp>
          </p:grpSp>
          <p:sp>
            <p:nvSpPr>
              <p:cNvPr id="42" name="文本框 41"/>
              <p:cNvSpPr txBox="1"/>
              <p:nvPr/>
            </p:nvSpPr>
            <p:spPr>
              <a:xfrm>
                <a:off x="8467595" y="669924"/>
                <a:ext cx="300082" cy="369332"/>
              </a:xfrm>
              <a:prstGeom prst="rect">
                <a:avLst/>
              </a:prstGeom>
              <a:noFill/>
            </p:spPr>
            <p:txBody>
              <a:bodyPr wrap="none" rtlCol="0">
                <a:spAutoFit/>
              </a:bodyPr>
              <a:lstStyle/>
              <a:p>
                <a:r>
                  <a:rPr lang="en-US" altLang="zh-CN" dirty="0">
                    <a:latin typeface="+mn-ea"/>
                  </a:rPr>
                  <a:t>b</a:t>
                </a:r>
                <a:endParaRPr lang="zh-CN" altLang="en-US" dirty="0">
                  <a:latin typeface="+mn-ea"/>
                </a:endParaRPr>
              </a:p>
            </p:txBody>
          </p:sp>
        </p:grpSp>
        <mc:AlternateContent xmlns:mc="http://schemas.openxmlformats.org/markup-compatibility/2006">
          <mc:Choice xmlns:a14="http://schemas.microsoft.com/office/drawing/2010/main" Requires="a14">
            <p:sp>
              <p:nvSpPr>
                <p:cNvPr id="39" name="文本框 38"/>
                <p:cNvSpPr txBox="1"/>
                <p:nvPr/>
              </p:nvSpPr>
              <p:spPr>
                <a:xfrm>
                  <a:off x="9344432" y="954858"/>
                  <a:ext cx="35298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𝑄</m:t>
                        </m:r>
                      </m:oMath>
                    </m:oMathPara>
                  </a14:m>
                  <a:endParaRPr lang="zh-CN" altLang="en-US" dirty="0"/>
                </a:p>
              </p:txBody>
            </p:sp>
          </mc:Choice>
          <mc:Fallback>
            <p:sp>
              <p:nvSpPr>
                <p:cNvPr id="39" name="文本框 38"/>
                <p:cNvSpPr txBox="1">
                  <a:spLocks noRot="1" noChangeAspect="1" noMove="1" noResize="1" noEditPoints="1" noAdjustHandles="1" noChangeArrowheads="1" noChangeShapeType="1" noTextEdit="1"/>
                </p:cNvSpPr>
                <p:nvPr/>
              </p:nvSpPr>
              <p:spPr>
                <a:xfrm>
                  <a:off x="9344432" y="954858"/>
                  <a:ext cx="352982" cy="276999"/>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文本框 39"/>
                <p:cNvSpPr txBox="1"/>
                <p:nvPr/>
              </p:nvSpPr>
              <p:spPr>
                <a:xfrm>
                  <a:off x="10653985" y="3099518"/>
                  <a:ext cx="35298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𝑄</m:t>
                        </m:r>
                      </m:oMath>
                    </m:oMathPara>
                  </a14:m>
                  <a:endParaRPr lang="zh-CN" altLang="en-US" dirty="0"/>
                </a:p>
              </p:txBody>
            </p:sp>
          </mc:Choice>
          <mc:Fallback>
            <p:sp>
              <p:nvSpPr>
                <p:cNvPr id="40" name="文本框 39"/>
                <p:cNvSpPr txBox="1">
                  <a:spLocks noRot="1" noChangeAspect="1" noMove="1" noResize="1" noEditPoints="1" noAdjustHandles="1" noChangeArrowheads="1" noChangeShapeType="1" noTextEdit="1"/>
                </p:cNvSpPr>
                <p:nvPr/>
              </p:nvSpPr>
              <p:spPr>
                <a:xfrm>
                  <a:off x="10653985" y="3099518"/>
                  <a:ext cx="352982" cy="276999"/>
                </a:xfrm>
                <a:prstGeom prst="rect">
                  <a:avLst/>
                </a:prstGeom>
                <a:blipFill rotWithShape="1">
                  <a:blip r:embed="rId6"/>
                </a:blipFill>
              </p:spPr>
              <p:txBody>
                <a:bodyPr/>
                <a:lstStyle/>
                <a:p>
                  <a:r>
                    <a:rPr lang="zh-CN" altLang="en-US">
                      <a:noFill/>
                    </a:rPr>
                    <a:t> </a:t>
                  </a:r>
                </a:p>
              </p:txBody>
            </p:sp>
          </mc:Fallback>
        </mc:AlternateContent>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C188AB3D-0AED-4460-86B6-8A7283A81123}" type="slidenum">
              <a:rPr lang="zh-CN" altLang="en-US">
                <a:latin typeface="Garamond" panose="02020404030301010803" pitchFamily="18" charset="0"/>
              </a:rPr>
            </a:fld>
            <a:endParaRPr lang="en-US" altLang="zh-CN">
              <a:latin typeface="Garamond" panose="02020404030301010803" pitchFamily="18" charset="0"/>
            </a:endParaRPr>
          </a:p>
        </p:txBody>
      </p:sp>
      <p:sp>
        <p:nvSpPr>
          <p:cNvPr id="70660" name="Text Box 2"/>
          <p:cNvSpPr txBox="1">
            <a:spLocks noChangeArrowheads="1"/>
          </p:cNvSpPr>
          <p:nvPr/>
        </p:nvSpPr>
        <p:spPr bwMode="auto">
          <a:xfrm>
            <a:off x="7376505" y="533400"/>
            <a:ext cx="4365625"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400" dirty="0">
                <a:solidFill>
                  <a:schemeClr val="tx2"/>
                </a:solidFill>
                <a:latin typeface="Comic Sans MS" panose="030F0702030302020204" pitchFamily="66" charset="0"/>
                <a:ea typeface="Dotum" panose="020B0600000101010101" pitchFamily="34" charset="-127"/>
              </a:rPr>
              <a:t>     </a:t>
            </a:r>
            <a:r>
              <a:rPr lang="en-US" altLang="zh-CN" sz="2400" dirty="0">
                <a:solidFill>
                  <a:schemeClr val="tx2"/>
                </a:solidFill>
                <a:latin typeface="Comic Sans MS" panose="030F0702030302020204" pitchFamily="66" charset="0"/>
                <a:ea typeface="Dotum" panose="020B0600000101010101" pitchFamily="34" charset="-127"/>
              </a:rPr>
              <a:t>In low frequency, the generation-recombination rates in the surface depletion region are equal to or faster than the voltage variation, then the electron concentration (minority) can follow the alternating current (ac) signal and lead to charge exchange with the inversion layer in step with the measurement signal.</a:t>
            </a:r>
            <a:endParaRPr lang="en-US" altLang="zh-CN" sz="2400" dirty="0">
              <a:solidFill>
                <a:schemeClr val="tx2"/>
              </a:solidFill>
              <a:latin typeface="Comic Sans MS" panose="030F0702030302020204" pitchFamily="66" charset="0"/>
              <a:ea typeface="Dotum" panose="020B0600000101010101" pitchFamily="34" charset="-127"/>
            </a:endParaRPr>
          </a:p>
        </p:txBody>
      </p:sp>
      <p:sp>
        <p:nvSpPr>
          <p:cNvPr id="70661" name="Line 3"/>
          <p:cNvSpPr>
            <a:spLocks noChangeShapeType="1"/>
          </p:cNvSpPr>
          <p:nvPr/>
        </p:nvSpPr>
        <p:spPr bwMode="auto">
          <a:xfrm flipV="1">
            <a:off x="5961063" y="646113"/>
            <a:ext cx="495300" cy="0"/>
          </a:xfrm>
          <a:prstGeom prst="line">
            <a:avLst/>
          </a:prstGeom>
          <a:noFill/>
          <a:ln w="28575">
            <a:solidFill>
              <a:schemeClr val="hlink"/>
            </a:solidFill>
            <a:rou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pic>
        <p:nvPicPr>
          <p:cNvPr id="7066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9251" y="533400"/>
            <a:ext cx="5414533" cy="480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3" name="Text Box 5"/>
          <p:cNvSpPr txBox="1">
            <a:spLocks noChangeArrowheads="1"/>
          </p:cNvSpPr>
          <p:nvPr/>
        </p:nvSpPr>
        <p:spPr bwMode="auto">
          <a:xfrm>
            <a:off x="1398741" y="5657671"/>
            <a:ext cx="61294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400" dirty="0">
                <a:solidFill>
                  <a:schemeClr val="tx2"/>
                </a:solidFill>
                <a:latin typeface="Comic Sans MS" panose="030F0702030302020204" pitchFamily="66" charset="0"/>
                <a:ea typeface="Dotum" panose="020B0600000101010101" pitchFamily="34" charset="-127"/>
              </a:rPr>
              <a:t>     </a:t>
            </a:r>
            <a:r>
              <a:rPr lang="en-US" altLang="zh-CN" sz="2400" dirty="0">
                <a:solidFill>
                  <a:schemeClr val="tx2"/>
                </a:solidFill>
                <a:latin typeface="Comic Sans MS" panose="030F0702030302020204" pitchFamily="66" charset="0"/>
                <a:ea typeface="Dotum" panose="020B0600000101010101" pitchFamily="34" charset="-127"/>
              </a:rPr>
              <a:t>The incremental charges appears at the edge of the depletion region in high measurement frequency.</a:t>
            </a:r>
            <a:endParaRPr lang="en-US" altLang="zh-CN" sz="2400" dirty="0">
              <a:solidFill>
                <a:schemeClr val="tx2"/>
              </a:solidFill>
              <a:latin typeface="Comic Sans MS" panose="030F0702030302020204" pitchFamily="66" charset="0"/>
              <a:ea typeface="Dotum" panose="020B0600000101010101" pitchFamily="34" charset="-127"/>
            </a:endParaRPr>
          </a:p>
        </p:txBody>
      </p:sp>
      <mc:AlternateContent xmlns:mc="http://schemas.openxmlformats.org/markup-compatibility/2006">
        <mc:Choice xmlns:a14="http://schemas.microsoft.com/office/drawing/2010/main" Requires="a14">
          <p:sp>
            <p:nvSpPr>
              <p:cNvPr id="2" name="文本框 1"/>
              <p:cNvSpPr txBox="1"/>
              <p:nvPr/>
            </p:nvSpPr>
            <p:spPr>
              <a:xfrm>
                <a:off x="513956" y="646113"/>
                <a:ext cx="67435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type m:val="lin"/>
                          <m:ctrlPr>
                            <a:rPr lang="zh-CN" altLang="en-US" b="1" i="1" smtClean="0">
                              <a:latin typeface="Cambria Math" panose="02040503050406030204" pitchFamily="18" charset="0"/>
                            </a:rPr>
                          </m:ctrlPr>
                        </m:fPr>
                        <m:num>
                          <m:r>
                            <a:rPr lang="en-US" altLang="zh-CN" b="1" i="1" smtClean="0">
                              <a:latin typeface="Cambria Math" panose="02040503050406030204" pitchFamily="18" charset="0"/>
                            </a:rPr>
                            <m:t>𝑪</m:t>
                          </m:r>
                        </m:num>
                        <m:den>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𝑪</m:t>
                              </m:r>
                            </m:e>
                            <m:sub>
                              <m:r>
                                <a:rPr lang="en-US" altLang="zh-CN" b="1" i="1" smtClean="0">
                                  <a:latin typeface="Cambria Math" panose="02040503050406030204" pitchFamily="18" charset="0"/>
                                </a:rPr>
                                <m:t>𝒐𝒙</m:t>
                              </m:r>
                            </m:sub>
                          </m:sSub>
                        </m:den>
                      </m:f>
                    </m:oMath>
                  </m:oMathPara>
                </a14:m>
                <a:endParaRPr lang="zh-CN" altLang="en-US" b="1" dirty="0"/>
              </a:p>
            </p:txBody>
          </p:sp>
        </mc:Choice>
        <mc:Fallback>
          <p:sp>
            <p:nvSpPr>
              <p:cNvPr id="2" name="文本框 1"/>
              <p:cNvSpPr txBox="1">
                <a:spLocks noRot="1" noChangeAspect="1" noMove="1" noResize="1" noEditPoints="1" noAdjustHandles="1" noChangeArrowheads="1" noChangeShapeType="1" noTextEdit="1"/>
              </p:cNvSpPr>
              <p:nvPr/>
            </p:nvSpPr>
            <p:spPr>
              <a:xfrm>
                <a:off x="513956" y="646113"/>
                <a:ext cx="674351" cy="276999"/>
              </a:xfrm>
              <a:prstGeom prst="rect">
                <a:avLst/>
              </a:prstGeom>
              <a:blipFill rotWithShape="1">
                <a:blip r:embed="rId2"/>
                <a:stretch>
                  <a:fillRect l="-36" t="-115" r="-4016" b="165"/>
                </a:stretch>
              </a:blipFill>
            </p:spPr>
            <p:txBody>
              <a:bodyPr/>
              <a:lstStyle/>
              <a:p>
                <a:r>
                  <a:rPr lang="zh-CN" alt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1A7343D4-F68A-49D2-8F14-DC02ACA464A6}" type="slidenum">
              <a:rPr lang="zh-CN" altLang="en-US">
                <a:latin typeface="Garamond" panose="02020404030301010803" pitchFamily="18" charset="0"/>
              </a:rPr>
            </a:fld>
            <a:endParaRPr lang="en-US" altLang="zh-CN">
              <a:latin typeface="Garamond" panose="02020404030301010803" pitchFamily="18" charset="0"/>
            </a:endParaRPr>
          </a:p>
        </p:txBody>
      </p:sp>
      <p:sp>
        <p:nvSpPr>
          <p:cNvPr id="69636" name="Text Box 2"/>
          <p:cNvSpPr txBox="1">
            <a:spLocks noChangeArrowheads="1"/>
          </p:cNvSpPr>
          <p:nvPr/>
        </p:nvSpPr>
        <p:spPr bwMode="auto">
          <a:xfrm>
            <a:off x="0" y="191282"/>
            <a:ext cx="6070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en-US" altLang="zh-CN" sz="3200" dirty="0">
                <a:solidFill>
                  <a:srgbClr val="FF0000"/>
                </a:solidFill>
                <a:latin typeface="Comic Sans MS" panose="030F0702030302020204" pitchFamily="66" charset="0"/>
                <a:ea typeface="Dotum" panose="020B0600000101010101" pitchFamily="34" charset="-127"/>
              </a:rPr>
              <a:t>C-V Curves: deep depletion</a:t>
            </a:r>
            <a:endParaRPr lang="en-US" altLang="zh-CN" sz="3200" dirty="0">
              <a:solidFill>
                <a:srgbClr val="FF0000"/>
              </a:solidFill>
              <a:latin typeface="Comic Sans MS" panose="030F0702030302020204" pitchFamily="66" charset="0"/>
              <a:ea typeface="Dotum" panose="020B0600000101010101" pitchFamily="34" charset="-127"/>
            </a:endParaRPr>
          </a:p>
        </p:txBody>
      </p:sp>
      <p:pic>
        <p:nvPicPr>
          <p:cNvPr id="6963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32000" y="940774"/>
            <a:ext cx="8077200" cy="5415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8" name="Text Box 4"/>
          <p:cNvSpPr txBox="1">
            <a:spLocks noChangeArrowheads="1"/>
          </p:cNvSpPr>
          <p:nvPr/>
        </p:nvSpPr>
        <p:spPr bwMode="auto">
          <a:xfrm>
            <a:off x="8990012" y="4943475"/>
            <a:ext cx="19843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60000"/>
              </a:lnSpc>
              <a:spcBef>
                <a:spcPct val="20000"/>
              </a:spcBef>
            </a:pPr>
            <a:r>
              <a:rPr lang="en-US" altLang="zh-CN" sz="2000" b="1" i="1" dirty="0">
                <a:solidFill>
                  <a:schemeClr val="hlink"/>
                </a:solidFill>
                <a:latin typeface="宋体" panose="02010600030101010101" pitchFamily="2" charset="-122"/>
              </a:rPr>
              <a:t>Deep depletion</a:t>
            </a:r>
            <a:endParaRPr lang="en-US" altLang="zh-CN" sz="2000" b="1" i="1" dirty="0">
              <a:solidFill>
                <a:schemeClr val="hlink"/>
              </a:solidFill>
              <a:latin typeface="宋体" panose="02010600030101010101"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000250" y="1944689"/>
            <a:ext cx="8229600" cy="1139825"/>
          </a:xfrm>
        </p:spPr>
        <p:txBody>
          <a:bodyPr/>
          <a:lstStyle/>
          <a:p>
            <a:pPr eaLnBrk="1" hangingPunct="1"/>
            <a:r>
              <a:rPr lang="zh-CN" altLang="en-US" b="1" dirty="0">
                <a:solidFill>
                  <a:srgbClr val="FF0000"/>
                </a:solidFill>
              </a:rPr>
              <a:t>实际</a:t>
            </a:r>
            <a:r>
              <a:rPr lang="en-US" altLang="zh-CN" b="1" dirty="0">
                <a:solidFill>
                  <a:srgbClr val="FF0000"/>
                </a:solidFill>
              </a:rPr>
              <a:t>MOS</a:t>
            </a:r>
            <a:r>
              <a:rPr lang="zh-CN" altLang="en-US" b="1" dirty="0">
                <a:solidFill>
                  <a:srgbClr val="FF0000"/>
                </a:solidFill>
              </a:rPr>
              <a:t>电容的</a:t>
            </a:r>
            <a:r>
              <a:rPr lang="en-US" altLang="zh-CN" b="1" dirty="0">
                <a:solidFill>
                  <a:srgbClr val="FF0000"/>
                </a:solidFill>
              </a:rPr>
              <a:t>C-V</a:t>
            </a:r>
            <a:r>
              <a:rPr lang="zh-CN" altLang="en-US" b="1" dirty="0">
                <a:solidFill>
                  <a:srgbClr val="FF0000"/>
                </a:solidFill>
              </a:rPr>
              <a:t>曲线</a:t>
            </a:r>
            <a:endParaRPr lang="zh-CN" altLang="en-US" b="1" dirty="0">
              <a:solidFill>
                <a:srgbClr val="FF0000"/>
              </a:solidFill>
            </a:endParaRPr>
          </a:p>
        </p:txBody>
      </p:sp>
      <p:sp>
        <p:nvSpPr>
          <p:cNvPr id="2" name="文本框 1"/>
          <p:cNvSpPr txBox="1"/>
          <p:nvPr/>
        </p:nvSpPr>
        <p:spPr>
          <a:xfrm>
            <a:off x="1117600" y="3454400"/>
            <a:ext cx="9769021" cy="1384995"/>
          </a:xfrm>
          <a:prstGeom prst="rect">
            <a:avLst/>
          </a:prstGeom>
          <a:noFill/>
        </p:spPr>
        <p:txBody>
          <a:bodyPr wrap="none" rtlCol="0">
            <a:spAutoFit/>
          </a:bodyPr>
          <a:lstStyle/>
          <a:p>
            <a:pPr marL="457200" indent="-457200">
              <a:lnSpc>
                <a:spcPct val="150000"/>
              </a:lnSpc>
              <a:buFont typeface="Arial" panose="020B0604020202020204" pitchFamily="34" charset="0"/>
              <a:buChar char="•"/>
            </a:pPr>
            <a:r>
              <a:rPr lang="zh-CN" altLang="en-US" sz="2800" dirty="0"/>
              <a:t>金属－半导体功函数差及氧化层电荷会使</a:t>
            </a:r>
            <a:r>
              <a:rPr lang="en-US" altLang="zh-CN" sz="2800" dirty="0"/>
              <a:t>C-V</a:t>
            </a:r>
            <a:r>
              <a:rPr lang="zh-CN" altLang="en-US" sz="2800" dirty="0"/>
              <a:t>曲线发生平移</a:t>
            </a:r>
            <a:endParaRPr lang="en-US" altLang="zh-CN" sz="2800" dirty="0"/>
          </a:p>
          <a:p>
            <a:pPr marL="457200" indent="-457200">
              <a:lnSpc>
                <a:spcPct val="150000"/>
              </a:lnSpc>
              <a:buFont typeface="Arial" panose="020B0604020202020204" pitchFamily="34" charset="0"/>
              <a:buChar char="•"/>
            </a:pPr>
            <a:r>
              <a:rPr lang="zh-CN" altLang="en-US" sz="2800" dirty="0"/>
              <a:t>界面态使</a:t>
            </a:r>
            <a:r>
              <a:rPr lang="en-US" altLang="zh-CN" sz="2800" dirty="0"/>
              <a:t>C-V</a:t>
            </a:r>
            <a:r>
              <a:rPr lang="zh-CN" altLang="en-US" sz="2800" dirty="0"/>
              <a:t>曲线变形</a:t>
            </a:r>
            <a:endParaRPr lang="zh-CN" altLang="en-US" sz="2800" dirty="0"/>
          </a:p>
        </p:txBody>
      </p:sp>
      <p:sp>
        <p:nvSpPr>
          <p:cNvPr id="3" name="灯片编号占位符 2"/>
          <p:cNvSpPr>
            <a:spLocks noGrp="1"/>
          </p:cNvSpPr>
          <p:nvPr>
            <p:ph type="sldNum" sz="quarter" idx="12"/>
          </p:nvPr>
        </p:nvSpPr>
        <p:spPr/>
        <p:txBody>
          <a:bodyPr/>
          <a:lstStyle/>
          <a:p>
            <a:fld id="{87AAF5FA-363C-4DAE-B84A-ED49A3A10B46}" type="slidenum">
              <a:rPr lang="zh-CN" altLang="en-US" smtClean="0"/>
            </a:fld>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zh-CN" altLang="en-US" dirty="0"/>
              <a:t>实际</a:t>
            </a:r>
            <a:r>
              <a:rPr lang="en-US" altLang="zh-CN" dirty="0"/>
              <a:t>MOS</a:t>
            </a:r>
            <a:r>
              <a:rPr lang="zh-CN" altLang="en-US" dirty="0"/>
              <a:t>的</a:t>
            </a:r>
            <a:r>
              <a:rPr lang="en-US" altLang="zh-CN" dirty="0"/>
              <a:t>C-V</a:t>
            </a:r>
            <a:r>
              <a:rPr lang="zh-CN" altLang="en-US" dirty="0"/>
              <a:t>曲线（一）</a:t>
            </a:r>
            <a:endParaRPr lang="zh-CN" altLang="en-US" dirty="0"/>
          </a:p>
        </p:txBody>
      </p:sp>
      <p:pic>
        <p:nvPicPr>
          <p:cNvPr id="4" name="图片 3"/>
          <p:cNvPicPr>
            <a:picLocks noChangeAspect="1"/>
          </p:cNvPicPr>
          <p:nvPr/>
        </p:nvPicPr>
        <p:blipFill>
          <a:blip r:embed="rId1"/>
          <a:stretch>
            <a:fillRect/>
          </a:stretch>
        </p:blipFill>
        <p:spPr>
          <a:xfrm>
            <a:off x="1854200" y="1487487"/>
            <a:ext cx="8128000" cy="4543425"/>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6642100" y="2413000"/>
                <a:ext cx="68884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𝐹𝐵</m:t>
                          </m:r>
                          <m:r>
                            <a:rPr lang="en-US" altLang="zh-CN" b="0" i="1" smtClean="0">
                              <a:latin typeface="Cambria Math" panose="02040503050406030204" pitchFamily="18" charset="0"/>
                            </a:rPr>
                            <m:t>0</m:t>
                          </m:r>
                        </m:sub>
                      </m:sSub>
                    </m:oMath>
                  </m:oMathPara>
                </a14:m>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6642100" y="2413000"/>
                <a:ext cx="688843" cy="369332"/>
              </a:xfrm>
              <a:prstGeom prst="rect">
                <a:avLst/>
              </a:prstGeom>
              <a:blipFill rotWithShape="1">
                <a:blip r:embed="rId2"/>
                <a:stretch>
                  <a:fillRect r="73" b="107"/>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87AAF5FA-363C-4DAE-B84A-ED49A3A10B46}" type="slidenum">
              <a:rPr lang="zh-CN" altLang="en-US" smtClean="0"/>
            </a:fld>
            <a:endParaRPr lang="zh-CN" altLang="en-US"/>
          </a:p>
        </p:txBody>
      </p:sp>
      <mc:AlternateContent xmlns:mc="http://schemas.openxmlformats.org/markup-compatibility/2006">
        <mc:Choice xmlns:a14="http://schemas.microsoft.com/office/drawing/2010/main" Requires="a14">
          <p:sp>
            <p:nvSpPr>
              <p:cNvPr id="3" name="矩形 2"/>
              <p:cNvSpPr/>
              <p:nvPr/>
            </p:nvSpPr>
            <p:spPr>
              <a:xfrm>
                <a:off x="2833015" y="2524882"/>
                <a:ext cx="68884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𝐹𝐵</m:t>
                          </m:r>
                          <m:r>
                            <a:rPr lang="en-US" altLang="zh-CN" b="0" i="1" smtClean="0">
                              <a:latin typeface="Cambria Math" panose="02040503050406030204" pitchFamily="18" charset="0"/>
                            </a:rPr>
                            <m:t>1</m:t>
                          </m:r>
                        </m:sub>
                      </m:sSub>
                    </m:oMath>
                  </m:oMathPara>
                </a14:m>
                <a:endParaRPr lang="zh-CN" altLang="en-US" dirty="0"/>
              </a:p>
            </p:txBody>
          </p:sp>
        </mc:Choice>
        <mc:Fallback>
          <p:sp>
            <p:nvSpPr>
              <p:cNvPr id="3" name="矩形 2"/>
              <p:cNvSpPr>
                <a:spLocks noRot="1" noChangeAspect="1" noMove="1" noResize="1" noEditPoints="1" noAdjustHandles="1" noChangeArrowheads="1" noChangeShapeType="1" noTextEdit="1"/>
              </p:cNvSpPr>
              <p:nvPr/>
            </p:nvSpPr>
            <p:spPr>
              <a:xfrm>
                <a:off x="2833015" y="2524882"/>
                <a:ext cx="688842" cy="369332"/>
              </a:xfrm>
              <a:prstGeom prst="rect">
                <a:avLst/>
              </a:prstGeom>
              <a:blipFill rotWithShape="1">
                <a:blip r:embed="rId3"/>
                <a:stretch>
                  <a:fillRect l="-41" t="-33" r="21" b="141"/>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268907" y="145163"/>
            <a:ext cx="8262938" cy="806450"/>
          </a:xfrm>
          <a:noFill/>
        </p:spPr>
        <p:txBody>
          <a:bodyPr/>
          <a:lstStyle/>
          <a:p>
            <a:pPr eaLnBrk="1" hangingPunct="1"/>
            <a:r>
              <a:rPr lang="en-US" altLang="zh-CN" sz="3600" b="1" dirty="0">
                <a:latin typeface="宋体" panose="02010600030101010101" pitchFamily="2" charset="-122"/>
              </a:rPr>
              <a:t>B-T</a:t>
            </a:r>
            <a:r>
              <a:rPr lang="zh-CN" altLang="en-US" sz="3600" b="1" dirty="0">
                <a:latin typeface="宋体" panose="02010600030101010101" pitchFamily="2" charset="-122"/>
              </a:rPr>
              <a:t>实验：测量离子沾污程度</a:t>
            </a:r>
            <a:endParaRPr lang="zh-CN" altLang="en-US" sz="3600" b="1" dirty="0">
              <a:latin typeface="宋体" panose="02010600030101010101" pitchFamily="2" charset="-122"/>
            </a:endParaRPr>
          </a:p>
        </p:txBody>
      </p:sp>
      <p:sp>
        <p:nvSpPr>
          <p:cNvPr id="23565" name="Text Box 13"/>
          <p:cNvSpPr txBox="1">
            <a:spLocks noChangeArrowheads="1"/>
          </p:cNvSpPr>
          <p:nvPr/>
        </p:nvSpPr>
        <p:spPr bwMode="auto">
          <a:xfrm>
            <a:off x="1924642" y="4478337"/>
            <a:ext cx="8013732" cy="233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60000"/>
              </a:lnSpc>
              <a:spcBef>
                <a:spcPct val="20000"/>
              </a:spcBef>
            </a:pPr>
            <a:r>
              <a:rPr lang="en-US" altLang="zh-CN" sz="2800" b="1" dirty="0">
                <a:latin typeface="Times New Roman" panose="02020603050405020304" pitchFamily="18" charset="0"/>
                <a:ea typeface="黑体" panose="02010609060101010101" pitchFamily="49" charset="-122"/>
              </a:rPr>
              <a:t>A</a:t>
            </a:r>
            <a:r>
              <a:rPr lang="zh-CN" altLang="en-US" sz="2800" b="1" dirty="0">
                <a:latin typeface="Times New Roman" panose="02020603050405020304" pitchFamily="18" charset="0"/>
                <a:ea typeface="黑体" panose="02010609060101010101" pitchFamily="49" charset="-122"/>
              </a:rPr>
              <a:t>：原始</a:t>
            </a:r>
            <a:r>
              <a:rPr lang="en-US" altLang="zh-CN" sz="2800" b="1" dirty="0">
                <a:latin typeface="Times New Roman" panose="02020603050405020304" pitchFamily="18" charset="0"/>
                <a:ea typeface="黑体" panose="02010609060101010101" pitchFamily="49" charset="-122"/>
              </a:rPr>
              <a:t>C-V</a:t>
            </a:r>
            <a:r>
              <a:rPr lang="zh-CN" altLang="en-US" sz="2800" b="1" dirty="0">
                <a:latin typeface="Times New Roman" panose="02020603050405020304" pitchFamily="18" charset="0"/>
                <a:ea typeface="黑体" panose="02010609060101010101" pitchFamily="49" charset="-122"/>
              </a:rPr>
              <a:t>曲线。</a:t>
            </a:r>
            <a:endParaRPr lang="zh-CN" altLang="en-US" sz="2800" b="1" dirty="0">
              <a:latin typeface="Times New Roman" panose="02020603050405020304" pitchFamily="18" charset="0"/>
              <a:ea typeface="黑体" panose="02010609060101010101" pitchFamily="49" charset="-122"/>
            </a:endParaRPr>
          </a:p>
          <a:p>
            <a:pPr algn="just" eaLnBrk="1" hangingPunct="1">
              <a:lnSpc>
                <a:spcPct val="160000"/>
              </a:lnSpc>
              <a:spcBef>
                <a:spcPct val="20000"/>
              </a:spcBef>
            </a:pPr>
            <a:r>
              <a:rPr lang="en-US" altLang="zh-CN" sz="2800" b="1" dirty="0">
                <a:latin typeface="Times New Roman" panose="02020603050405020304" pitchFamily="18" charset="0"/>
                <a:ea typeface="黑体" panose="02010609060101010101" pitchFamily="49" charset="-122"/>
              </a:rPr>
              <a:t>B</a:t>
            </a:r>
            <a:r>
              <a:rPr lang="zh-CN" altLang="en-US" sz="2800" b="1" dirty="0">
                <a:latin typeface="Times New Roman" panose="02020603050405020304" pitchFamily="18" charset="0"/>
                <a:ea typeface="黑体" panose="02010609060101010101" pitchFamily="49" charset="-122"/>
              </a:rPr>
              <a:t>：加</a:t>
            </a:r>
            <a:r>
              <a:rPr lang="en-US" altLang="zh-CN" sz="2800" b="1" dirty="0">
                <a:latin typeface="Times New Roman" panose="02020603050405020304" pitchFamily="18" charset="0"/>
                <a:ea typeface="黑体" panose="02010609060101010101" pitchFamily="49" charset="-122"/>
              </a:rPr>
              <a:t>10V</a:t>
            </a:r>
            <a:r>
              <a:rPr lang="zh-CN" altLang="en-US" sz="2800" b="1" dirty="0">
                <a:latin typeface="Times New Roman" panose="02020603050405020304" pitchFamily="18" charset="0"/>
                <a:ea typeface="黑体" panose="02010609060101010101" pitchFamily="49" charset="-122"/>
              </a:rPr>
              <a:t>正偏压，在</a:t>
            </a:r>
            <a:r>
              <a:rPr lang="en-US" altLang="zh-CN" sz="2800" b="1" dirty="0">
                <a:latin typeface="Times New Roman" panose="02020603050405020304" pitchFamily="18" charset="0"/>
                <a:ea typeface="黑体" panose="02010609060101010101" pitchFamily="49" charset="-122"/>
              </a:rPr>
              <a:t>127</a:t>
            </a:r>
            <a:r>
              <a:rPr lang="en-US" altLang="zh-CN" sz="2800" b="1" dirty="0">
                <a:latin typeface="Times New Roman" panose="02020603050405020304" pitchFamily="18" charset="0"/>
                <a:ea typeface="黑体" panose="02010609060101010101" pitchFamily="49" charset="-122"/>
                <a:sym typeface="Symbol" panose="05050102010706020507" pitchFamily="18" charset="2"/>
              </a:rPr>
              <a:t>C</a:t>
            </a:r>
            <a:r>
              <a:rPr lang="zh-CN" altLang="en-US" sz="2800" b="1" dirty="0">
                <a:latin typeface="Times New Roman" panose="02020603050405020304" pitchFamily="18" charset="0"/>
                <a:ea typeface="黑体" panose="02010609060101010101" pitchFamily="49" charset="-122"/>
                <a:sym typeface="Symbol" panose="05050102010706020507" pitchFamily="18" charset="2"/>
              </a:rPr>
              <a:t>，</a:t>
            </a:r>
            <a:r>
              <a:rPr lang="en-US" altLang="zh-CN" sz="2800" b="1" dirty="0">
                <a:latin typeface="Times New Roman" panose="02020603050405020304" pitchFamily="18" charset="0"/>
                <a:ea typeface="黑体" panose="02010609060101010101" pitchFamily="49" charset="-122"/>
                <a:sym typeface="Symbol" panose="05050102010706020507" pitchFamily="18" charset="2"/>
              </a:rPr>
              <a:t>30min</a:t>
            </a:r>
            <a:r>
              <a:rPr lang="zh-CN" altLang="en-US" sz="2800" b="1" dirty="0">
                <a:latin typeface="Times New Roman" panose="02020603050405020304" pitchFamily="18" charset="0"/>
                <a:ea typeface="黑体" panose="02010609060101010101" pitchFamily="49" charset="-122"/>
                <a:sym typeface="Symbol" panose="05050102010706020507" pitchFamily="18" charset="2"/>
              </a:rPr>
              <a:t>后测试结果</a:t>
            </a:r>
            <a:endParaRPr lang="zh-CN" altLang="en-US" sz="2800" b="1" dirty="0">
              <a:latin typeface="Times New Roman" panose="02020603050405020304" pitchFamily="18" charset="0"/>
              <a:ea typeface="黑体" panose="02010609060101010101" pitchFamily="49" charset="-122"/>
              <a:sym typeface="Symbol" panose="05050102010706020507" pitchFamily="18" charset="2"/>
            </a:endParaRPr>
          </a:p>
          <a:p>
            <a:pPr algn="just" eaLnBrk="1" hangingPunct="1">
              <a:lnSpc>
                <a:spcPct val="160000"/>
              </a:lnSpc>
              <a:spcBef>
                <a:spcPct val="20000"/>
              </a:spcBef>
            </a:pPr>
            <a:r>
              <a:rPr lang="en-US" altLang="zh-CN" sz="2800" b="1" dirty="0">
                <a:latin typeface="Times New Roman" panose="02020603050405020304" pitchFamily="18" charset="0"/>
                <a:ea typeface="黑体" panose="02010609060101010101" pitchFamily="49" charset="-122"/>
                <a:sym typeface="Symbol" panose="05050102010706020507" pitchFamily="18" charset="2"/>
              </a:rPr>
              <a:t>C</a:t>
            </a:r>
            <a:r>
              <a:rPr lang="zh-CN" altLang="en-US" sz="2800" b="1" dirty="0">
                <a:latin typeface="Times New Roman" panose="02020603050405020304" pitchFamily="18" charset="0"/>
                <a:ea typeface="黑体" panose="02010609060101010101" pitchFamily="49" charset="-122"/>
              </a:rPr>
              <a:t>：加</a:t>
            </a:r>
            <a:r>
              <a:rPr lang="en-US" altLang="zh-CN" sz="2800" b="1" dirty="0">
                <a:latin typeface="Times New Roman" panose="02020603050405020304" pitchFamily="18" charset="0"/>
                <a:ea typeface="黑体" panose="02010609060101010101" pitchFamily="49" charset="-122"/>
              </a:rPr>
              <a:t>10V</a:t>
            </a:r>
            <a:r>
              <a:rPr lang="zh-CN" altLang="en-US" sz="2800" b="1" dirty="0">
                <a:latin typeface="Times New Roman" panose="02020603050405020304" pitchFamily="18" charset="0"/>
                <a:ea typeface="黑体" panose="02010609060101010101" pitchFamily="49" charset="-122"/>
              </a:rPr>
              <a:t>正负偏压，在</a:t>
            </a:r>
            <a:r>
              <a:rPr lang="en-US" altLang="zh-CN" sz="2800" b="1" dirty="0">
                <a:latin typeface="Times New Roman" panose="02020603050405020304" pitchFamily="18" charset="0"/>
                <a:ea typeface="黑体" panose="02010609060101010101" pitchFamily="49" charset="-122"/>
              </a:rPr>
              <a:t>127</a:t>
            </a:r>
            <a:r>
              <a:rPr lang="en-US" altLang="zh-CN" sz="2800" b="1" dirty="0">
                <a:latin typeface="Times New Roman" panose="02020603050405020304" pitchFamily="18" charset="0"/>
                <a:ea typeface="黑体" panose="02010609060101010101" pitchFamily="49" charset="-122"/>
                <a:sym typeface="Symbol" panose="05050102010706020507" pitchFamily="18" charset="2"/>
              </a:rPr>
              <a:t>C</a:t>
            </a:r>
            <a:r>
              <a:rPr lang="zh-CN" altLang="en-US" sz="2800" b="1" dirty="0">
                <a:latin typeface="Times New Roman" panose="02020603050405020304" pitchFamily="18" charset="0"/>
                <a:ea typeface="黑体" panose="02010609060101010101" pitchFamily="49" charset="-122"/>
                <a:sym typeface="Symbol" panose="05050102010706020507" pitchFamily="18" charset="2"/>
              </a:rPr>
              <a:t>，</a:t>
            </a:r>
            <a:r>
              <a:rPr lang="en-US" altLang="zh-CN" sz="2800" b="1" dirty="0">
                <a:latin typeface="Times New Roman" panose="02020603050405020304" pitchFamily="18" charset="0"/>
                <a:ea typeface="黑体" panose="02010609060101010101" pitchFamily="49" charset="-122"/>
                <a:sym typeface="Symbol" panose="05050102010706020507" pitchFamily="18" charset="2"/>
              </a:rPr>
              <a:t>30min</a:t>
            </a:r>
            <a:r>
              <a:rPr lang="zh-CN" altLang="en-US" sz="2800" b="1" dirty="0">
                <a:latin typeface="Times New Roman" panose="02020603050405020304" pitchFamily="18" charset="0"/>
                <a:ea typeface="黑体" panose="02010609060101010101" pitchFamily="49" charset="-122"/>
                <a:sym typeface="Symbol" panose="05050102010706020507" pitchFamily="18" charset="2"/>
              </a:rPr>
              <a:t>后测试结果</a:t>
            </a:r>
            <a:endParaRPr lang="zh-CN" altLang="en-US" sz="2800" b="1" dirty="0">
              <a:latin typeface="Times New Roman" panose="02020603050405020304" pitchFamily="18" charset="0"/>
              <a:ea typeface="黑体" panose="02010609060101010101" pitchFamily="49" charset="-122"/>
              <a:sym typeface="Symbol" panose="05050102010706020507" pitchFamily="18" charset="2"/>
            </a:endParaRPr>
          </a:p>
        </p:txBody>
      </p:sp>
      <p:sp>
        <p:nvSpPr>
          <p:cNvPr id="2" name="灯片编号占位符 1"/>
          <p:cNvSpPr>
            <a:spLocks noGrp="1"/>
          </p:cNvSpPr>
          <p:nvPr>
            <p:ph type="sldNum" sz="quarter" idx="12"/>
          </p:nvPr>
        </p:nvSpPr>
        <p:spPr/>
        <p:txBody>
          <a:bodyPr/>
          <a:lstStyle/>
          <a:p>
            <a:fld id="{87AAF5FA-363C-4DAE-B84A-ED49A3A10B46}" type="slidenum">
              <a:rPr lang="zh-CN" altLang="en-US" smtClean="0"/>
            </a:fld>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9304862" y="2840038"/>
                <a:ext cx="2301464" cy="492443"/>
              </a:xfrm>
              <a:prstGeom prst="rect">
                <a:avLst/>
              </a:prstGeom>
              <a:noFill/>
            </p:spPr>
            <p:txBody>
              <a:bodyPr wrap="none" lIns="0" tIns="0" rIns="0" bIns="0" rtlCol="0">
                <a:spAutoFit/>
              </a:bodyPr>
              <a:lstStyle/>
              <a:p>
                <a14:m>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𝑄</m:t>
                        </m:r>
                      </m:e>
                      <m:sub>
                        <m:r>
                          <a:rPr lang="en-US" altLang="zh-CN" sz="3200" b="0" i="1" smtClean="0">
                            <a:latin typeface="Cambria Math" panose="02040503050406030204" pitchFamily="18" charset="0"/>
                          </a:rPr>
                          <m:t>𝑚</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𝐶</m:t>
                        </m:r>
                      </m:e>
                      <m:sub>
                        <m:r>
                          <a:rPr lang="en-US" altLang="zh-CN" sz="3200" b="0" i="1" smtClean="0">
                            <a:latin typeface="Cambria Math" panose="02040503050406030204" pitchFamily="18" charset="0"/>
                          </a:rPr>
                          <m:t>0</m:t>
                        </m:r>
                      </m:sub>
                    </m:sSub>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𝑉</m:t>
                    </m:r>
                  </m:oMath>
                </a14:m>
                <a:r>
                  <a:rPr lang="en-US" altLang="zh-CN" sz="3200" baseline="-25000" dirty="0"/>
                  <a:t>FB</a:t>
                </a:r>
                <a:endParaRPr lang="zh-CN" altLang="en-US" sz="3200" dirty="0"/>
              </a:p>
            </p:txBody>
          </p:sp>
        </mc:Choice>
        <mc:Fallback>
          <p:sp>
            <p:nvSpPr>
              <p:cNvPr id="3" name="文本框 2"/>
              <p:cNvSpPr txBox="1">
                <a:spLocks noRot="1" noChangeAspect="1" noMove="1" noResize="1" noEditPoints="1" noAdjustHandles="1" noChangeArrowheads="1" noChangeShapeType="1" noTextEdit="1"/>
              </p:cNvSpPr>
              <p:nvPr/>
            </p:nvSpPr>
            <p:spPr>
              <a:xfrm>
                <a:off x="9304862" y="2840038"/>
                <a:ext cx="2301464" cy="492443"/>
              </a:xfrm>
              <a:prstGeom prst="rect">
                <a:avLst/>
              </a:prstGeom>
              <a:blipFill rotWithShape="1">
                <a:blip r:embed="rId1"/>
                <a:stretch>
                  <a:fillRect l="-9" t="-65" r="-3182" b="-1547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a:xfrm>
                <a:off x="8553452" y="1976150"/>
                <a:ext cx="3970959" cy="58477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3200" i="1">
                          <a:latin typeface="Cambria Math" panose="02040503050406030204" pitchFamily="18" charset="0"/>
                        </a:rPr>
                        <m:t>可动离子电荷总量：</m:t>
                      </m:r>
                    </m:oMath>
                  </m:oMathPara>
                </a14:m>
                <a:endParaRPr lang="zh-CN" altLang="en-US" sz="3200" dirty="0"/>
              </a:p>
            </p:txBody>
          </p:sp>
        </mc:Choice>
        <mc:Fallback>
          <p:sp>
            <p:nvSpPr>
              <p:cNvPr id="16" name="矩形 15"/>
              <p:cNvSpPr>
                <a:spLocks noRot="1" noChangeAspect="1" noMove="1" noResize="1" noEditPoints="1" noAdjustHandles="1" noChangeArrowheads="1" noChangeShapeType="1" noTextEdit="1"/>
              </p:cNvSpPr>
              <p:nvPr/>
            </p:nvSpPr>
            <p:spPr>
              <a:xfrm>
                <a:off x="8553452" y="1976150"/>
                <a:ext cx="3970959" cy="584775"/>
              </a:xfrm>
              <a:prstGeom prst="rect">
                <a:avLst/>
              </a:prstGeom>
              <a:blipFill rotWithShape="1">
                <a:blip r:embed="rId2"/>
                <a:stretch>
                  <a:fillRect t="-5" r="8" b="103"/>
                </a:stretch>
              </a:blipFill>
            </p:spPr>
            <p:txBody>
              <a:bodyPr/>
              <a:lstStyle/>
              <a:p>
                <a:r>
                  <a:rPr lang="zh-CN" altLang="en-US">
                    <a:noFill/>
                  </a:rPr>
                  <a:t> </a:t>
                </a:r>
              </a:p>
            </p:txBody>
          </p:sp>
        </mc:Fallback>
      </mc:AlternateContent>
      <p:grpSp>
        <p:nvGrpSpPr>
          <p:cNvPr id="10" name="组合 9"/>
          <p:cNvGrpSpPr/>
          <p:nvPr/>
        </p:nvGrpSpPr>
        <p:grpSpPr>
          <a:xfrm>
            <a:off x="2586039" y="1576388"/>
            <a:ext cx="6024561" cy="2943548"/>
            <a:chOff x="2586039" y="1576388"/>
            <a:chExt cx="6024561" cy="2943548"/>
          </a:xfrm>
        </p:grpSpPr>
        <p:grpSp>
          <p:nvGrpSpPr>
            <p:cNvPr id="4" name="组合 3"/>
            <p:cNvGrpSpPr/>
            <p:nvPr/>
          </p:nvGrpSpPr>
          <p:grpSpPr>
            <a:xfrm>
              <a:off x="2586039" y="1576388"/>
              <a:ext cx="6024561" cy="2943548"/>
              <a:chOff x="2586039" y="1576388"/>
              <a:chExt cx="6024561" cy="2943548"/>
            </a:xfrm>
          </p:grpSpPr>
          <p:sp>
            <p:nvSpPr>
              <p:cNvPr id="23555" name="Line 3"/>
              <p:cNvSpPr>
                <a:spLocks noChangeShapeType="1"/>
              </p:cNvSpPr>
              <p:nvPr/>
            </p:nvSpPr>
            <p:spPr bwMode="auto">
              <a:xfrm flipV="1">
                <a:off x="2586039" y="4094395"/>
                <a:ext cx="602456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56" name="Line 4"/>
              <p:cNvSpPr>
                <a:spLocks noChangeShapeType="1"/>
              </p:cNvSpPr>
              <p:nvPr/>
            </p:nvSpPr>
            <p:spPr bwMode="auto">
              <a:xfrm>
                <a:off x="5996283" y="1576388"/>
                <a:ext cx="9230" cy="252730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57" name="未知"/>
              <p:cNvSpPr/>
              <p:nvPr/>
            </p:nvSpPr>
            <p:spPr bwMode="auto">
              <a:xfrm>
                <a:off x="3709989" y="1576388"/>
                <a:ext cx="4816475" cy="2362200"/>
              </a:xfrm>
              <a:custGeom>
                <a:avLst/>
                <a:gdLst>
                  <a:gd name="T0" fmla="*/ 0 w 3034"/>
                  <a:gd name="T1" fmla="*/ 96837 h 1488"/>
                  <a:gd name="T2" fmla="*/ 1576387 w 3034"/>
                  <a:gd name="T3" fmla="*/ 322262 h 1488"/>
                  <a:gd name="T4" fmla="*/ 2790825 w 3034"/>
                  <a:gd name="T5" fmla="*/ 2032000 h 1488"/>
                  <a:gd name="T6" fmla="*/ 4816475 w 3034"/>
                  <a:gd name="T7" fmla="*/ 2301875 h 1488"/>
                  <a:gd name="T8" fmla="*/ 0 60000 65536"/>
                  <a:gd name="T9" fmla="*/ 0 60000 65536"/>
                  <a:gd name="T10" fmla="*/ 0 60000 65536"/>
                  <a:gd name="T11" fmla="*/ 0 60000 65536"/>
                  <a:gd name="T12" fmla="*/ 0 w 3034"/>
                  <a:gd name="T13" fmla="*/ 0 h 1488"/>
                  <a:gd name="T14" fmla="*/ 3034 w 3034"/>
                  <a:gd name="T15" fmla="*/ 1488 h 1488"/>
                </a:gdLst>
                <a:ahLst/>
                <a:cxnLst>
                  <a:cxn ang="T8">
                    <a:pos x="T0" y="T1"/>
                  </a:cxn>
                  <a:cxn ang="T9">
                    <a:pos x="T2" y="T3"/>
                  </a:cxn>
                  <a:cxn ang="T10">
                    <a:pos x="T4" y="T5"/>
                  </a:cxn>
                  <a:cxn ang="T11">
                    <a:pos x="T6" y="T7"/>
                  </a:cxn>
                </a:cxnLst>
                <a:rect l="T12" t="T13" r="T14" b="T15"/>
                <a:pathLst>
                  <a:path w="3034" h="1488">
                    <a:moveTo>
                      <a:pt x="0" y="61"/>
                    </a:moveTo>
                    <a:cubicBezTo>
                      <a:pt x="350" y="30"/>
                      <a:pt x="700" y="0"/>
                      <a:pt x="993" y="203"/>
                    </a:cubicBezTo>
                    <a:cubicBezTo>
                      <a:pt x="1286" y="406"/>
                      <a:pt x="1418" y="1072"/>
                      <a:pt x="1758" y="1280"/>
                    </a:cubicBezTo>
                    <a:cubicBezTo>
                      <a:pt x="2098" y="1488"/>
                      <a:pt x="2821" y="1422"/>
                      <a:pt x="3034" y="1450"/>
                    </a:cubicBezTo>
                  </a:path>
                </a:pathLst>
              </a:custGeom>
              <a:noFill/>
              <a:ln w="38100">
                <a:solidFill>
                  <a:srgbClr val="05FB51"/>
                </a:solidFill>
                <a:prstDash val="sysDot"/>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58" name="未知"/>
              <p:cNvSpPr/>
              <p:nvPr/>
            </p:nvSpPr>
            <p:spPr bwMode="auto">
              <a:xfrm>
                <a:off x="3305176" y="1584325"/>
                <a:ext cx="4816475" cy="2362200"/>
              </a:xfrm>
              <a:custGeom>
                <a:avLst/>
                <a:gdLst>
                  <a:gd name="T0" fmla="*/ 0 w 3034"/>
                  <a:gd name="T1" fmla="*/ 96837 h 1488"/>
                  <a:gd name="T2" fmla="*/ 1576387 w 3034"/>
                  <a:gd name="T3" fmla="*/ 322262 h 1488"/>
                  <a:gd name="T4" fmla="*/ 2790825 w 3034"/>
                  <a:gd name="T5" fmla="*/ 2032000 h 1488"/>
                  <a:gd name="T6" fmla="*/ 4816475 w 3034"/>
                  <a:gd name="T7" fmla="*/ 2301875 h 1488"/>
                  <a:gd name="T8" fmla="*/ 0 60000 65536"/>
                  <a:gd name="T9" fmla="*/ 0 60000 65536"/>
                  <a:gd name="T10" fmla="*/ 0 60000 65536"/>
                  <a:gd name="T11" fmla="*/ 0 60000 65536"/>
                  <a:gd name="T12" fmla="*/ 0 w 3034"/>
                  <a:gd name="T13" fmla="*/ 0 h 1488"/>
                  <a:gd name="T14" fmla="*/ 3034 w 3034"/>
                  <a:gd name="T15" fmla="*/ 1488 h 1488"/>
                </a:gdLst>
                <a:ahLst/>
                <a:cxnLst>
                  <a:cxn ang="T8">
                    <a:pos x="T0" y="T1"/>
                  </a:cxn>
                  <a:cxn ang="T9">
                    <a:pos x="T2" y="T3"/>
                  </a:cxn>
                  <a:cxn ang="T10">
                    <a:pos x="T4" y="T5"/>
                  </a:cxn>
                  <a:cxn ang="T11">
                    <a:pos x="T6" y="T7"/>
                  </a:cxn>
                </a:cxnLst>
                <a:rect l="T12" t="T13" r="T14" b="T15"/>
                <a:pathLst>
                  <a:path w="3034" h="1488">
                    <a:moveTo>
                      <a:pt x="0" y="61"/>
                    </a:moveTo>
                    <a:cubicBezTo>
                      <a:pt x="350" y="30"/>
                      <a:pt x="700" y="0"/>
                      <a:pt x="993" y="203"/>
                    </a:cubicBezTo>
                    <a:cubicBezTo>
                      <a:pt x="1286" y="406"/>
                      <a:pt x="1418" y="1072"/>
                      <a:pt x="1758" y="1280"/>
                    </a:cubicBezTo>
                    <a:cubicBezTo>
                      <a:pt x="2098" y="1488"/>
                      <a:pt x="2821" y="1422"/>
                      <a:pt x="3034" y="1450"/>
                    </a:cubicBezTo>
                  </a:path>
                </a:pathLst>
              </a:custGeom>
              <a:noFill/>
              <a:ln w="38100">
                <a:solidFill>
                  <a:schemeClr val="hlink"/>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59" name="未知"/>
              <p:cNvSpPr/>
              <p:nvPr/>
            </p:nvSpPr>
            <p:spPr bwMode="auto">
              <a:xfrm>
                <a:off x="2586039" y="1584325"/>
                <a:ext cx="4816475" cy="2362200"/>
              </a:xfrm>
              <a:custGeom>
                <a:avLst/>
                <a:gdLst>
                  <a:gd name="T0" fmla="*/ 0 w 3034"/>
                  <a:gd name="T1" fmla="*/ 96837 h 1488"/>
                  <a:gd name="T2" fmla="*/ 1576387 w 3034"/>
                  <a:gd name="T3" fmla="*/ 322262 h 1488"/>
                  <a:gd name="T4" fmla="*/ 2790825 w 3034"/>
                  <a:gd name="T5" fmla="*/ 2032000 h 1488"/>
                  <a:gd name="T6" fmla="*/ 4816475 w 3034"/>
                  <a:gd name="T7" fmla="*/ 2301875 h 1488"/>
                  <a:gd name="T8" fmla="*/ 0 60000 65536"/>
                  <a:gd name="T9" fmla="*/ 0 60000 65536"/>
                  <a:gd name="T10" fmla="*/ 0 60000 65536"/>
                  <a:gd name="T11" fmla="*/ 0 60000 65536"/>
                  <a:gd name="T12" fmla="*/ 0 w 3034"/>
                  <a:gd name="T13" fmla="*/ 0 h 1488"/>
                  <a:gd name="T14" fmla="*/ 3034 w 3034"/>
                  <a:gd name="T15" fmla="*/ 1488 h 1488"/>
                </a:gdLst>
                <a:ahLst/>
                <a:cxnLst>
                  <a:cxn ang="T8">
                    <a:pos x="T0" y="T1"/>
                  </a:cxn>
                  <a:cxn ang="T9">
                    <a:pos x="T2" y="T3"/>
                  </a:cxn>
                  <a:cxn ang="T10">
                    <a:pos x="T4" y="T5"/>
                  </a:cxn>
                  <a:cxn ang="T11">
                    <a:pos x="T6" y="T7"/>
                  </a:cxn>
                </a:cxnLst>
                <a:rect l="T12" t="T13" r="T14" b="T15"/>
                <a:pathLst>
                  <a:path w="3034" h="1488">
                    <a:moveTo>
                      <a:pt x="0" y="61"/>
                    </a:moveTo>
                    <a:cubicBezTo>
                      <a:pt x="350" y="30"/>
                      <a:pt x="700" y="0"/>
                      <a:pt x="993" y="203"/>
                    </a:cubicBezTo>
                    <a:cubicBezTo>
                      <a:pt x="1286" y="406"/>
                      <a:pt x="1418" y="1072"/>
                      <a:pt x="1758" y="1280"/>
                    </a:cubicBezTo>
                    <a:cubicBezTo>
                      <a:pt x="2098" y="1488"/>
                      <a:pt x="2821" y="1422"/>
                      <a:pt x="3034" y="1450"/>
                    </a:cubicBezTo>
                  </a:path>
                </a:pathLst>
              </a:custGeom>
              <a:noFill/>
              <a:ln w="38100">
                <a:solidFill>
                  <a:schemeClr val="tx2"/>
                </a:solidFill>
                <a:prstDash val="sysDot"/>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60" name="Line 8"/>
              <p:cNvSpPr>
                <a:spLocks noChangeShapeType="1"/>
              </p:cNvSpPr>
              <p:nvPr/>
            </p:nvSpPr>
            <p:spPr bwMode="auto">
              <a:xfrm flipH="1">
                <a:off x="4639471" y="2558127"/>
                <a:ext cx="70961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1" name="Line 9"/>
              <p:cNvSpPr>
                <a:spLocks noChangeShapeType="1"/>
              </p:cNvSpPr>
              <p:nvPr/>
            </p:nvSpPr>
            <p:spPr bwMode="auto">
              <a:xfrm flipV="1">
                <a:off x="4790533" y="2851512"/>
                <a:ext cx="1094953" cy="3969"/>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2" name="Text Box 10"/>
              <p:cNvSpPr txBox="1">
                <a:spLocks noChangeArrowheads="1"/>
              </p:cNvSpPr>
              <p:nvPr/>
            </p:nvSpPr>
            <p:spPr bwMode="auto">
              <a:xfrm>
                <a:off x="5104857" y="2343826"/>
                <a:ext cx="350261"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60000"/>
                  </a:lnSpc>
                  <a:spcBef>
                    <a:spcPct val="20000"/>
                  </a:spcBef>
                </a:pPr>
                <a:r>
                  <a:rPr lang="en-US" altLang="zh-CN" sz="2400" b="1" dirty="0">
                    <a:solidFill>
                      <a:srgbClr val="005A9E"/>
                    </a:solidFill>
                    <a:latin typeface="Times New Roman" panose="02020603050405020304" pitchFamily="18" charset="0"/>
                    <a:ea typeface="黑体" panose="02010609060101010101" pitchFamily="49" charset="-122"/>
                  </a:rPr>
                  <a:t>A</a:t>
                </a:r>
                <a:endParaRPr lang="en-US" altLang="zh-CN" sz="2400" b="1" dirty="0">
                  <a:solidFill>
                    <a:srgbClr val="005A9E"/>
                  </a:solidFill>
                  <a:latin typeface="Times New Roman" panose="02020603050405020304" pitchFamily="18" charset="0"/>
                  <a:ea typeface="黑体" panose="02010609060101010101" pitchFamily="49" charset="-122"/>
                </a:endParaRPr>
              </a:p>
            </p:txBody>
          </p:sp>
          <p:sp>
            <p:nvSpPr>
              <p:cNvPr id="23563" name="Text Box 11"/>
              <p:cNvSpPr txBox="1">
                <a:spLocks noChangeArrowheads="1"/>
              </p:cNvSpPr>
              <p:nvPr/>
            </p:nvSpPr>
            <p:spPr bwMode="auto">
              <a:xfrm>
                <a:off x="4376889" y="2370293"/>
                <a:ext cx="389850"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60000"/>
                  </a:lnSpc>
                  <a:spcBef>
                    <a:spcPct val="20000"/>
                  </a:spcBef>
                </a:pPr>
                <a:r>
                  <a:rPr lang="en-US" altLang="zh-CN" sz="2400" b="1" dirty="0">
                    <a:solidFill>
                      <a:schemeClr val="tx2"/>
                    </a:solidFill>
                    <a:latin typeface="Times New Roman" panose="02020603050405020304" pitchFamily="18" charset="0"/>
                    <a:ea typeface="黑体" panose="02010609060101010101" pitchFamily="49" charset="-122"/>
                  </a:rPr>
                  <a:t>B</a:t>
                </a:r>
                <a:endParaRPr lang="en-US" altLang="zh-CN" sz="2400" b="1" dirty="0">
                  <a:solidFill>
                    <a:schemeClr val="tx2"/>
                  </a:solidFill>
                  <a:latin typeface="Times New Roman" panose="02020603050405020304" pitchFamily="18" charset="0"/>
                  <a:ea typeface="黑体" panose="02010609060101010101" pitchFamily="49" charset="-122"/>
                </a:endParaRPr>
              </a:p>
            </p:txBody>
          </p:sp>
          <p:sp>
            <p:nvSpPr>
              <p:cNvPr id="23564" name="Text Box 12"/>
              <p:cNvSpPr txBox="1">
                <a:spLocks noChangeArrowheads="1"/>
              </p:cNvSpPr>
              <p:nvPr/>
            </p:nvSpPr>
            <p:spPr bwMode="auto">
              <a:xfrm>
                <a:off x="5686947" y="2117638"/>
                <a:ext cx="407484"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60000"/>
                  </a:lnSpc>
                  <a:spcBef>
                    <a:spcPct val="20000"/>
                  </a:spcBef>
                </a:pPr>
                <a:r>
                  <a:rPr lang="en-US" altLang="zh-CN" sz="2400" b="1" dirty="0">
                    <a:solidFill>
                      <a:srgbClr val="05FB51"/>
                    </a:solidFill>
                    <a:latin typeface="Times New Roman" panose="02020603050405020304" pitchFamily="18" charset="0"/>
                    <a:ea typeface="黑体" panose="02010609060101010101" pitchFamily="49" charset="-122"/>
                  </a:rPr>
                  <a:t>C</a:t>
                </a:r>
                <a:endParaRPr lang="en-US" altLang="zh-CN" sz="2400" b="1" dirty="0">
                  <a:solidFill>
                    <a:srgbClr val="05FB51"/>
                  </a:solidFill>
                  <a:latin typeface="Times New Roman" panose="02020603050405020304" pitchFamily="18" charset="0"/>
                  <a:ea typeface="黑体" panose="02010609060101010101" pitchFamily="49" charset="-122"/>
                </a:endParaRPr>
              </a:p>
            </p:txBody>
          </p:sp>
          <p:cxnSp>
            <p:nvCxnSpPr>
              <p:cNvPr id="5" name="直接连接符 4"/>
              <p:cNvCxnSpPr/>
              <p:nvPr/>
            </p:nvCxnSpPr>
            <p:spPr>
              <a:xfrm>
                <a:off x="4403726" y="2168525"/>
                <a:ext cx="26988" cy="226060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545137" y="2168525"/>
                <a:ext cx="46333" cy="2276475"/>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矩形 8"/>
                  <p:cNvSpPr/>
                  <p:nvPr/>
                </p:nvSpPr>
                <p:spPr>
                  <a:xfrm>
                    <a:off x="4699189" y="4058271"/>
                    <a:ext cx="776303" cy="461665"/>
                  </a:xfrm>
                  <a:prstGeom prst="rect">
                    <a:avLst/>
                  </a:prstGeom>
                </p:spPr>
                <p:txBody>
                  <a:bodyPr wrap="none">
                    <a:spAutoFit/>
                  </a:bodyPr>
                  <a:lstStyle/>
                  <a:p>
                    <a14:m>
                      <m:oMath xmlns:m="http://schemas.openxmlformats.org/officeDocument/2006/math">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𝑉</m:t>
                        </m:r>
                      </m:oMath>
                    </a14:m>
                    <a:r>
                      <a:rPr lang="en-US" altLang="zh-CN" sz="2400" baseline="-25000" dirty="0"/>
                      <a:t>FB</a:t>
                    </a:r>
                    <a:endParaRPr lang="zh-CN" altLang="en-US" sz="2400" dirty="0"/>
                  </a:p>
                </p:txBody>
              </p:sp>
            </mc:Choice>
            <mc:Fallback>
              <p:sp>
                <p:nvSpPr>
                  <p:cNvPr id="9" name="矩形 8"/>
                  <p:cNvSpPr>
                    <a:spLocks noRot="1" noChangeAspect="1" noMove="1" noResize="1" noEditPoints="1" noAdjustHandles="1" noChangeArrowheads="1" noChangeShapeType="1" noTextEdit="1"/>
                  </p:cNvSpPr>
                  <p:nvPr/>
                </p:nvSpPr>
                <p:spPr>
                  <a:xfrm>
                    <a:off x="4699189" y="4058271"/>
                    <a:ext cx="776303" cy="461665"/>
                  </a:xfrm>
                  <a:prstGeom prst="rect">
                    <a:avLst/>
                  </a:prstGeom>
                  <a:blipFill rotWithShape="1">
                    <a:blip r:embed="rId3"/>
                  </a:blipFill>
                </p:spPr>
                <p:txBody>
                  <a:bodyPr/>
                  <a:lstStyle/>
                  <a:p>
                    <a:r>
                      <a:rPr lang="zh-CN" altLang="en-US">
                        <a:noFill/>
                      </a:rPr>
                      <a:t> </a:t>
                    </a:r>
                  </a:p>
                </p:txBody>
              </p:sp>
            </mc:Fallback>
          </mc:AlternateContent>
          <p:cxnSp>
            <p:nvCxnSpPr>
              <p:cNvPr id="13" name="直接箭头连接符 12"/>
              <p:cNvCxnSpPr/>
              <p:nvPr/>
            </p:nvCxnSpPr>
            <p:spPr>
              <a:xfrm>
                <a:off x="5251377" y="4269697"/>
                <a:ext cx="34917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4430714" y="4281145"/>
                <a:ext cx="32982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直接连接符 6"/>
            <p:cNvCxnSpPr/>
            <p:nvPr/>
          </p:nvCxnSpPr>
          <p:spPr>
            <a:xfrm>
              <a:off x="4403726" y="2168525"/>
              <a:ext cx="159255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990647" y="1884815"/>
              <a:ext cx="668773" cy="461665"/>
            </a:xfrm>
            <a:prstGeom prst="rect">
              <a:avLst/>
            </a:prstGeom>
            <a:noFill/>
          </p:spPr>
          <p:txBody>
            <a:bodyPr wrap="none" rtlCol="0">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C</a:t>
              </a:r>
              <a:r>
                <a:rPr lang="en-US" altLang="zh-CN" sz="2400" b="1" baseline="-25000" dirty="0">
                  <a:solidFill>
                    <a:srgbClr val="FF0000"/>
                  </a:solidFill>
                  <a:latin typeface="Times New Roman" panose="02020603050405020304" pitchFamily="18" charset="0"/>
                  <a:cs typeface="Times New Roman" panose="02020603050405020304" pitchFamily="18" charset="0"/>
                </a:rPr>
                <a:t>FB</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7AAF5FA-363C-4DAE-B84A-ED49A3A10B46}" type="slidenum">
              <a:rPr lang="zh-CN" altLang="en-US" smtClean="0"/>
            </a:fld>
            <a:endParaRPr lang="zh-CN" altLang="en-US"/>
          </a:p>
        </p:txBody>
      </p:sp>
      <p:sp>
        <p:nvSpPr>
          <p:cNvPr id="4" name="Rectangle 2"/>
          <p:cNvSpPr txBox="1">
            <a:spLocks noChangeArrowheads="1"/>
          </p:cNvSpPr>
          <p:nvPr/>
        </p:nvSpPr>
        <p:spPr bwMode="auto">
          <a:xfrm>
            <a:off x="2232455" y="3017300"/>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marL="457200" indent="-457200" defTabSz="685800" eaLnBrk="1" hangingPunct="1">
              <a:lnSpc>
                <a:spcPct val="90000"/>
              </a:lnSpc>
              <a:defRPr/>
            </a:pPr>
            <a:r>
              <a:rPr lang="zh-CN" altLang="en-US" sz="4800" b="1" dirty="0">
                <a:solidFill>
                  <a:srgbClr val="3607E5"/>
                </a:solidFill>
                <a:latin typeface="黑体" panose="02010609060101010101" pitchFamily="49" charset="-122"/>
                <a:ea typeface="黑体" panose="02010609060101010101" pitchFamily="49" charset="-122"/>
                <a:cs typeface="+mn-cs"/>
              </a:rPr>
              <a:t>界面态对</a:t>
            </a:r>
            <a:r>
              <a:rPr lang="en-US" altLang="zh-CN" sz="4800" b="1" dirty="0">
                <a:solidFill>
                  <a:srgbClr val="3607E5"/>
                </a:solidFill>
                <a:latin typeface="黑体" panose="02010609060101010101" pitchFamily="49" charset="-122"/>
                <a:ea typeface="黑体" panose="02010609060101010101" pitchFamily="49" charset="-122"/>
                <a:cs typeface="+mn-cs"/>
              </a:rPr>
              <a:t>C-V</a:t>
            </a:r>
            <a:r>
              <a:rPr lang="zh-CN" altLang="en-US" sz="4800" b="1" dirty="0">
                <a:solidFill>
                  <a:srgbClr val="3607E5"/>
                </a:solidFill>
                <a:latin typeface="黑体" panose="02010609060101010101" pitchFamily="49" charset="-122"/>
                <a:ea typeface="黑体" panose="02010609060101010101" pitchFamily="49" charset="-122"/>
                <a:cs typeface="+mn-cs"/>
              </a:rPr>
              <a:t>特性的影响</a:t>
            </a:r>
            <a:endParaRPr lang="zh-CN" altLang="en-US" sz="4800" b="1" dirty="0">
              <a:solidFill>
                <a:srgbClr val="3607E5"/>
              </a:solidFill>
              <a:latin typeface="黑体" panose="02010609060101010101" pitchFamily="49" charset="-122"/>
              <a:ea typeface="黑体" panose="02010609060101010101" pitchFamily="49" charset="-122"/>
              <a:cs typeface="+mn-c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3"/>
          <p:cNvGraphicFramePr>
            <a:graphicFrameLocks noGrp="1" noChangeAspect="1"/>
          </p:cNvGraphicFramePr>
          <p:nvPr>
            <p:ph idx="1"/>
          </p:nvPr>
        </p:nvGraphicFramePr>
        <p:xfrm>
          <a:off x="1614847" y="1092200"/>
          <a:ext cx="6659562" cy="4318000"/>
        </p:xfrm>
        <a:graphic>
          <a:graphicData uri="http://schemas.openxmlformats.org/presentationml/2006/ole">
            <mc:AlternateContent xmlns:mc="http://schemas.openxmlformats.org/markup-compatibility/2006">
              <mc:Choice xmlns:v="urn:schemas-microsoft-com:vml" Requires="v">
                <p:oleObj spid="_x0000_s72710" name="BMP 图像" r:id="rId1" imgW="4391025" imgH="2847975" progId="Paint.Picture">
                  <p:embed/>
                </p:oleObj>
              </mc:Choice>
              <mc:Fallback>
                <p:oleObj name="BMP 图像" r:id="rId1" imgW="4391025" imgH="2847975" progId="Paint.Picture">
                  <p:embed/>
                  <p:pic>
                    <p:nvPicPr>
                      <p:cNvPr id="0" name="图片 72709"/>
                      <p:cNvPicPr>
                        <a:picLocks noChangeAspect="1" noChangeArrowheads="1"/>
                      </p:cNvPicPr>
                      <p:nvPr/>
                    </p:nvPicPr>
                    <p:blipFill>
                      <a:blip r:embed="rId2"/>
                      <a:srcRect/>
                      <a:stretch>
                        <a:fillRect/>
                      </a:stretch>
                    </p:blipFill>
                    <p:spPr bwMode="auto">
                      <a:xfrm>
                        <a:off x="1614847" y="1092200"/>
                        <a:ext cx="6659562"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4" name="AutoShape 4"/>
          <p:cNvSpPr/>
          <p:nvPr/>
        </p:nvSpPr>
        <p:spPr bwMode="auto">
          <a:xfrm>
            <a:off x="1613773" y="1990201"/>
            <a:ext cx="226529" cy="2840591"/>
          </a:xfrm>
          <a:prstGeom prst="leftBrace">
            <a:avLst>
              <a:gd name="adj1" fmla="val 79966"/>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45" name="Text Box 5"/>
          <p:cNvSpPr txBox="1">
            <a:spLocks noChangeArrowheads="1"/>
          </p:cNvSpPr>
          <p:nvPr/>
        </p:nvSpPr>
        <p:spPr bwMode="auto">
          <a:xfrm>
            <a:off x="263884" y="2936876"/>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t>界面态</a:t>
            </a:r>
            <a:endParaRPr lang="zh-CN" altLang="en-US" sz="2400"/>
          </a:p>
        </p:txBody>
      </p:sp>
      <p:sp>
        <p:nvSpPr>
          <p:cNvPr id="10246" name="AutoShape 6"/>
          <p:cNvSpPr/>
          <p:nvPr/>
        </p:nvSpPr>
        <p:spPr bwMode="auto">
          <a:xfrm>
            <a:off x="2514368" y="2081214"/>
            <a:ext cx="207962" cy="1760537"/>
          </a:xfrm>
          <a:prstGeom prst="rightBrace">
            <a:avLst>
              <a:gd name="adj1" fmla="val 56490"/>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47" name="AutoShape 7"/>
          <p:cNvSpPr/>
          <p:nvPr/>
        </p:nvSpPr>
        <p:spPr bwMode="auto">
          <a:xfrm>
            <a:off x="2469366" y="3927476"/>
            <a:ext cx="323407" cy="809625"/>
          </a:xfrm>
          <a:prstGeom prst="rightBrace">
            <a:avLst>
              <a:gd name="adj1" fmla="val 36476"/>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48" name="Text Box 8"/>
          <p:cNvSpPr txBox="1">
            <a:spLocks noChangeArrowheads="1"/>
          </p:cNvSpPr>
          <p:nvPr/>
        </p:nvSpPr>
        <p:spPr bwMode="auto">
          <a:xfrm>
            <a:off x="2964222" y="2529832"/>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t>受主态</a:t>
            </a:r>
            <a:endParaRPr lang="zh-CN" altLang="en-US" sz="2400" dirty="0"/>
          </a:p>
        </p:txBody>
      </p:sp>
      <p:sp>
        <p:nvSpPr>
          <p:cNvPr id="10249" name="Text Box 9"/>
          <p:cNvSpPr txBox="1">
            <a:spLocks noChangeArrowheads="1"/>
          </p:cNvSpPr>
          <p:nvPr/>
        </p:nvSpPr>
        <p:spPr bwMode="auto">
          <a:xfrm>
            <a:off x="3010259" y="3925244"/>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t>施主态</a:t>
            </a:r>
            <a:endParaRPr lang="zh-CN" altLang="en-US" sz="2400"/>
          </a:p>
        </p:txBody>
      </p:sp>
      <p:sp>
        <p:nvSpPr>
          <p:cNvPr id="13" name="Text Box 8"/>
          <p:cNvSpPr txBox="1">
            <a:spLocks noChangeArrowheads="1"/>
          </p:cNvSpPr>
          <p:nvPr/>
        </p:nvSpPr>
        <p:spPr bwMode="auto">
          <a:xfrm>
            <a:off x="8511007" y="929901"/>
            <a:ext cx="14157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latin typeface="黑体" panose="02010609060101010101" pitchFamily="49" charset="-122"/>
                <a:ea typeface="黑体" panose="02010609060101010101" pitchFamily="49" charset="-122"/>
              </a:rPr>
              <a:t>受主态</a:t>
            </a:r>
            <a:endParaRPr lang="zh-CN" altLang="en-US" sz="3200" b="1" dirty="0">
              <a:latin typeface="黑体" panose="02010609060101010101" pitchFamily="49" charset="-122"/>
              <a:ea typeface="黑体" panose="02010609060101010101" pitchFamily="49" charset="-122"/>
            </a:endParaRPr>
          </a:p>
        </p:txBody>
      </p:sp>
      <p:sp>
        <p:nvSpPr>
          <p:cNvPr id="4" name="文本框 3"/>
          <p:cNvSpPr txBox="1"/>
          <p:nvPr/>
        </p:nvSpPr>
        <p:spPr>
          <a:xfrm>
            <a:off x="9707592" y="1748589"/>
            <a:ext cx="1569660" cy="1624484"/>
          </a:xfrm>
          <a:prstGeom prst="rect">
            <a:avLst/>
          </a:prstGeom>
          <a:noFill/>
        </p:spPr>
        <p:txBody>
          <a:bodyPr wrap="none" rtlCol="0">
            <a:spAutoFit/>
          </a:bodyPr>
          <a:lstStyle/>
          <a:p>
            <a:pPr>
              <a:lnSpc>
                <a:spcPct val="150000"/>
              </a:lnSpc>
            </a:pPr>
            <a:r>
              <a:rPr lang="zh-CN" altLang="en-US" sz="3600" dirty="0" smtClean="0">
                <a:latin typeface="黑体" panose="02010609060101010101" pitchFamily="49" charset="-122"/>
                <a:ea typeface="黑体" panose="02010609060101010101" pitchFamily="49" charset="-122"/>
              </a:rPr>
              <a:t>空：</a:t>
            </a:r>
            <a:r>
              <a:rPr lang="en-US" altLang="zh-CN" sz="3600" dirty="0" smtClean="0">
                <a:latin typeface="黑体" panose="02010609060101010101" pitchFamily="49" charset="-122"/>
                <a:ea typeface="黑体" panose="02010609060101010101" pitchFamily="49" charset="-122"/>
              </a:rPr>
              <a:t>0</a:t>
            </a:r>
            <a:endParaRPr lang="en-US" altLang="zh-CN" sz="3600" dirty="0" smtClean="0">
              <a:latin typeface="黑体" panose="02010609060101010101" pitchFamily="49" charset="-122"/>
              <a:ea typeface="黑体" panose="02010609060101010101" pitchFamily="49" charset="-122"/>
            </a:endParaRPr>
          </a:p>
          <a:p>
            <a:pPr>
              <a:lnSpc>
                <a:spcPct val="150000"/>
              </a:lnSpc>
            </a:pPr>
            <a:r>
              <a:rPr lang="zh-CN" altLang="en-US" sz="3600" dirty="0" smtClean="0">
                <a:latin typeface="黑体" panose="02010609060101010101" pitchFamily="49" charset="-122"/>
                <a:ea typeface="黑体" panose="02010609060101010101" pitchFamily="49" charset="-122"/>
              </a:rPr>
              <a:t>占：负</a:t>
            </a:r>
            <a:endParaRPr lang="zh-CN" altLang="en-US" sz="3600" dirty="0">
              <a:latin typeface="黑体" panose="02010609060101010101" pitchFamily="49" charset="-122"/>
              <a:ea typeface="黑体" panose="02010609060101010101" pitchFamily="49" charset="-122"/>
            </a:endParaRPr>
          </a:p>
        </p:txBody>
      </p:sp>
      <p:sp>
        <p:nvSpPr>
          <p:cNvPr id="15" name="Text Box 8"/>
          <p:cNvSpPr txBox="1">
            <a:spLocks noChangeArrowheads="1"/>
          </p:cNvSpPr>
          <p:nvPr/>
        </p:nvSpPr>
        <p:spPr bwMode="auto">
          <a:xfrm>
            <a:off x="8692162" y="3925244"/>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smtClean="0">
                <a:latin typeface="黑体" panose="02010609060101010101" pitchFamily="49" charset="-122"/>
                <a:ea typeface="黑体" panose="02010609060101010101" pitchFamily="49" charset="-122"/>
              </a:rPr>
              <a:t>施主</a:t>
            </a:r>
            <a:r>
              <a:rPr lang="zh-CN" altLang="en-US" sz="3200" b="1" dirty="0">
                <a:latin typeface="黑体" panose="02010609060101010101" pitchFamily="49" charset="-122"/>
                <a:ea typeface="黑体" panose="02010609060101010101" pitchFamily="49" charset="-122"/>
              </a:rPr>
              <a:t>态</a:t>
            </a:r>
            <a:endParaRPr lang="zh-CN" altLang="en-US" sz="3200" b="1" dirty="0">
              <a:latin typeface="黑体" panose="02010609060101010101" pitchFamily="49" charset="-122"/>
              <a:ea typeface="黑体" panose="02010609060101010101" pitchFamily="49" charset="-122"/>
            </a:endParaRPr>
          </a:p>
        </p:txBody>
      </p:sp>
      <p:sp>
        <p:nvSpPr>
          <p:cNvPr id="16" name="文本框 15"/>
          <p:cNvSpPr txBox="1"/>
          <p:nvPr/>
        </p:nvSpPr>
        <p:spPr>
          <a:xfrm>
            <a:off x="9926779" y="4684446"/>
            <a:ext cx="1569660" cy="1754326"/>
          </a:xfrm>
          <a:prstGeom prst="rect">
            <a:avLst/>
          </a:prstGeom>
          <a:noFill/>
        </p:spPr>
        <p:txBody>
          <a:bodyPr wrap="none" rtlCol="0">
            <a:spAutoFit/>
          </a:bodyPr>
          <a:lstStyle/>
          <a:p>
            <a:pPr>
              <a:lnSpc>
                <a:spcPct val="150000"/>
              </a:lnSpc>
            </a:pPr>
            <a:r>
              <a:rPr lang="zh-CN" altLang="en-US" sz="3600" dirty="0" smtClean="0">
                <a:latin typeface="黑体" panose="02010609060101010101" pitchFamily="49" charset="-122"/>
                <a:ea typeface="黑体" panose="02010609060101010101" pitchFamily="49" charset="-122"/>
              </a:rPr>
              <a:t>空：正</a:t>
            </a:r>
            <a:endParaRPr lang="en-US" altLang="zh-CN" sz="3600" dirty="0" smtClean="0">
              <a:latin typeface="黑体" panose="02010609060101010101" pitchFamily="49" charset="-122"/>
              <a:ea typeface="黑体" panose="02010609060101010101" pitchFamily="49" charset="-122"/>
            </a:endParaRPr>
          </a:p>
          <a:p>
            <a:pPr>
              <a:lnSpc>
                <a:spcPct val="150000"/>
              </a:lnSpc>
            </a:pPr>
            <a:r>
              <a:rPr lang="zh-CN" altLang="en-US" sz="3600" dirty="0" smtClean="0">
                <a:latin typeface="黑体" panose="02010609060101010101" pitchFamily="49" charset="-122"/>
                <a:ea typeface="黑体" panose="02010609060101010101" pitchFamily="49" charset="-122"/>
              </a:rPr>
              <a:t>占：</a:t>
            </a:r>
            <a:r>
              <a:rPr lang="en-US" altLang="zh-CN" sz="3600" dirty="0" smtClean="0">
                <a:latin typeface="黑体" panose="02010609060101010101" pitchFamily="49" charset="-122"/>
                <a:ea typeface="黑体" panose="02010609060101010101" pitchFamily="49" charset="-122"/>
              </a:rPr>
              <a:t>0</a:t>
            </a:r>
            <a:endParaRPr lang="zh-CN" altLang="en-US" sz="36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quarter" idx="4294967295"/>
          </p:nvPr>
        </p:nvSpPr>
        <p:spPr>
          <a:xfrm>
            <a:off x="1981200" y="6243638"/>
            <a:ext cx="2133600" cy="457200"/>
          </a:xfrm>
        </p:spPr>
        <p:txBody>
          <a:bodyPr/>
          <a:lstStyle/>
          <a:p>
            <a:pPr>
              <a:defRPr/>
            </a:pPr>
            <a:fld id="{587F4F2A-B58E-45C9-98DA-065D203CFCBB}" type="datetime1">
              <a:rPr lang="zh-CN" altLang="en-US"/>
            </a:fld>
            <a:endParaRPr lang="en-US"/>
          </a:p>
        </p:txBody>
      </p:sp>
      <p:sp>
        <p:nvSpPr>
          <p:cNvPr id="9" name="灯片编号占位符 5"/>
          <p:cNvSpPr>
            <a:spLocks noGrp="1"/>
          </p:cNvSpPr>
          <p:nvPr>
            <p:ph type="sldNum" sz="quarter" idx="4294967295"/>
          </p:nvPr>
        </p:nvSpPr>
        <p:spPr>
          <a:xfrm>
            <a:off x="8077200" y="6243638"/>
            <a:ext cx="2133600" cy="457200"/>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86471BCF-8FC7-41F5-B5C9-46A5731E8E94}" type="slidenum">
              <a:rPr lang="zh-CN" altLang="en-US">
                <a:latin typeface="Garamond" panose="02020404030301010803" pitchFamily="18" charset="0"/>
              </a:rPr>
            </a:fld>
            <a:endParaRPr lang="en-US" altLang="zh-CN">
              <a:latin typeface="Garamond" panose="02020404030301010803" pitchFamily="18" charset="0"/>
            </a:endParaRPr>
          </a:p>
        </p:txBody>
      </p:sp>
      <p:grpSp>
        <p:nvGrpSpPr>
          <p:cNvPr id="2" name="组合 1"/>
          <p:cNvGrpSpPr/>
          <p:nvPr/>
        </p:nvGrpSpPr>
        <p:grpSpPr>
          <a:xfrm>
            <a:off x="2674938" y="1358901"/>
            <a:ext cx="6075362" cy="3178175"/>
            <a:chOff x="1150938" y="1358900"/>
            <a:chExt cx="6075362" cy="3178175"/>
          </a:xfrm>
        </p:grpSpPr>
        <p:graphicFrame>
          <p:nvGraphicFramePr>
            <p:cNvPr id="11266" name="Object 2"/>
            <p:cNvGraphicFramePr>
              <a:graphicFrameLocks noChangeAspect="1"/>
            </p:cNvGraphicFramePr>
            <p:nvPr/>
          </p:nvGraphicFramePr>
          <p:xfrm>
            <a:off x="2906713" y="1358900"/>
            <a:ext cx="4319587" cy="3178175"/>
          </p:xfrm>
          <a:graphic>
            <a:graphicData uri="http://schemas.openxmlformats.org/presentationml/2006/ole">
              <mc:AlternateContent xmlns:mc="http://schemas.openxmlformats.org/markup-compatibility/2006">
                <mc:Choice xmlns:v="urn:schemas-microsoft-com:vml" Requires="v">
                  <p:oleObj spid="_x0000_s73734" name="" r:id="rId1" imgW="3857625" imgH="2838450" progId="Paint.Picture">
                    <p:embed/>
                  </p:oleObj>
                </mc:Choice>
                <mc:Fallback>
                  <p:oleObj name="" r:id="rId1" imgW="3857625" imgH="2838450" progId="Paint.Picture">
                    <p:embed/>
                    <p:pic>
                      <p:nvPicPr>
                        <p:cNvPr id="0" name="图片 737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713" y="1358900"/>
                          <a:ext cx="4319587" cy="317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9" name="AutoShape 3"/>
            <p:cNvSpPr/>
            <p:nvPr/>
          </p:nvSpPr>
          <p:spPr bwMode="auto">
            <a:xfrm>
              <a:off x="2681288" y="2336800"/>
              <a:ext cx="180975" cy="855663"/>
            </a:xfrm>
            <a:prstGeom prst="leftBrace">
              <a:avLst>
                <a:gd name="adj1" fmla="val 39401"/>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70" name="AutoShape 4"/>
            <p:cNvSpPr/>
            <p:nvPr/>
          </p:nvSpPr>
          <p:spPr bwMode="auto">
            <a:xfrm>
              <a:off x="2681288" y="3460750"/>
              <a:ext cx="180975" cy="855663"/>
            </a:xfrm>
            <a:prstGeom prst="leftBrace">
              <a:avLst>
                <a:gd name="adj1" fmla="val 39401"/>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71" name="Text Box 5"/>
            <p:cNvSpPr txBox="1">
              <a:spLocks noChangeArrowheads="1"/>
            </p:cNvSpPr>
            <p:nvPr/>
          </p:nvSpPr>
          <p:spPr bwMode="auto">
            <a:xfrm>
              <a:off x="1150938" y="3593585"/>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中性施主</a:t>
              </a:r>
              <a:endParaRPr lang="zh-CN" altLang="en-US"/>
            </a:p>
          </p:txBody>
        </p:sp>
        <p:sp>
          <p:nvSpPr>
            <p:cNvPr id="11272" name="Text Box 6"/>
            <p:cNvSpPr txBox="1">
              <a:spLocks noChangeArrowheads="1"/>
            </p:cNvSpPr>
            <p:nvPr/>
          </p:nvSpPr>
          <p:spPr bwMode="auto">
            <a:xfrm>
              <a:off x="1241425" y="2514085"/>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中性受主</a:t>
              </a:r>
              <a:endParaRPr lang="zh-CN" altLang="en-US"/>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968" y="74859"/>
            <a:ext cx="2756134" cy="1325563"/>
          </a:xfrm>
        </p:spPr>
        <p:txBody>
          <a:bodyPr/>
          <a:lstStyle/>
          <a:p>
            <a:r>
              <a:rPr lang="en-US" altLang="zh-CN" dirty="0">
                <a:solidFill>
                  <a:srgbClr val="FF0000"/>
                </a:solidFill>
                <a:latin typeface="黑体" panose="02010609060101010101" pitchFamily="49" charset="-122"/>
                <a:ea typeface="黑体" panose="02010609060101010101" pitchFamily="49" charset="-122"/>
              </a:rPr>
              <a:t>MOS</a:t>
            </a:r>
            <a:r>
              <a:rPr lang="zh-CN" altLang="en-US" dirty="0">
                <a:solidFill>
                  <a:srgbClr val="FF0000"/>
                </a:solidFill>
                <a:latin typeface="黑体" panose="02010609060101010101" pitchFamily="49" charset="-122"/>
                <a:ea typeface="黑体" panose="02010609060101010101" pitchFamily="49" charset="-122"/>
              </a:rPr>
              <a:t>二极管</a:t>
            </a:r>
            <a:endParaRPr lang="zh-CN" altLang="en-US" dirty="0">
              <a:solidFill>
                <a:srgbClr val="FF0000"/>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fld id="{87AAF5FA-363C-4DAE-B84A-ED49A3A10B46}" type="slidenum">
              <a:rPr lang="zh-CN" altLang="en-US" smtClean="0"/>
            </a:fld>
            <a:endParaRPr lang="zh-CN" altLang="en-US"/>
          </a:p>
        </p:txBody>
      </p:sp>
      <p:sp>
        <p:nvSpPr>
          <p:cNvPr id="5" name="文本框 4"/>
          <p:cNvSpPr txBox="1"/>
          <p:nvPr/>
        </p:nvSpPr>
        <p:spPr>
          <a:xfrm>
            <a:off x="7496810" y="2311400"/>
            <a:ext cx="4415155" cy="203009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CN" sz="2800" b="1" dirty="0">
                <a:latin typeface="黑体" panose="02010609060101010101" pitchFamily="49" charset="-122"/>
                <a:ea typeface="黑体" panose="02010609060101010101" pitchFamily="49" charset="-122"/>
              </a:rPr>
              <a:t>MOSFET</a:t>
            </a:r>
            <a:r>
              <a:rPr lang="zh-CN" altLang="en-US" sz="2800" b="1" dirty="0">
                <a:latin typeface="黑体" panose="02010609060101010101" pitchFamily="49" charset="-122"/>
                <a:ea typeface="黑体" panose="02010609060101010101" pitchFamily="49" charset="-122"/>
              </a:rPr>
              <a:t>的核心</a:t>
            </a:r>
            <a:endParaRPr lang="en-US" altLang="zh-CN" sz="2800" b="1" dirty="0">
              <a:latin typeface="黑体" panose="02010609060101010101" pitchFamily="49" charset="-122"/>
              <a:ea typeface="黑体" panose="02010609060101010101" pitchFamily="49" charset="-122"/>
            </a:endParaRPr>
          </a:p>
          <a:p>
            <a:pPr marL="457200" indent="-457200">
              <a:lnSpc>
                <a:spcPct val="150000"/>
              </a:lnSpc>
              <a:buFont typeface="Arial" panose="020B0604020202020204" pitchFamily="34" charset="0"/>
              <a:buChar char="•"/>
            </a:pPr>
            <a:r>
              <a:rPr lang="zh-CN" altLang="en-US" sz="2800" b="1" dirty="0">
                <a:latin typeface="黑体" panose="02010609060101010101" pitchFamily="49" charset="-122"/>
                <a:ea typeface="黑体" panose="02010609060101010101" pitchFamily="49" charset="-122"/>
              </a:rPr>
              <a:t>半导体材料表征、半导体器件表征的基本结构</a:t>
            </a:r>
            <a:endParaRPr lang="zh-CN" altLang="en-US" sz="2800" b="1" dirty="0">
              <a:latin typeface="黑体" panose="02010609060101010101" pitchFamily="49" charset="-122"/>
              <a:ea typeface="黑体" panose="02010609060101010101" pitchFamily="49" charset="-122"/>
            </a:endParaRPr>
          </a:p>
        </p:txBody>
      </p:sp>
      <p:grpSp>
        <p:nvGrpSpPr>
          <p:cNvPr id="6" name="Group 5"/>
          <p:cNvGrpSpPr/>
          <p:nvPr/>
        </p:nvGrpSpPr>
        <p:grpSpPr bwMode="auto">
          <a:xfrm>
            <a:off x="1653218" y="1666565"/>
            <a:ext cx="5911436" cy="4689785"/>
            <a:chOff x="558" y="600"/>
            <a:chExt cx="5337" cy="4363"/>
          </a:xfrm>
        </p:grpSpPr>
        <p:sp>
          <p:nvSpPr>
            <p:cNvPr id="7" name="Line 6"/>
            <p:cNvSpPr>
              <a:spLocks noChangeShapeType="1"/>
            </p:cNvSpPr>
            <p:nvPr/>
          </p:nvSpPr>
          <p:spPr bwMode="auto">
            <a:xfrm>
              <a:off x="2696" y="1131"/>
              <a:ext cx="2" cy="571"/>
            </a:xfrm>
            <a:prstGeom prst="line">
              <a:avLst/>
            </a:prstGeom>
            <a:noFill/>
            <a:ln w="28575">
              <a:solidFill>
                <a:schemeClr val="hlink"/>
              </a:solidFill>
              <a:roun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8" name="Rectangle 7"/>
            <p:cNvSpPr>
              <a:spLocks noChangeArrowheads="1"/>
            </p:cNvSpPr>
            <p:nvPr/>
          </p:nvSpPr>
          <p:spPr bwMode="auto">
            <a:xfrm>
              <a:off x="1148" y="2246"/>
              <a:ext cx="3199" cy="1570"/>
            </a:xfrm>
            <a:prstGeom prst="rect">
              <a:avLst/>
            </a:prstGeom>
            <a:solidFill>
              <a:schemeClr val="accent4">
                <a:lumMod val="60000"/>
                <a:lumOff val="40000"/>
              </a:schemeClr>
            </a:solidFill>
            <a:ln w="9525">
              <a:solidFill>
                <a:schemeClr val="bg2"/>
              </a:solidFill>
              <a:miter lim="800000"/>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Rectangle 8"/>
            <p:cNvSpPr>
              <a:spLocks noChangeArrowheads="1"/>
            </p:cNvSpPr>
            <p:nvPr/>
          </p:nvSpPr>
          <p:spPr bwMode="auto">
            <a:xfrm>
              <a:off x="1135" y="2155"/>
              <a:ext cx="3228" cy="325"/>
            </a:xfrm>
            <a:prstGeom prst="rect">
              <a:avLst/>
            </a:prstGeom>
            <a:solidFill>
              <a:schemeClr val="accent2"/>
            </a:solidFill>
            <a:ln w="9525">
              <a:solidFill>
                <a:schemeClr val="bg2"/>
              </a:solidFill>
              <a:miter lim="800000"/>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Rectangle 9"/>
            <p:cNvSpPr>
              <a:spLocks noChangeArrowheads="1"/>
            </p:cNvSpPr>
            <p:nvPr/>
          </p:nvSpPr>
          <p:spPr bwMode="auto">
            <a:xfrm>
              <a:off x="1860" y="1690"/>
              <a:ext cx="1685" cy="482"/>
            </a:xfrm>
            <a:prstGeom prst="rect">
              <a:avLst/>
            </a:prstGeom>
            <a:solidFill>
              <a:schemeClr val="accent1"/>
            </a:solidFill>
            <a:ln w="9525">
              <a:solidFill>
                <a:schemeClr val="bg2"/>
              </a:solidFill>
              <a:miter lim="800000"/>
            </a:ln>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Line 10"/>
            <p:cNvSpPr>
              <a:spLocks noChangeShapeType="1"/>
            </p:cNvSpPr>
            <p:nvPr/>
          </p:nvSpPr>
          <p:spPr bwMode="auto">
            <a:xfrm>
              <a:off x="2708" y="3790"/>
              <a:ext cx="0" cy="1087"/>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 name="Text Box 13"/>
            <p:cNvSpPr txBox="1">
              <a:spLocks noChangeArrowheads="1"/>
            </p:cNvSpPr>
            <p:nvPr/>
          </p:nvSpPr>
          <p:spPr bwMode="auto">
            <a:xfrm>
              <a:off x="3107" y="600"/>
              <a:ext cx="1928"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400" dirty="0">
                  <a:solidFill>
                    <a:srgbClr val="FF0000"/>
                  </a:solidFill>
                  <a:latin typeface="Comic Sans MS" panose="030F0702030302020204" pitchFamily="66" charset="0"/>
                  <a:ea typeface="Dotum" panose="020B0600000101010101" pitchFamily="34" charset="-127"/>
                </a:rPr>
                <a:t>metal</a:t>
              </a:r>
              <a:endParaRPr lang="en-US" altLang="zh-CN" sz="2400" dirty="0">
                <a:solidFill>
                  <a:srgbClr val="FF0000"/>
                </a:solidFill>
                <a:latin typeface="Comic Sans MS" panose="030F0702030302020204" pitchFamily="66" charset="0"/>
                <a:ea typeface="Dotum" panose="020B0600000101010101" pitchFamily="34" charset="-127"/>
              </a:endParaRPr>
            </a:p>
          </p:txBody>
        </p:sp>
        <p:sp>
          <p:nvSpPr>
            <p:cNvPr id="13" name="Text Box 14"/>
            <p:cNvSpPr txBox="1">
              <a:spLocks noChangeArrowheads="1"/>
            </p:cNvSpPr>
            <p:nvPr/>
          </p:nvSpPr>
          <p:spPr bwMode="auto">
            <a:xfrm>
              <a:off x="2416" y="2763"/>
              <a:ext cx="559"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000" dirty="0">
                  <a:solidFill>
                    <a:srgbClr val="FF0000"/>
                  </a:solidFill>
                  <a:latin typeface="Comic Sans MS" panose="030F0702030302020204" pitchFamily="66" charset="0"/>
                  <a:ea typeface="Dotum" panose="020B0600000101010101" pitchFamily="34" charset="-127"/>
                </a:rPr>
                <a:t>Si</a:t>
              </a:r>
              <a:endParaRPr lang="en-US" altLang="zh-CN" sz="2000" dirty="0">
                <a:solidFill>
                  <a:srgbClr val="FF0000"/>
                </a:solidFill>
                <a:latin typeface="Comic Sans MS" panose="030F0702030302020204" pitchFamily="66" charset="0"/>
                <a:ea typeface="Dotum" panose="020B0600000101010101" pitchFamily="34" charset="-127"/>
              </a:endParaRPr>
            </a:p>
          </p:txBody>
        </p:sp>
        <p:sp>
          <p:nvSpPr>
            <p:cNvPr id="14" name="Rectangle 15"/>
            <p:cNvSpPr>
              <a:spLocks noChangeArrowheads="1"/>
            </p:cNvSpPr>
            <p:nvPr/>
          </p:nvSpPr>
          <p:spPr bwMode="auto">
            <a:xfrm>
              <a:off x="1133" y="2140"/>
              <a:ext cx="3227" cy="1610"/>
            </a:xfrm>
            <a:prstGeom prst="rect">
              <a:avLst/>
            </a:prstGeom>
            <a:noFill/>
            <a:ln w="9525">
              <a:solidFill>
                <a:schemeClr val="bg2"/>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Rectangle 16"/>
            <p:cNvSpPr>
              <a:spLocks noChangeArrowheads="1"/>
            </p:cNvSpPr>
            <p:nvPr/>
          </p:nvSpPr>
          <p:spPr bwMode="auto">
            <a:xfrm>
              <a:off x="1133" y="2140"/>
              <a:ext cx="3227" cy="325"/>
            </a:xfrm>
            <a:prstGeom prst="rect">
              <a:avLst/>
            </a:prstGeom>
            <a:solidFill>
              <a:schemeClr val="accent2"/>
            </a:solidFill>
            <a:ln w="9525">
              <a:solidFill>
                <a:schemeClr val="bg2"/>
              </a:solidFill>
              <a:miter lim="800000"/>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Rectangle 17"/>
            <p:cNvSpPr>
              <a:spLocks noChangeArrowheads="1"/>
            </p:cNvSpPr>
            <p:nvPr/>
          </p:nvSpPr>
          <p:spPr bwMode="auto">
            <a:xfrm>
              <a:off x="1860" y="1660"/>
              <a:ext cx="1685" cy="482"/>
            </a:xfrm>
            <a:prstGeom prst="rect">
              <a:avLst/>
            </a:prstGeom>
            <a:solidFill>
              <a:schemeClr val="accent1"/>
            </a:solidFill>
            <a:ln w="9525">
              <a:solidFill>
                <a:schemeClr val="bg2"/>
              </a:solidFill>
              <a:miter lim="800000"/>
            </a:ln>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Line 18"/>
            <p:cNvSpPr>
              <a:spLocks noChangeShapeType="1"/>
            </p:cNvSpPr>
            <p:nvPr/>
          </p:nvSpPr>
          <p:spPr bwMode="auto">
            <a:xfrm>
              <a:off x="2708" y="3791"/>
              <a:ext cx="0" cy="395"/>
            </a:xfrm>
            <a:prstGeom prst="line">
              <a:avLst/>
            </a:prstGeom>
            <a:noFill/>
            <a:ln w="28575">
              <a:solidFill>
                <a:schemeClr val="hlink"/>
              </a:solidFill>
              <a:roun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18" name="Line 19"/>
            <p:cNvSpPr>
              <a:spLocks noChangeShapeType="1"/>
            </p:cNvSpPr>
            <p:nvPr/>
          </p:nvSpPr>
          <p:spPr bwMode="auto">
            <a:xfrm>
              <a:off x="1151" y="1667"/>
              <a:ext cx="209" cy="488"/>
            </a:xfrm>
            <a:prstGeom prst="line">
              <a:avLst/>
            </a:prstGeom>
            <a:noFill/>
            <a:ln w="28575">
              <a:solidFill>
                <a:schemeClr val="hlink"/>
              </a:solidFill>
              <a:round/>
              <a:tailEnd type="stealth" w="med" len="lg"/>
            </a:ln>
            <a:extLst>
              <a:ext uri="{909E8E84-426E-40DD-AFC4-6F175D3DCCD1}">
                <a14:hiddenFill xmlns:a14="http://schemas.microsoft.com/office/drawing/2010/main">
                  <a:noFill/>
                </a14:hiddenFill>
              </a:ext>
            </a:extLst>
          </p:spPr>
          <p:txBody>
            <a:bodyPr wrap="square">
              <a:spAutoFit/>
            </a:bodyPr>
            <a:lstStyle/>
            <a:p>
              <a:endParaRPr lang="zh-CN" altLang="en-US">
                <a:solidFill>
                  <a:srgbClr val="FF0000"/>
                </a:solidFill>
              </a:endParaRPr>
            </a:p>
          </p:txBody>
        </p:sp>
        <p:sp>
          <p:nvSpPr>
            <p:cNvPr id="19" name="Line 20"/>
            <p:cNvSpPr>
              <a:spLocks noChangeShapeType="1"/>
            </p:cNvSpPr>
            <p:nvPr/>
          </p:nvSpPr>
          <p:spPr bwMode="auto">
            <a:xfrm flipH="1">
              <a:off x="3288" y="1233"/>
              <a:ext cx="373" cy="417"/>
            </a:xfrm>
            <a:prstGeom prst="line">
              <a:avLst/>
            </a:prstGeom>
            <a:noFill/>
            <a:ln w="28575">
              <a:solidFill>
                <a:schemeClr val="hlink"/>
              </a:solidFill>
              <a:round/>
              <a:tailEnd type="stealth" w="med" len="lg"/>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20" name="Text Box 21"/>
            <p:cNvSpPr txBox="1">
              <a:spLocks noChangeArrowheads="1"/>
            </p:cNvSpPr>
            <p:nvPr/>
          </p:nvSpPr>
          <p:spPr bwMode="auto">
            <a:xfrm>
              <a:off x="558" y="979"/>
              <a:ext cx="148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400" dirty="0">
                  <a:solidFill>
                    <a:srgbClr val="FF0000"/>
                  </a:solidFill>
                  <a:latin typeface="Comic Sans MS" panose="030F0702030302020204" pitchFamily="66" charset="0"/>
                  <a:ea typeface="Dotum" panose="020B0600000101010101" pitchFamily="34" charset="-127"/>
                </a:rPr>
                <a:t>SiO</a:t>
              </a:r>
              <a:r>
                <a:rPr lang="en-US" altLang="zh-CN" sz="2400" baseline="-25000" dirty="0">
                  <a:solidFill>
                    <a:srgbClr val="FF0000"/>
                  </a:solidFill>
                  <a:latin typeface="Comic Sans MS" panose="030F0702030302020204" pitchFamily="66" charset="0"/>
                  <a:ea typeface="Dotum" panose="020B0600000101010101" pitchFamily="34" charset="-127"/>
                </a:rPr>
                <a:t>2</a:t>
              </a:r>
              <a:endParaRPr lang="en-US" altLang="zh-CN" sz="2400" dirty="0">
                <a:solidFill>
                  <a:srgbClr val="FF0000"/>
                </a:solidFill>
                <a:latin typeface="Comic Sans MS" panose="030F0702030302020204" pitchFamily="66" charset="0"/>
                <a:ea typeface="Dotum" panose="020B0600000101010101" pitchFamily="34" charset="-127"/>
              </a:endParaRPr>
            </a:p>
          </p:txBody>
        </p:sp>
        <p:sp>
          <p:nvSpPr>
            <p:cNvPr id="21" name="Line 22"/>
            <p:cNvSpPr>
              <a:spLocks noChangeShapeType="1"/>
            </p:cNvSpPr>
            <p:nvPr/>
          </p:nvSpPr>
          <p:spPr bwMode="auto">
            <a:xfrm>
              <a:off x="4463" y="2155"/>
              <a:ext cx="453"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 name="Line 23"/>
            <p:cNvSpPr>
              <a:spLocks noChangeShapeType="1"/>
            </p:cNvSpPr>
            <p:nvPr/>
          </p:nvSpPr>
          <p:spPr bwMode="auto">
            <a:xfrm>
              <a:off x="4463" y="2495"/>
              <a:ext cx="455"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a:p>
          </p:txBody>
        </p:sp>
        <mc:AlternateContent xmlns:mc="http://schemas.openxmlformats.org/markup-compatibility/2006">
          <mc:Choice xmlns:a14="http://schemas.microsoft.com/office/drawing/2010/main" Requires="a14">
            <p:sp>
              <p:nvSpPr>
                <p:cNvPr id="23" name="Text Box 26"/>
                <p:cNvSpPr txBox="1">
                  <a:spLocks noChangeArrowheads="1"/>
                </p:cNvSpPr>
                <p:nvPr/>
              </p:nvSpPr>
              <p:spPr bwMode="auto">
                <a:xfrm>
                  <a:off x="4298" y="2084"/>
                  <a:ext cx="905"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ea typeface="Dotum" panose="020B0600000101010101" pitchFamily="34" charset="-127"/>
                              </a:rPr>
                            </m:ctrlPr>
                          </m:sSubPr>
                          <m:e>
                            <m:r>
                              <a:rPr lang="en-US" altLang="zh-CN" b="0" i="1" smtClean="0">
                                <a:solidFill>
                                  <a:srgbClr val="FF0000"/>
                                </a:solidFill>
                                <a:latin typeface="Cambria Math" panose="02040503050406030204" pitchFamily="18" charset="0"/>
                                <a:ea typeface="Dotum" panose="020B0600000101010101" pitchFamily="34" charset="-127"/>
                              </a:rPr>
                              <m:t>𝑡</m:t>
                            </m:r>
                          </m:e>
                          <m:sub>
                            <m:r>
                              <a:rPr lang="en-US" altLang="zh-CN" b="0" i="1" smtClean="0">
                                <a:solidFill>
                                  <a:srgbClr val="FF0000"/>
                                </a:solidFill>
                                <a:latin typeface="Cambria Math" panose="02040503050406030204" pitchFamily="18" charset="0"/>
                                <a:ea typeface="Dotum" panose="020B0600000101010101" pitchFamily="34" charset="-127"/>
                              </a:rPr>
                              <m:t>𝑜𝑥</m:t>
                            </m:r>
                          </m:sub>
                        </m:sSub>
                      </m:oMath>
                    </m:oMathPara>
                  </a14:m>
                  <a:endParaRPr lang="en-US" altLang="zh-CN" dirty="0">
                    <a:solidFill>
                      <a:srgbClr val="FF0000"/>
                    </a:solidFill>
                    <a:latin typeface="Comic Sans MS" panose="030F0702030302020204" pitchFamily="66" charset="0"/>
                    <a:ea typeface="Dotum" panose="020B0600000101010101" pitchFamily="34" charset="-127"/>
                  </a:endParaRPr>
                </a:p>
              </p:txBody>
            </p:sp>
          </mc:Choice>
          <mc:Fallback>
            <p:sp>
              <p:nvSpPr>
                <p:cNvPr id="23" name="Text Box 26"/>
                <p:cNvSpPr txBox="1">
                  <a:spLocks noRot="1" noChangeAspect="1" noMove="1" noResize="1" noEditPoints="1" noAdjustHandles="1" noChangeArrowheads="1" noChangeShapeType="1" noTextEdit="1"/>
                </p:cNvSpPr>
                <p:nvPr/>
              </p:nvSpPr>
              <p:spPr bwMode="auto">
                <a:xfrm>
                  <a:off x="4298" y="2084"/>
                  <a:ext cx="905" cy="411"/>
                </a:xfrm>
                <a:prstGeom prst="rect">
                  <a:avLst/>
                </a:prstGeom>
                <a:blipFill rotWithShape="1">
                  <a:blip r:embed="rId1"/>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4" name="Line 27"/>
            <p:cNvSpPr>
              <a:spLocks noChangeShapeType="1"/>
            </p:cNvSpPr>
            <p:nvPr/>
          </p:nvSpPr>
          <p:spPr bwMode="auto">
            <a:xfrm flipH="1" flipV="1">
              <a:off x="3743" y="3855"/>
              <a:ext cx="345" cy="445"/>
            </a:xfrm>
            <a:prstGeom prst="line">
              <a:avLst/>
            </a:prstGeom>
            <a:noFill/>
            <a:ln w="28575">
              <a:solidFill>
                <a:schemeClr val="hlink"/>
              </a:solidFill>
              <a:round/>
              <a:tailEnd type="stealth" w="med" len="lg"/>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25" name="Text Box 28"/>
            <p:cNvSpPr txBox="1">
              <a:spLocks noChangeArrowheads="1"/>
            </p:cNvSpPr>
            <p:nvPr/>
          </p:nvSpPr>
          <p:spPr bwMode="auto">
            <a:xfrm>
              <a:off x="2818" y="4332"/>
              <a:ext cx="3077"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400" dirty="0" err="1">
                  <a:solidFill>
                    <a:srgbClr val="FF0000"/>
                  </a:solidFill>
                  <a:latin typeface="Comic Sans MS" panose="030F0702030302020204" pitchFamily="66" charset="0"/>
                  <a:ea typeface="Dotum" panose="020B0600000101010101" pitchFamily="34" charset="-127"/>
                </a:rPr>
                <a:t>Ohmic</a:t>
              </a:r>
              <a:r>
                <a:rPr lang="en-US" altLang="zh-CN" sz="2400" dirty="0">
                  <a:solidFill>
                    <a:srgbClr val="FF0000"/>
                  </a:solidFill>
                  <a:latin typeface="Comic Sans MS" panose="030F0702030302020204" pitchFamily="66" charset="0"/>
                  <a:ea typeface="Dotum" panose="020B0600000101010101" pitchFamily="34" charset="-127"/>
                </a:rPr>
                <a:t> contact</a:t>
              </a:r>
              <a:endParaRPr lang="en-US" altLang="zh-CN" sz="2400" dirty="0">
                <a:solidFill>
                  <a:srgbClr val="FF0000"/>
                </a:solidFill>
                <a:latin typeface="Comic Sans MS" panose="030F0702030302020204" pitchFamily="66" charset="0"/>
                <a:ea typeface="Dotum" panose="020B0600000101010101" pitchFamily="34" charset="-127"/>
              </a:endParaRPr>
            </a:p>
          </p:txBody>
        </p:sp>
        <p:sp>
          <p:nvSpPr>
            <p:cNvPr id="26" name="Line 29"/>
            <p:cNvSpPr>
              <a:spLocks noChangeShapeType="1"/>
            </p:cNvSpPr>
            <p:nvPr/>
          </p:nvSpPr>
          <p:spPr bwMode="auto">
            <a:xfrm>
              <a:off x="1149" y="3816"/>
              <a:ext cx="3240" cy="0"/>
            </a:xfrm>
            <a:prstGeom prst="line">
              <a:avLst/>
            </a:prstGeom>
            <a:noFill/>
            <a:ln w="57150">
              <a:solidFill>
                <a:srgbClr val="33CC33"/>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Grp="1" noChangeAspect="1"/>
          </p:cNvGraphicFramePr>
          <p:nvPr>
            <p:ph sz="half" idx="1"/>
          </p:nvPr>
        </p:nvGraphicFramePr>
        <p:xfrm>
          <a:off x="3171768" y="2216497"/>
          <a:ext cx="2991544" cy="3284537"/>
        </p:xfrm>
        <a:graphic>
          <a:graphicData uri="http://schemas.openxmlformats.org/presentationml/2006/ole">
            <mc:AlternateContent xmlns:mc="http://schemas.openxmlformats.org/markup-compatibility/2006">
              <mc:Choice xmlns:v="urn:schemas-microsoft-com:vml" Requires="v">
                <p:oleObj spid="_x0000_s74766" name="" r:id="rId1" imgW="3638550" imgH="2743200" progId="Paint.Picture">
                  <p:embed/>
                </p:oleObj>
              </mc:Choice>
              <mc:Fallback>
                <p:oleObj name="" r:id="rId1" imgW="3638550" imgH="2743200" progId="Paint.Picture">
                  <p:embed/>
                  <p:pic>
                    <p:nvPicPr>
                      <p:cNvPr id="0" name="图片 747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768" y="2216497"/>
                        <a:ext cx="2991544" cy="3284537"/>
                      </a:xfrm>
                      <a:prstGeom prst="rect">
                        <a:avLst/>
                      </a:prstGeom>
                      <a:noFill/>
                      <a:ln>
                        <a:noFill/>
                      </a:ln>
                    </p:spPr>
                  </p:pic>
                </p:oleObj>
              </mc:Fallback>
            </mc:AlternateContent>
          </a:graphicData>
        </a:graphic>
      </p:graphicFrame>
      <p:sp>
        <p:nvSpPr>
          <p:cNvPr id="12292" name="Rectangle 3"/>
          <p:cNvSpPr>
            <a:spLocks noGrp="1" noChangeArrowheads="1"/>
          </p:cNvSpPr>
          <p:nvPr>
            <p:ph type="title"/>
          </p:nvPr>
        </p:nvSpPr>
        <p:spPr>
          <a:xfrm>
            <a:off x="1740416" y="1127170"/>
            <a:ext cx="2411856" cy="618278"/>
          </a:xfrm>
        </p:spPr>
        <p:txBody>
          <a:bodyPr/>
          <a:lstStyle/>
          <a:p>
            <a:pPr eaLnBrk="1" hangingPunct="1"/>
            <a:r>
              <a:rPr lang="zh-CN" altLang="en-US" sz="2400" dirty="0">
                <a:latin typeface="黑体" panose="02010609060101010101" pitchFamily="49" charset="-122"/>
                <a:ea typeface="黑体" panose="02010609060101010101" pitchFamily="49" charset="-122"/>
              </a:rPr>
              <a:t>界面电荷分析</a:t>
            </a:r>
            <a:endParaRPr lang="zh-CN" altLang="en-US" sz="2400" dirty="0">
              <a:latin typeface="黑体" panose="02010609060101010101" pitchFamily="49" charset="-122"/>
              <a:ea typeface="黑体" panose="02010609060101010101" pitchFamily="49" charset="-122"/>
            </a:endParaRPr>
          </a:p>
        </p:txBody>
      </p:sp>
      <p:graphicFrame>
        <p:nvGraphicFramePr>
          <p:cNvPr id="12291" name="Object 4"/>
          <p:cNvGraphicFramePr>
            <a:graphicFrameLocks noGrp="1" noChangeAspect="1"/>
          </p:cNvGraphicFramePr>
          <p:nvPr>
            <p:ph sz="quarter" idx="3"/>
          </p:nvPr>
        </p:nvGraphicFramePr>
        <p:xfrm>
          <a:off x="7658651" y="3727378"/>
          <a:ext cx="2745540" cy="3060700"/>
        </p:xfrm>
        <a:graphic>
          <a:graphicData uri="http://schemas.openxmlformats.org/presentationml/2006/ole">
            <mc:AlternateContent xmlns:mc="http://schemas.openxmlformats.org/markup-compatibility/2006">
              <mc:Choice xmlns:v="urn:schemas-microsoft-com:vml" Requires="v">
                <p:oleObj spid="_x0000_s74767" name="" r:id="rId3" imgW="4133850" imgH="3276600" progId="Paint.Picture">
                  <p:embed/>
                </p:oleObj>
              </mc:Choice>
              <mc:Fallback>
                <p:oleObj name="" r:id="rId3" imgW="4133850" imgH="3276600" progId="Paint.Picture">
                  <p:embed/>
                  <p:pic>
                    <p:nvPicPr>
                      <p:cNvPr id="0" name="图片 747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8651" y="3727378"/>
                        <a:ext cx="2745540" cy="3060700"/>
                      </a:xfrm>
                      <a:prstGeom prst="rect">
                        <a:avLst/>
                      </a:prstGeom>
                      <a:noFill/>
                      <a:ln>
                        <a:noFill/>
                      </a:ln>
                    </p:spPr>
                  </p:pic>
                </p:oleObj>
              </mc:Fallback>
            </mc:AlternateContent>
          </a:graphicData>
        </a:graphic>
      </p:graphicFrame>
      <p:sp>
        <p:nvSpPr>
          <p:cNvPr id="12293" name="AutoShape 5"/>
          <p:cNvSpPr/>
          <p:nvPr/>
        </p:nvSpPr>
        <p:spPr bwMode="auto">
          <a:xfrm>
            <a:off x="2990794" y="2710208"/>
            <a:ext cx="180975" cy="1081088"/>
          </a:xfrm>
          <a:prstGeom prst="leftBrace">
            <a:avLst>
              <a:gd name="adj1" fmla="val 49781"/>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4" name="AutoShape 6"/>
          <p:cNvSpPr/>
          <p:nvPr/>
        </p:nvSpPr>
        <p:spPr bwMode="auto">
          <a:xfrm>
            <a:off x="3036831" y="3926234"/>
            <a:ext cx="76200" cy="855663"/>
          </a:xfrm>
          <a:prstGeom prst="leftBrace">
            <a:avLst>
              <a:gd name="adj1" fmla="val 93576"/>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5" name="AutoShape 7"/>
          <p:cNvSpPr/>
          <p:nvPr/>
        </p:nvSpPr>
        <p:spPr bwMode="auto">
          <a:xfrm>
            <a:off x="3127318" y="4870797"/>
            <a:ext cx="88900" cy="179387"/>
          </a:xfrm>
          <a:prstGeom prst="leftBrace">
            <a:avLst>
              <a:gd name="adj1" fmla="val 16815"/>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6" name="AutoShape 8"/>
          <p:cNvSpPr/>
          <p:nvPr/>
        </p:nvSpPr>
        <p:spPr bwMode="auto">
          <a:xfrm>
            <a:off x="7658652" y="4852916"/>
            <a:ext cx="90487" cy="449262"/>
          </a:xfrm>
          <a:prstGeom prst="leftBrace">
            <a:avLst>
              <a:gd name="adj1" fmla="val 41374"/>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7" name="AutoShape 9"/>
          <p:cNvSpPr/>
          <p:nvPr/>
        </p:nvSpPr>
        <p:spPr bwMode="auto">
          <a:xfrm>
            <a:off x="7645157" y="5395593"/>
            <a:ext cx="90488" cy="323850"/>
          </a:xfrm>
          <a:prstGeom prst="leftBrace">
            <a:avLst>
              <a:gd name="adj1" fmla="val 29824"/>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8" name="AutoShape 10"/>
          <p:cNvSpPr/>
          <p:nvPr/>
        </p:nvSpPr>
        <p:spPr bwMode="auto">
          <a:xfrm>
            <a:off x="7645157" y="5817165"/>
            <a:ext cx="76200" cy="674687"/>
          </a:xfrm>
          <a:prstGeom prst="leftBrace">
            <a:avLst>
              <a:gd name="adj1" fmla="val 73785"/>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9" name="Text Box 11"/>
          <p:cNvSpPr txBox="1">
            <a:spLocks noChangeArrowheads="1"/>
          </p:cNvSpPr>
          <p:nvPr/>
        </p:nvSpPr>
        <p:spPr bwMode="auto">
          <a:xfrm>
            <a:off x="1849382" y="3046209"/>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中性受主</a:t>
            </a:r>
            <a:endParaRPr lang="zh-CN" altLang="en-US" dirty="0"/>
          </a:p>
        </p:txBody>
      </p:sp>
      <p:sp>
        <p:nvSpPr>
          <p:cNvPr id="12300" name="Text Box 12"/>
          <p:cNvSpPr txBox="1">
            <a:spLocks noChangeArrowheads="1"/>
          </p:cNvSpPr>
          <p:nvPr/>
        </p:nvSpPr>
        <p:spPr bwMode="auto">
          <a:xfrm>
            <a:off x="2076394" y="4170708"/>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正施主</a:t>
            </a:r>
            <a:endParaRPr lang="zh-CN" altLang="en-US" dirty="0"/>
          </a:p>
        </p:txBody>
      </p:sp>
      <p:sp>
        <p:nvSpPr>
          <p:cNvPr id="12301" name="Text Box 13"/>
          <p:cNvSpPr txBox="1">
            <a:spLocks noChangeArrowheads="1"/>
          </p:cNvSpPr>
          <p:nvPr/>
        </p:nvSpPr>
        <p:spPr bwMode="auto">
          <a:xfrm>
            <a:off x="1917643" y="4722576"/>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中性施主</a:t>
            </a:r>
            <a:endParaRPr lang="zh-CN" altLang="en-US" dirty="0"/>
          </a:p>
        </p:txBody>
      </p:sp>
      <p:sp>
        <p:nvSpPr>
          <p:cNvPr id="12302" name="Text Box 14"/>
          <p:cNvSpPr txBox="1">
            <a:spLocks noChangeArrowheads="1"/>
          </p:cNvSpPr>
          <p:nvPr/>
        </p:nvSpPr>
        <p:spPr bwMode="auto">
          <a:xfrm>
            <a:off x="6518826" y="4854796"/>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中性受主</a:t>
            </a:r>
            <a:endParaRPr lang="zh-CN" altLang="en-US" dirty="0"/>
          </a:p>
        </p:txBody>
      </p:sp>
      <p:sp>
        <p:nvSpPr>
          <p:cNvPr id="12303" name="Text Box 15"/>
          <p:cNvSpPr txBox="1">
            <a:spLocks noChangeArrowheads="1"/>
          </p:cNvSpPr>
          <p:nvPr/>
        </p:nvSpPr>
        <p:spPr bwMode="auto">
          <a:xfrm>
            <a:off x="6399763" y="606683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中性施主</a:t>
            </a:r>
            <a:endParaRPr lang="zh-CN" altLang="en-US"/>
          </a:p>
        </p:txBody>
      </p:sp>
      <p:sp>
        <p:nvSpPr>
          <p:cNvPr id="12304" name="Text Box 16"/>
          <p:cNvSpPr txBox="1">
            <a:spLocks noChangeArrowheads="1"/>
          </p:cNvSpPr>
          <p:nvPr/>
        </p:nvSpPr>
        <p:spPr bwMode="auto">
          <a:xfrm>
            <a:off x="6669639" y="5436600"/>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负受主</a:t>
            </a:r>
            <a:endParaRPr lang="zh-CN" altLang="en-US"/>
          </a:p>
        </p:txBody>
      </p:sp>
      <p:grpSp>
        <p:nvGrpSpPr>
          <p:cNvPr id="17" name="组合 16"/>
          <p:cNvGrpSpPr/>
          <p:nvPr/>
        </p:nvGrpSpPr>
        <p:grpSpPr>
          <a:xfrm>
            <a:off x="6492876" y="288925"/>
            <a:ext cx="4138613" cy="2914650"/>
            <a:chOff x="1150938" y="1358900"/>
            <a:chExt cx="6075362" cy="3178175"/>
          </a:xfrm>
        </p:grpSpPr>
        <p:graphicFrame>
          <p:nvGraphicFramePr>
            <p:cNvPr id="18" name="Object 2"/>
            <p:cNvGraphicFramePr>
              <a:graphicFrameLocks noChangeAspect="1"/>
            </p:cNvGraphicFramePr>
            <p:nvPr/>
          </p:nvGraphicFramePr>
          <p:xfrm>
            <a:off x="2906713" y="1358900"/>
            <a:ext cx="4319587" cy="3178175"/>
          </p:xfrm>
          <a:graphic>
            <a:graphicData uri="http://schemas.openxmlformats.org/presentationml/2006/ole">
              <mc:AlternateContent xmlns:mc="http://schemas.openxmlformats.org/markup-compatibility/2006">
                <mc:Choice xmlns:v="urn:schemas-microsoft-com:vml" Requires="v">
                  <p:oleObj spid="_x0000_s74768" name="" r:id="rId5" imgW="3857625" imgH="2838450" progId="Paint.Picture">
                    <p:embed/>
                  </p:oleObj>
                </mc:Choice>
                <mc:Fallback>
                  <p:oleObj name="" r:id="rId5" imgW="3857625" imgH="2838450" progId="Paint.Picture">
                    <p:embed/>
                    <p:pic>
                      <p:nvPicPr>
                        <p:cNvPr id="0" name="图片 7476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6713" y="1358900"/>
                          <a:ext cx="4319587" cy="317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AutoShape 3"/>
            <p:cNvSpPr/>
            <p:nvPr/>
          </p:nvSpPr>
          <p:spPr bwMode="auto">
            <a:xfrm>
              <a:off x="2681288" y="2336800"/>
              <a:ext cx="180975" cy="855663"/>
            </a:xfrm>
            <a:prstGeom prst="leftBrace">
              <a:avLst>
                <a:gd name="adj1" fmla="val 39401"/>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AutoShape 4"/>
            <p:cNvSpPr/>
            <p:nvPr/>
          </p:nvSpPr>
          <p:spPr bwMode="auto">
            <a:xfrm>
              <a:off x="2681288" y="3460750"/>
              <a:ext cx="180975" cy="855663"/>
            </a:xfrm>
            <a:prstGeom prst="leftBrace">
              <a:avLst>
                <a:gd name="adj1" fmla="val 39401"/>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Text Box 5"/>
            <p:cNvSpPr txBox="1">
              <a:spLocks noChangeArrowheads="1"/>
            </p:cNvSpPr>
            <p:nvPr/>
          </p:nvSpPr>
          <p:spPr bwMode="auto">
            <a:xfrm>
              <a:off x="1150938" y="3576888"/>
              <a:ext cx="1626505" cy="40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中性施主</a:t>
              </a:r>
              <a:endParaRPr lang="zh-CN" altLang="en-US"/>
            </a:p>
          </p:txBody>
        </p:sp>
        <p:sp>
          <p:nvSpPr>
            <p:cNvPr id="22" name="Text Box 6"/>
            <p:cNvSpPr txBox="1">
              <a:spLocks noChangeArrowheads="1"/>
            </p:cNvSpPr>
            <p:nvPr/>
          </p:nvSpPr>
          <p:spPr bwMode="auto">
            <a:xfrm>
              <a:off x="1241425" y="2497388"/>
              <a:ext cx="1626505" cy="40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中性受主</a:t>
              </a:r>
              <a:endParaRPr lang="zh-CN" altLang="en-US"/>
            </a:p>
          </p:txBody>
        </p:sp>
      </p:grpSp>
      <p:sp>
        <p:nvSpPr>
          <p:cNvPr id="23" name="Rectangle 2"/>
          <p:cNvSpPr txBox="1">
            <a:spLocks noChangeArrowheads="1"/>
          </p:cNvSpPr>
          <p:nvPr/>
        </p:nvSpPr>
        <p:spPr bwMode="auto">
          <a:xfrm>
            <a:off x="127610" y="82419"/>
            <a:ext cx="5675092" cy="648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457200" indent="-457200" defTabSz="685800" fontAlgn="base">
              <a:lnSpc>
                <a:spcPct val="90000"/>
              </a:lnSpc>
              <a:spcBef>
                <a:spcPct val="0"/>
              </a:spcBef>
              <a:spcAft>
                <a:spcPct val="0"/>
              </a:spcAft>
              <a:defRPr sz="4000" b="1">
                <a:solidFill>
                  <a:srgbClr val="3607E5"/>
                </a:solidFill>
                <a:latin typeface="黑体" panose="02010609060101010101" pitchFamily="49" charset="-122"/>
                <a:ea typeface="黑体" panose="02010609060101010101" pitchFamily="49" charset="-122"/>
              </a:defRPr>
            </a:lvl1pPr>
            <a:lvl2pPr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r>
              <a:rPr lang="zh-CN" altLang="en-US" dirty="0"/>
              <a:t>界面态对</a:t>
            </a:r>
            <a:r>
              <a:rPr lang="en-US" altLang="zh-CN" dirty="0"/>
              <a:t>C-V</a:t>
            </a:r>
            <a:r>
              <a:rPr lang="zh-CN" altLang="en-US" dirty="0"/>
              <a:t>特性的影响</a:t>
            </a:r>
            <a:endParaRPr lang="zh-CN" alt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nvSpPr>
        <p:spPr bwMode="auto">
          <a:xfrm>
            <a:off x="0" y="116241"/>
            <a:ext cx="5625186" cy="705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457200" indent="-457200" defTabSz="685800" eaLnBrk="1" fontAlgn="base" hangingPunct="1">
              <a:lnSpc>
                <a:spcPct val="90000"/>
              </a:lnSpc>
              <a:spcBef>
                <a:spcPct val="0"/>
              </a:spcBef>
              <a:spcAft>
                <a:spcPct val="0"/>
              </a:spcAft>
              <a:buFontTx/>
              <a:buNone/>
            </a:pPr>
            <a:r>
              <a:rPr lang="zh-CN" altLang="zh-CN" sz="4000" b="1" dirty="0">
                <a:solidFill>
                  <a:srgbClr val="3607E5"/>
                </a:solidFill>
                <a:latin typeface="黑体" panose="02010609060101010101" pitchFamily="49" charset="-122"/>
                <a:ea typeface="黑体" panose="02010609060101010101" pitchFamily="49" charset="-122"/>
              </a:rPr>
              <a:t>界面态对C-V曲线的影响</a:t>
            </a:r>
            <a:endParaRPr lang="zh-CN" altLang="zh-CN" sz="4000" b="1" dirty="0">
              <a:solidFill>
                <a:srgbClr val="3607E5"/>
              </a:solidFill>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p:txBody>
          <a:bodyPr/>
          <a:lstStyle/>
          <a:p>
            <a:fld id="{87AAF5FA-363C-4DAE-B84A-ED49A3A10B46}" type="slidenum">
              <a:rPr lang="zh-CN" altLang="en-US" smtClean="0"/>
            </a:fld>
            <a:endParaRPr lang="zh-CN" altLang="en-US"/>
          </a:p>
        </p:txBody>
      </p:sp>
      <p:grpSp>
        <p:nvGrpSpPr>
          <p:cNvPr id="25619" name="组合 25618"/>
          <p:cNvGrpSpPr/>
          <p:nvPr/>
        </p:nvGrpSpPr>
        <p:grpSpPr>
          <a:xfrm>
            <a:off x="2488135" y="1221402"/>
            <a:ext cx="6750862" cy="4979673"/>
            <a:chOff x="3434538" y="2239674"/>
            <a:chExt cx="6750862" cy="4979673"/>
          </a:xfrm>
        </p:grpSpPr>
        <p:grpSp>
          <p:nvGrpSpPr>
            <p:cNvPr id="25614" name="组合 25613"/>
            <p:cNvGrpSpPr/>
            <p:nvPr/>
          </p:nvGrpSpPr>
          <p:grpSpPr>
            <a:xfrm>
              <a:off x="3434538" y="2239674"/>
              <a:ext cx="6750862" cy="4979673"/>
              <a:chOff x="3434538" y="2239674"/>
              <a:chExt cx="6750862" cy="4979673"/>
            </a:xfrm>
          </p:grpSpPr>
          <p:grpSp>
            <p:nvGrpSpPr>
              <p:cNvPr id="25608" name="组合 25607"/>
              <p:cNvGrpSpPr/>
              <p:nvPr/>
            </p:nvGrpSpPr>
            <p:grpSpPr>
              <a:xfrm>
                <a:off x="3434538" y="2252598"/>
                <a:ext cx="6750862" cy="4966749"/>
                <a:chOff x="3434538" y="2252598"/>
                <a:chExt cx="6750862" cy="4966749"/>
              </a:xfrm>
            </p:grpSpPr>
            <p:grpSp>
              <p:nvGrpSpPr>
                <p:cNvPr id="35" name="组合 34"/>
                <p:cNvGrpSpPr/>
                <p:nvPr/>
              </p:nvGrpSpPr>
              <p:grpSpPr>
                <a:xfrm>
                  <a:off x="3434538" y="2252598"/>
                  <a:ext cx="6750862" cy="4966749"/>
                  <a:chOff x="6676372" y="2359786"/>
                  <a:chExt cx="4925559" cy="3665233"/>
                </a:xfrm>
              </p:grpSpPr>
              <p:pic>
                <p:nvPicPr>
                  <p:cNvPr id="6" name="图片 5"/>
                  <p:cNvPicPr>
                    <a:picLocks noChangeAspect="1"/>
                  </p:cNvPicPr>
                  <p:nvPr/>
                </p:nvPicPr>
                <p:blipFill>
                  <a:blip r:embed="rId1"/>
                  <a:stretch>
                    <a:fillRect/>
                  </a:stretch>
                </p:blipFill>
                <p:spPr>
                  <a:xfrm>
                    <a:off x="6676372" y="2359786"/>
                    <a:ext cx="4925559" cy="3665233"/>
                  </a:xfrm>
                  <a:prstGeom prst="rect">
                    <a:avLst/>
                  </a:prstGeom>
                </p:spPr>
              </p:pic>
              <p:grpSp>
                <p:nvGrpSpPr>
                  <p:cNvPr id="17" name="组合 16"/>
                  <p:cNvGrpSpPr/>
                  <p:nvPr/>
                </p:nvGrpSpPr>
                <p:grpSpPr>
                  <a:xfrm>
                    <a:off x="7189939" y="3314876"/>
                    <a:ext cx="3904649" cy="1495118"/>
                    <a:chOff x="7189939" y="3314876"/>
                    <a:chExt cx="3904649" cy="1495118"/>
                  </a:xfrm>
                </p:grpSpPr>
                <p:cxnSp>
                  <p:nvCxnSpPr>
                    <p:cNvPr id="14" name="直接连接符 13"/>
                    <p:cNvCxnSpPr/>
                    <p:nvPr/>
                  </p:nvCxnSpPr>
                  <p:spPr>
                    <a:xfrm flipV="1">
                      <a:off x="7189939" y="3319397"/>
                      <a:ext cx="1227551" cy="125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a:off x="8297981" y="3314876"/>
                      <a:ext cx="2624715" cy="1495118"/>
                    </a:xfrm>
                    <a:custGeom>
                      <a:avLst/>
                      <a:gdLst>
                        <a:gd name="connsiteX0" fmla="*/ 0 w 3131507"/>
                        <a:gd name="connsiteY0" fmla="*/ 17046 h 732640"/>
                        <a:gd name="connsiteX1" fmla="*/ 400833 w 3131507"/>
                        <a:gd name="connsiteY1" fmla="*/ 79676 h 732640"/>
                        <a:gd name="connsiteX2" fmla="*/ 1791222 w 3131507"/>
                        <a:gd name="connsiteY2" fmla="*/ 643348 h 732640"/>
                        <a:gd name="connsiteX3" fmla="*/ 3131507 w 3131507"/>
                        <a:gd name="connsiteY3" fmla="*/ 731030 h 732640"/>
                        <a:gd name="connsiteX4" fmla="*/ 3131507 w 3131507"/>
                        <a:gd name="connsiteY4" fmla="*/ 731030 h 732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1507" h="732640">
                          <a:moveTo>
                            <a:pt x="0" y="17046"/>
                          </a:moveTo>
                          <a:cubicBezTo>
                            <a:pt x="51148" y="-3831"/>
                            <a:pt x="102296" y="-24708"/>
                            <a:pt x="400833" y="79676"/>
                          </a:cubicBezTo>
                          <a:cubicBezTo>
                            <a:pt x="699370" y="184060"/>
                            <a:pt x="1336110" y="534789"/>
                            <a:pt x="1791222" y="643348"/>
                          </a:cubicBezTo>
                          <a:cubicBezTo>
                            <a:pt x="2246334" y="751907"/>
                            <a:pt x="3131507" y="731030"/>
                            <a:pt x="3131507" y="731030"/>
                          </a:cubicBezTo>
                          <a:lnTo>
                            <a:pt x="3131507" y="73103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rot="299217">
                      <a:off x="7898383" y="3451485"/>
                      <a:ext cx="3196205" cy="1221900"/>
                    </a:xfrm>
                    <a:custGeom>
                      <a:avLst/>
                      <a:gdLst>
                        <a:gd name="connsiteX0" fmla="*/ 0 w 3131507"/>
                        <a:gd name="connsiteY0" fmla="*/ 17046 h 732640"/>
                        <a:gd name="connsiteX1" fmla="*/ 400833 w 3131507"/>
                        <a:gd name="connsiteY1" fmla="*/ 79676 h 732640"/>
                        <a:gd name="connsiteX2" fmla="*/ 1791222 w 3131507"/>
                        <a:gd name="connsiteY2" fmla="*/ 643348 h 732640"/>
                        <a:gd name="connsiteX3" fmla="*/ 3131507 w 3131507"/>
                        <a:gd name="connsiteY3" fmla="*/ 731030 h 732640"/>
                        <a:gd name="connsiteX4" fmla="*/ 3131507 w 3131507"/>
                        <a:gd name="connsiteY4" fmla="*/ 731030 h 732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1507" h="732640">
                          <a:moveTo>
                            <a:pt x="0" y="17046"/>
                          </a:moveTo>
                          <a:cubicBezTo>
                            <a:pt x="51148" y="-3831"/>
                            <a:pt x="102296" y="-24708"/>
                            <a:pt x="400833" y="79676"/>
                          </a:cubicBezTo>
                          <a:cubicBezTo>
                            <a:pt x="699370" y="184060"/>
                            <a:pt x="1336110" y="534789"/>
                            <a:pt x="1791222" y="643348"/>
                          </a:cubicBezTo>
                          <a:cubicBezTo>
                            <a:pt x="2246334" y="751907"/>
                            <a:pt x="3131507" y="731030"/>
                            <a:pt x="3131507" y="731030"/>
                          </a:cubicBezTo>
                          <a:lnTo>
                            <a:pt x="3131507" y="731030"/>
                          </a:ln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p:cNvSpPr/>
                  <p:nvPr/>
                </p:nvSpPr>
                <p:spPr>
                  <a:xfrm>
                    <a:off x="9594937" y="4459266"/>
                    <a:ext cx="75156" cy="8768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p:nvPr/>
                </p:nvCxnSpPr>
                <p:spPr>
                  <a:xfrm flipH="1">
                    <a:off x="8743167" y="3314876"/>
                    <a:ext cx="112733" cy="229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8424255" y="3055737"/>
                    <a:ext cx="1107996" cy="369332"/>
                  </a:xfrm>
                  <a:prstGeom prst="rect">
                    <a:avLst/>
                  </a:prstGeom>
                  <a:noFill/>
                </p:spPr>
                <p:txBody>
                  <a:bodyPr wrap="none" rtlCol="0">
                    <a:spAutoFit/>
                  </a:bodyPr>
                  <a:lstStyle/>
                  <a:p>
                    <a:r>
                      <a:rPr lang="zh-CN" altLang="en-US" dirty="0"/>
                      <a:t>无界面态</a:t>
                    </a:r>
                    <a:endParaRPr lang="zh-CN" altLang="en-US" dirty="0"/>
                  </a:p>
                </p:txBody>
              </p:sp>
              <p:cxnSp>
                <p:nvCxnSpPr>
                  <p:cNvPr id="26" name="直接箭头连接符 25"/>
                  <p:cNvCxnSpPr/>
                  <p:nvPr/>
                </p:nvCxnSpPr>
                <p:spPr>
                  <a:xfrm flipV="1">
                    <a:off x="8297981" y="3572092"/>
                    <a:ext cx="119509" cy="1830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7413263" y="3759238"/>
                    <a:ext cx="1145254" cy="272550"/>
                  </a:xfrm>
                  <a:prstGeom prst="rect">
                    <a:avLst/>
                  </a:prstGeom>
                  <a:noFill/>
                </p:spPr>
                <p:txBody>
                  <a:bodyPr wrap="none" rtlCol="0">
                    <a:spAutoFit/>
                  </a:bodyPr>
                  <a:lstStyle/>
                  <a:p>
                    <a:r>
                      <a:rPr lang="zh-CN" altLang="en-US" dirty="0"/>
                      <a:t>正界面态电荷</a:t>
                    </a:r>
                    <a:endParaRPr lang="zh-CN" altLang="en-US" dirty="0"/>
                  </a:p>
                </p:txBody>
              </p:sp>
              <p:cxnSp>
                <p:nvCxnSpPr>
                  <p:cNvPr id="29" name="直接箭头连接符 28"/>
                  <p:cNvCxnSpPr/>
                  <p:nvPr/>
                </p:nvCxnSpPr>
                <p:spPr>
                  <a:xfrm flipH="1">
                    <a:off x="10362758" y="4503107"/>
                    <a:ext cx="25036" cy="2036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9977400" y="4257569"/>
                    <a:ext cx="1145254" cy="272550"/>
                  </a:xfrm>
                  <a:prstGeom prst="rect">
                    <a:avLst/>
                  </a:prstGeom>
                  <a:noFill/>
                </p:spPr>
                <p:txBody>
                  <a:bodyPr wrap="none" rtlCol="0">
                    <a:spAutoFit/>
                  </a:bodyPr>
                  <a:lstStyle/>
                  <a:p>
                    <a:r>
                      <a:rPr lang="zh-CN" altLang="en-US" dirty="0"/>
                      <a:t>负界面态电荷</a:t>
                    </a:r>
                    <a:endParaRPr lang="zh-CN" altLang="en-US" dirty="0"/>
                  </a:p>
                </p:txBody>
              </p:sp>
              <p:cxnSp>
                <p:nvCxnSpPr>
                  <p:cNvPr id="32" name="直接箭头连接符 31"/>
                  <p:cNvCxnSpPr/>
                  <p:nvPr/>
                </p:nvCxnSpPr>
                <p:spPr>
                  <a:xfrm flipH="1">
                    <a:off x="9632515" y="4158429"/>
                    <a:ext cx="37578" cy="2952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9632515" y="3834120"/>
                    <a:ext cx="877163" cy="369332"/>
                  </a:xfrm>
                  <a:prstGeom prst="rect">
                    <a:avLst/>
                  </a:prstGeom>
                  <a:noFill/>
                </p:spPr>
                <p:txBody>
                  <a:bodyPr wrap="none" rtlCol="0">
                    <a:spAutoFit/>
                  </a:bodyPr>
                  <a:lstStyle/>
                  <a:p>
                    <a:r>
                      <a:rPr lang="zh-CN" altLang="en-US" dirty="0"/>
                      <a:t>界面处</a:t>
                    </a:r>
                    <a:endParaRPr lang="zh-CN" altLang="en-US" dirty="0"/>
                  </a:p>
                </p:txBody>
              </p:sp>
              <mc:AlternateContent xmlns:mc="http://schemas.openxmlformats.org/markup-compatibility/2006">
                <mc:Choice xmlns:a14="http://schemas.microsoft.com/office/drawing/2010/main" Requires="a14">
                  <p:sp>
                    <p:nvSpPr>
                      <p:cNvPr id="34" name="文本框 33"/>
                      <p:cNvSpPr txBox="1"/>
                      <p:nvPr/>
                    </p:nvSpPr>
                    <p:spPr>
                      <a:xfrm>
                        <a:off x="10076183" y="3860321"/>
                        <a:ext cx="84651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𝐹</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0</m:t>
                                  </m:r>
                                </m:sub>
                              </m:sSub>
                            </m:oMath>
                          </m:oMathPara>
                        </a14:m>
                        <a:endParaRPr lang="zh-CN" altLang="en-US" dirty="0"/>
                      </a:p>
                    </p:txBody>
                  </p:sp>
                </mc:Choice>
                <mc:Fallback>
                  <p:sp>
                    <p:nvSpPr>
                      <p:cNvPr id="34" name="文本框 33"/>
                      <p:cNvSpPr txBox="1">
                        <a:spLocks noRot="1" noChangeAspect="1" noMove="1" noResize="1" noEditPoints="1" noAdjustHandles="1" noChangeArrowheads="1" noChangeShapeType="1" noTextEdit="1"/>
                      </p:cNvSpPr>
                      <p:nvPr/>
                    </p:nvSpPr>
                    <p:spPr>
                      <a:xfrm>
                        <a:off x="10076183" y="3860321"/>
                        <a:ext cx="846514" cy="276999"/>
                      </a:xfrm>
                      <a:prstGeom prst="rect">
                        <a:avLst/>
                      </a:prstGeom>
                      <a:blipFill rotWithShape="1">
                        <a:blip r:embed="rId2"/>
                      </a:blipFill>
                    </p:spPr>
                    <p:txBody>
                      <a:bodyPr/>
                      <a:lstStyle/>
                      <a:p>
                        <a:r>
                          <a:rPr lang="zh-CN" altLang="en-US">
                            <a:noFill/>
                          </a:rPr>
                          <a:t> </a:t>
                        </a:r>
                      </a:p>
                    </p:txBody>
                  </p:sp>
                </mc:Fallback>
              </mc:AlternateContent>
            </p:grpSp>
            <p:pic>
              <p:nvPicPr>
                <p:cNvPr id="43" name="图片 42"/>
                <p:cNvPicPr>
                  <a:picLocks noChangeAspect="1"/>
                </p:cNvPicPr>
                <p:nvPr/>
              </p:nvPicPr>
              <p:blipFill>
                <a:blip r:embed="rId3"/>
                <a:stretch>
                  <a:fillRect/>
                </a:stretch>
              </p:blipFill>
              <p:spPr>
                <a:xfrm>
                  <a:off x="8337411" y="2578692"/>
                  <a:ext cx="733425" cy="1238250"/>
                </a:xfrm>
                <a:prstGeom prst="rect">
                  <a:avLst/>
                </a:prstGeom>
              </p:spPr>
            </p:pic>
            <mc:AlternateContent xmlns:mc="http://schemas.openxmlformats.org/markup-compatibility/2006">
              <mc:Choice xmlns:a14="http://schemas.microsoft.com/office/drawing/2010/main" Requires="a14">
                <p:sp>
                  <p:nvSpPr>
                    <p:cNvPr id="60" name="文本框 59"/>
                    <p:cNvSpPr txBox="1"/>
                    <p:nvPr/>
                  </p:nvSpPr>
                  <p:spPr>
                    <a:xfrm>
                      <a:off x="9038779" y="2483145"/>
                      <a:ext cx="30431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𝐶</m:t>
                                </m:r>
                              </m:sub>
                            </m:sSub>
                          </m:oMath>
                        </m:oMathPara>
                      </a14:m>
                      <a:endParaRPr lang="zh-CN" altLang="en-US" dirty="0"/>
                    </a:p>
                  </p:txBody>
                </p:sp>
              </mc:Choice>
              <mc:Fallback>
                <p:sp>
                  <p:nvSpPr>
                    <p:cNvPr id="60" name="文本框 59"/>
                    <p:cNvSpPr txBox="1">
                      <a:spLocks noRot="1" noChangeAspect="1" noMove="1" noResize="1" noEditPoints="1" noAdjustHandles="1" noChangeArrowheads="1" noChangeShapeType="1" noTextEdit="1"/>
                    </p:cNvSpPr>
                    <p:nvPr/>
                  </p:nvSpPr>
                  <p:spPr>
                    <a:xfrm>
                      <a:off x="9038779" y="2483145"/>
                      <a:ext cx="304314" cy="276999"/>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3" name="文本框 62"/>
                    <p:cNvSpPr txBox="1"/>
                    <p:nvPr/>
                  </p:nvSpPr>
                  <p:spPr>
                    <a:xfrm>
                      <a:off x="9065304" y="3610789"/>
                      <a:ext cx="31002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𝑉</m:t>
                                </m:r>
                              </m:sub>
                            </m:sSub>
                          </m:oMath>
                        </m:oMathPara>
                      </a14:m>
                      <a:endParaRPr lang="zh-CN" altLang="en-US" dirty="0"/>
                    </a:p>
                  </p:txBody>
                </p:sp>
              </mc:Choice>
              <mc:Fallback>
                <p:sp>
                  <p:nvSpPr>
                    <p:cNvPr id="63" name="文本框 62"/>
                    <p:cNvSpPr txBox="1">
                      <a:spLocks noRot="1" noChangeAspect="1" noMove="1" noResize="1" noEditPoints="1" noAdjustHandles="1" noChangeArrowheads="1" noChangeShapeType="1" noTextEdit="1"/>
                    </p:cNvSpPr>
                    <p:nvPr/>
                  </p:nvSpPr>
                  <p:spPr>
                    <a:xfrm>
                      <a:off x="9065304" y="3610789"/>
                      <a:ext cx="310021" cy="276999"/>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4" name="文本框 63"/>
                    <p:cNvSpPr txBox="1"/>
                    <p:nvPr/>
                  </p:nvSpPr>
                  <p:spPr>
                    <a:xfrm>
                      <a:off x="8839176" y="3141761"/>
                      <a:ext cx="29213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0</m:t>
                                </m:r>
                              </m:sub>
                            </m:sSub>
                          </m:oMath>
                        </m:oMathPara>
                      </a14:m>
                      <a:endParaRPr lang="zh-CN" altLang="en-US" dirty="0"/>
                    </a:p>
                  </p:txBody>
                </p:sp>
              </mc:Choice>
              <mc:Fallback>
                <p:sp>
                  <p:nvSpPr>
                    <p:cNvPr id="64" name="文本框 63"/>
                    <p:cNvSpPr txBox="1">
                      <a:spLocks noRot="1" noChangeAspect="1" noMove="1" noResize="1" noEditPoints="1" noAdjustHandles="1" noChangeArrowheads="1" noChangeShapeType="1" noTextEdit="1"/>
                    </p:cNvSpPr>
                    <p:nvPr/>
                  </p:nvSpPr>
                  <p:spPr>
                    <a:xfrm>
                      <a:off x="8839176" y="3141761"/>
                      <a:ext cx="292131" cy="276999"/>
                    </a:xfrm>
                    <a:prstGeom prst="rect">
                      <a:avLst/>
                    </a:prstGeom>
                    <a:blipFill rotWithShape="1">
                      <a:blip r:embed="rId6"/>
                    </a:blipFill>
                  </p:spPr>
                  <p:txBody>
                    <a:bodyPr/>
                    <a:lstStyle/>
                    <a:p>
                      <a:r>
                        <a:rPr lang="zh-CN" altLang="en-US">
                          <a:noFill/>
                        </a:rPr>
                        <a:t> </a:t>
                      </a:r>
                    </a:p>
                  </p:txBody>
                </p:sp>
              </mc:Fallback>
            </mc:AlternateContent>
            <p:cxnSp>
              <p:nvCxnSpPr>
                <p:cNvPr id="62" name="直接箭头连接符 61"/>
                <p:cNvCxnSpPr/>
                <p:nvPr/>
              </p:nvCxnSpPr>
              <p:spPr>
                <a:xfrm flipH="1">
                  <a:off x="8542358" y="3331891"/>
                  <a:ext cx="254158" cy="751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5613" name="文本框 25612"/>
              <p:cNvSpPr txBox="1"/>
              <p:nvPr/>
            </p:nvSpPr>
            <p:spPr>
              <a:xfrm>
                <a:off x="8453152" y="2239674"/>
                <a:ext cx="343364" cy="369332"/>
              </a:xfrm>
              <a:prstGeom prst="rect">
                <a:avLst/>
              </a:prstGeom>
              <a:noFill/>
            </p:spPr>
            <p:txBody>
              <a:bodyPr wrap="none" rtlCol="0">
                <a:spAutoFit/>
              </a:bodyPr>
              <a:lstStyle/>
              <a:p>
                <a:r>
                  <a:rPr lang="en-US" altLang="zh-CN" dirty="0"/>
                  <a:t>Si</a:t>
                </a:r>
                <a:endParaRPr lang="zh-CN" altLang="en-US" dirty="0"/>
              </a:p>
            </p:txBody>
          </p:sp>
        </p:grpSp>
        <p:grpSp>
          <p:nvGrpSpPr>
            <p:cNvPr id="25618" name="组合 25617"/>
            <p:cNvGrpSpPr/>
            <p:nvPr/>
          </p:nvGrpSpPr>
          <p:grpSpPr>
            <a:xfrm>
              <a:off x="4070343" y="2298479"/>
              <a:ext cx="5952627" cy="3996029"/>
              <a:chOff x="4070343" y="2298479"/>
              <a:chExt cx="5952627" cy="3996029"/>
            </a:xfrm>
          </p:grpSpPr>
          <mc:AlternateContent xmlns:mc="http://schemas.openxmlformats.org/markup-compatibility/2006">
            <mc:Choice xmlns:a14="http://schemas.microsoft.com/office/drawing/2010/main" Requires="a14">
              <p:sp>
                <p:nvSpPr>
                  <p:cNvPr id="25615" name="文本框 25614"/>
                  <p:cNvSpPr txBox="1"/>
                  <p:nvPr/>
                </p:nvSpPr>
                <p:spPr>
                  <a:xfrm>
                    <a:off x="4070343" y="3180395"/>
                    <a:ext cx="57470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𝑜𝑥</m:t>
                              </m:r>
                            </m:sub>
                          </m:sSub>
                        </m:oMath>
                      </m:oMathPara>
                    </a14:m>
                    <a:endParaRPr lang="zh-CN" altLang="en-US" dirty="0"/>
                  </a:p>
                </p:txBody>
              </p:sp>
            </mc:Choice>
            <mc:Fallback>
              <p:sp>
                <p:nvSpPr>
                  <p:cNvPr id="25615" name="文本框 25614"/>
                  <p:cNvSpPr txBox="1">
                    <a:spLocks noRot="1" noChangeAspect="1" noMove="1" noResize="1" noEditPoints="1" noAdjustHandles="1" noChangeArrowheads="1" noChangeShapeType="1" noTextEdit="1"/>
                  </p:cNvSpPr>
                  <p:nvPr/>
                </p:nvSpPr>
                <p:spPr>
                  <a:xfrm>
                    <a:off x="4070343" y="3180395"/>
                    <a:ext cx="574708" cy="369332"/>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616" name="矩形 25615"/>
                  <p:cNvSpPr/>
                  <p:nvPr/>
                </p:nvSpPr>
                <p:spPr>
                  <a:xfrm>
                    <a:off x="6473026" y="2298479"/>
                    <a:ext cx="38555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𝐶</m:t>
                          </m:r>
                        </m:oMath>
                      </m:oMathPara>
                    </a14:m>
                    <a:endParaRPr lang="zh-CN" altLang="en-US" dirty="0"/>
                  </a:p>
                </p:txBody>
              </p:sp>
            </mc:Choice>
            <mc:Fallback>
              <p:sp>
                <p:nvSpPr>
                  <p:cNvPr id="25616" name="矩形 25615"/>
                  <p:cNvSpPr>
                    <a:spLocks noRot="1" noChangeAspect="1" noMove="1" noResize="1" noEditPoints="1" noAdjustHandles="1" noChangeArrowheads="1" noChangeShapeType="1" noTextEdit="1"/>
                  </p:cNvSpPr>
                  <p:nvPr/>
                </p:nvSpPr>
                <p:spPr>
                  <a:xfrm>
                    <a:off x="6473026" y="2298479"/>
                    <a:ext cx="385555" cy="369332"/>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617" name="矩形 25616"/>
                  <p:cNvSpPr/>
                  <p:nvPr/>
                </p:nvSpPr>
                <p:spPr>
                  <a:xfrm>
                    <a:off x="9596645" y="5925176"/>
                    <a:ext cx="38914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p:sp>
                <p:nvSpPr>
                  <p:cNvPr id="25617" name="矩形 25616"/>
                  <p:cNvSpPr>
                    <a:spLocks noRot="1" noChangeAspect="1" noMove="1" noResize="1" noEditPoints="1" noAdjustHandles="1" noChangeArrowheads="1" noChangeShapeType="1" noTextEdit="1"/>
                  </p:cNvSpPr>
                  <p:nvPr/>
                </p:nvSpPr>
                <p:spPr>
                  <a:xfrm>
                    <a:off x="9596645" y="5925176"/>
                    <a:ext cx="389145" cy="369332"/>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4" name="文本框 83"/>
                  <p:cNvSpPr txBox="1"/>
                  <p:nvPr/>
                </p:nvSpPr>
                <p:spPr>
                  <a:xfrm>
                    <a:off x="9323227" y="5324807"/>
                    <a:ext cx="69974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𝑚𝑖𝑛</m:t>
                              </m:r>
                            </m:sub>
                          </m:sSub>
                        </m:oMath>
                      </m:oMathPara>
                    </a14:m>
                    <a:endParaRPr lang="zh-CN" altLang="en-US" dirty="0"/>
                  </a:p>
                </p:txBody>
              </p:sp>
            </mc:Choice>
            <mc:Fallback>
              <p:sp>
                <p:nvSpPr>
                  <p:cNvPr id="84" name="文本框 83"/>
                  <p:cNvSpPr txBox="1">
                    <a:spLocks noRot="1" noChangeAspect="1" noMove="1" noResize="1" noEditPoints="1" noAdjustHandles="1" noChangeArrowheads="1" noChangeShapeType="1" noTextEdit="1"/>
                  </p:cNvSpPr>
                  <p:nvPr/>
                </p:nvSpPr>
                <p:spPr>
                  <a:xfrm>
                    <a:off x="9323227" y="5324807"/>
                    <a:ext cx="699743" cy="369332"/>
                  </a:xfrm>
                  <a:prstGeom prst="rect">
                    <a:avLst/>
                  </a:prstGeom>
                  <a:blipFill rotWithShape="1">
                    <a:blip r:embed="rId10"/>
                  </a:blipFill>
                </p:spPr>
                <p:txBody>
                  <a:bodyPr/>
                  <a:lstStyle/>
                  <a:p>
                    <a:r>
                      <a:rPr lang="zh-CN" altLang="en-US">
                        <a:noFill/>
                      </a:rPr>
                      <a:t> </a:t>
                    </a:r>
                  </a:p>
                </p:txBody>
              </p:sp>
            </mc:Fallback>
          </mc:AlternateContent>
        </p:gr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7AAF5FA-363C-4DAE-B84A-ED49A3A10B46}" type="slidenum">
              <a:rPr lang="zh-CN" altLang="en-US" smtClean="0"/>
            </a:fld>
            <a:endParaRPr lang="zh-CN" altLang="en-US"/>
          </a:p>
        </p:txBody>
      </p:sp>
      <p:grpSp>
        <p:nvGrpSpPr>
          <p:cNvPr id="5" name="组合 12"/>
          <p:cNvGrpSpPr/>
          <p:nvPr/>
        </p:nvGrpSpPr>
        <p:grpSpPr bwMode="auto">
          <a:xfrm>
            <a:off x="2784367" y="1411242"/>
            <a:ext cx="6221610" cy="4345452"/>
            <a:chOff x="3883654" y="381080"/>
            <a:chExt cx="3871889" cy="2789264"/>
          </a:xfrm>
        </p:grpSpPr>
        <p:grpSp>
          <p:nvGrpSpPr>
            <p:cNvPr id="6" name="组合 5"/>
            <p:cNvGrpSpPr/>
            <p:nvPr/>
          </p:nvGrpSpPr>
          <p:grpSpPr bwMode="auto">
            <a:xfrm>
              <a:off x="4029075" y="381080"/>
              <a:ext cx="3578601" cy="2438336"/>
              <a:chOff x="3810020" y="79416"/>
              <a:chExt cx="2332299" cy="1566403"/>
            </a:xfrm>
          </p:grpSpPr>
          <p:sp>
            <p:nvSpPr>
              <p:cNvPr id="9" name="矩形 2"/>
              <p:cNvSpPr>
                <a:spLocks noChangeArrowheads="1"/>
              </p:cNvSpPr>
              <p:nvPr/>
            </p:nvSpPr>
            <p:spPr bwMode="auto">
              <a:xfrm>
                <a:off x="3810020" y="79416"/>
                <a:ext cx="2322774" cy="1554580"/>
              </a:xfrm>
              <a:prstGeom prst="rect">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任意多边形 4"/>
              <p:cNvSpPr/>
              <p:nvPr/>
            </p:nvSpPr>
            <p:spPr bwMode="auto">
              <a:xfrm>
                <a:off x="3824441" y="79416"/>
                <a:ext cx="2317878" cy="1566403"/>
              </a:xfrm>
              <a:custGeom>
                <a:avLst/>
                <a:gdLst>
                  <a:gd name="T0" fmla="*/ 0 w 2317878"/>
                  <a:gd name="T1" fmla="*/ 1233 h 1566403"/>
                  <a:gd name="T2" fmla="*/ 334297 w 2317878"/>
                  <a:gd name="T3" fmla="*/ 1289259 h 1566403"/>
                  <a:gd name="T4" fmla="*/ 1720645 w 2317878"/>
                  <a:gd name="T5" fmla="*/ 1466239 h 1566403"/>
                  <a:gd name="T6" fmla="*/ 2290916 w 2317878"/>
                  <a:gd name="T7" fmla="*/ 50394 h 1566403"/>
                  <a:gd name="T8" fmla="*/ 2172929 w 2317878"/>
                  <a:gd name="T9" fmla="*/ 453517 h 15664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17878" h="1566403">
                    <a:moveTo>
                      <a:pt x="0" y="1233"/>
                    </a:moveTo>
                    <a:cubicBezTo>
                      <a:pt x="23761" y="523162"/>
                      <a:pt x="47523" y="1045091"/>
                      <a:pt x="334297" y="1289259"/>
                    </a:cubicBezTo>
                    <a:cubicBezTo>
                      <a:pt x="621071" y="1533427"/>
                      <a:pt x="1394542" y="1672716"/>
                      <a:pt x="1720645" y="1466239"/>
                    </a:cubicBezTo>
                    <a:cubicBezTo>
                      <a:pt x="2046748" y="1259762"/>
                      <a:pt x="2215535" y="219181"/>
                      <a:pt x="2290916" y="50394"/>
                    </a:cubicBezTo>
                    <a:cubicBezTo>
                      <a:pt x="2366297" y="-118393"/>
                      <a:pt x="2269613" y="167562"/>
                      <a:pt x="2172929" y="453517"/>
                    </a:cubicBezTo>
                  </a:path>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 name="文本框 6"/>
            <p:cNvSpPr txBox="1">
              <a:spLocks noChangeArrowheads="1"/>
            </p:cNvSpPr>
            <p:nvPr/>
          </p:nvSpPr>
          <p:spPr bwMode="auto">
            <a:xfrm>
              <a:off x="7306381" y="2801012"/>
              <a:ext cx="4491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E</a:t>
              </a:r>
              <a:r>
                <a:rPr lang="en-US" altLang="zh-CN" sz="1800" baseline="-25000"/>
                <a:t>C</a:t>
              </a:r>
              <a:endParaRPr lang="zh-CN" altLang="en-US" sz="1800"/>
            </a:p>
          </p:txBody>
        </p:sp>
        <p:sp>
          <p:nvSpPr>
            <p:cNvPr id="8" name="文本框 11"/>
            <p:cNvSpPr txBox="1">
              <a:spLocks noChangeArrowheads="1"/>
            </p:cNvSpPr>
            <p:nvPr/>
          </p:nvSpPr>
          <p:spPr bwMode="auto">
            <a:xfrm>
              <a:off x="3883654" y="2787146"/>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E</a:t>
              </a:r>
              <a:r>
                <a:rPr lang="en-US" altLang="zh-CN" sz="1800" baseline="-25000"/>
                <a:t>V</a:t>
              </a:r>
              <a:endParaRPr lang="zh-CN" altLang="en-US" sz="1800"/>
            </a:p>
          </p:txBody>
        </p:sp>
      </p:grpSp>
      <p:sp>
        <p:nvSpPr>
          <p:cNvPr id="11" name="文本框 9"/>
          <p:cNvSpPr txBox="1">
            <a:spLocks noChangeArrowheads="1"/>
          </p:cNvSpPr>
          <p:nvPr/>
        </p:nvSpPr>
        <p:spPr bwMode="auto">
          <a:xfrm>
            <a:off x="286528" y="218193"/>
            <a:ext cx="61205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defTabSz="685800" fontAlgn="base">
              <a:lnSpc>
                <a:spcPct val="90000"/>
              </a:lnSpc>
              <a:spcBef>
                <a:spcPct val="0"/>
              </a:spcBef>
              <a:spcAft>
                <a:spcPct val="0"/>
              </a:spcAft>
              <a:buNone/>
            </a:pPr>
            <a:r>
              <a:rPr lang="en-US" altLang="zh-CN" sz="4000" b="1" dirty="0">
                <a:solidFill>
                  <a:srgbClr val="3607E5"/>
                </a:solidFill>
                <a:latin typeface="黑体" panose="02010609060101010101" pitchFamily="49" charset="-122"/>
                <a:ea typeface="黑体" panose="02010609060101010101" pitchFamily="49" charset="-122"/>
              </a:rPr>
              <a:t>Si/SiO2 interface state</a:t>
            </a:r>
            <a:endParaRPr lang="zh-CN" altLang="en-US" sz="4000" b="1" dirty="0">
              <a:solidFill>
                <a:srgbClr val="3607E5"/>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87AAF5FA-363C-4DAE-B84A-ED49A3A10B46}"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609600" y="204395"/>
            <a:ext cx="10644758" cy="6062261"/>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p:cNvSpPr>
            <a:spLocks noGrp="1"/>
          </p:cNvSpPr>
          <p:nvPr>
            <p:ph type="sldNum" sz="quarter" idx="12"/>
          </p:nvPr>
        </p:nvSpPr>
        <p:spPr>
          <a:xfrm>
            <a:off x="9276887" y="6286292"/>
            <a:ext cx="2743200" cy="365125"/>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C2DD36C8-338A-4786-902E-93B6AB65800F}" type="slidenum">
              <a:rPr lang="zh-CN" altLang="en-US" sz="2800">
                <a:latin typeface="黑体" panose="02010609060101010101" pitchFamily="49" charset="-122"/>
                <a:ea typeface="黑体" panose="02010609060101010101" pitchFamily="49" charset="-122"/>
              </a:rPr>
            </a:fld>
            <a:endParaRPr lang="en-US" altLang="zh-CN" sz="2800" dirty="0">
              <a:latin typeface="黑体" panose="02010609060101010101" pitchFamily="49" charset="-122"/>
              <a:ea typeface="黑体" panose="02010609060101010101" pitchFamily="49" charset="-122"/>
            </a:endParaRPr>
          </a:p>
        </p:txBody>
      </p:sp>
      <p:sp>
        <p:nvSpPr>
          <p:cNvPr id="15365" name="Text Box 2"/>
          <p:cNvSpPr txBox="1">
            <a:spLocks noChangeArrowheads="1"/>
          </p:cNvSpPr>
          <p:nvPr/>
        </p:nvSpPr>
        <p:spPr bwMode="auto">
          <a:xfrm>
            <a:off x="324611" y="366378"/>
            <a:ext cx="4190239"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3200" b="1" dirty="0">
                <a:solidFill>
                  <a:srgbClr val="FF0000"/>
                </a:solidFill>
                <a:latin typeface="Comic Sans MS" panose="030F0702030302020204" pitchFamily="66" charset="0"/>
              </a:rPr>
              <a:t>理想</a:t>
            </a:r>
            <a:r>
              <a:rPr lang="zh-CN" altLang="en-US" sz="3200" b="1" dirty="0">
                <a:solidFill>
                  <a:srgbClr val="FF0000"/>
                </a:solidFill>
                <a:latin typeface="Comic Sans MS" panose="030F0702030302020204" pitchFamily="66" charset="0"/>
                <a:ea typeface="Dotum" panose="020B0600000101010101" pitchFamily="34" charset="-127"/>
              </a:rPr>
              <a:t> </a:t>
            </a:r>
            <a:r>
              <a:rPr lang="en-US" altLang="zh-CN" sz="3200" b="1" dirty="0">
                <a:solidFill>
                  <a:srgbClr val="FF0000"/>
                </a:solidFill>
                <a:latin typeface="Comic Sans MS" panose="030F0702030302020204" pitchFamily="66" charset="0"/>
                <a:ea typeface="Dotum" panose="020B0600000101010101" pitchFamily="34" charset="-127"/>
              </a:rPr>
              <a:t>MOS </a:t>
            </a:r>
            <a:r>
              <a:rPr lang="zh-CN" altLang="en-US" sz="3200" b="1" dirty="0">
                <a:solidFill>
                  <a:srgbClr val="FF0000"/>
                </a:solidFill>
                <a:latin typeface="Comic Sans MS" panose="030F0702030302020204" pitchFamily="66" charset="0"/>
              </a:rPr>
              <a:t>二极管</a:t>
            </a:r>
            <a:endParaRPr lang="zh-CN" altLang="en-US" sz="3200" b="1" dirty="0">
              <a:solidFill>
                <a:srgbClr val="FF0000"/>
              </a:solidFill>
              <a:latin typeface="Comic Sans MS" panose="030F0702030302020204" pitchFamily="66" charset="0"/>
              <a:ea typeface="Dotum" panose="020B0600000101010101" pitchFamily="34" charset="-127"/>
            </a:endParaRPr>
          </a:p>
        </p:txBody>
      </p:sp>
      <p:sp>
        <p:nvSpPr>
          <p:cNvPr id="15366" name="Text Box 3"/>
          <p:cNvSpPr txBox="1">
            <a:spLocks noChangeArrowheads="1"/>
          </p:cNvSpPr>
          <p:nvPr/>
        </p:nvSpPr>
        <p:spPr bwMode="auto">
          <a:xfrm>
            <a:off x="702436" y="1224667"/>
            <a:ext cx="79105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tx2"/>
              </a:buClr>
              <a:buFont typeface="Wingdings" panose="05000000000000000000" pitchFamily="2" charset="2"/>
              <a:buNone/>
            </a:pPr>
            <a:r>
              <a:rPr lang="en-US" altLang="zh-CN" sz="2800" b="1" dirty="0">
                <a:latin typeface="黑体" panose="02010609060101010101" pitchFamily="49" charset="-122"/>
                <a:ea typeface="黑体" panose="02010609060101010101" pitchFamily="49" charset="-122"/>
              </a:rPr>
              <a:t>a) </a:t>
            </a:r>
            <a:r>
              <a:rPr lang="zh-CN" altLang="en-US" sz="2800" b="1" dirty="0">
                <a:latin typeface="黑体" panose="02010609060101010101" pitchFamily="49" charset="-122"/>
                <a:ea typeface="黑体" panose="02010609060101010101" pitchFamily="49" charset="-122"/>
              </a:rPr>
              <a:t>零偏置条件下</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金属半导体功函数差为零</a:t>
            </a:r>
            <a:endParaRPr lang="zh-CN" altLang="en-US" sz="2800" b="1" dirty="0">
              <a:latin typeface="黑体" panose="02010609060101010101" pitchFamily="49" charset="-122"/>
              <a:ea typeface="黑体" panose="02010609060101010101" pitchFamily="49" charset="-122"/>
            </a:endParaRPr>
          </a:p>
        </p:txBody>
      </p:sp>
      <p:sp>
        <p:nvSpPr>
          <p:cNvPr id="15367" name="Text Box 5"/>
          <p:cNvSpPr txBox="1">
            <a:spLocks noChangeArrowheads="1"/>
          </p:cNvSpPr>
          <p:nvPr/>
        </p:nvSpPr>
        <p:spPr bwMode="auto">
          <a:xfrm>
            <a:off x="663939" y="2732739"/>
            <a:ext cx="1087234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anose="05000000000000000000" pitchFamily="2" charset="2"/>
              <a:buAutoNum type="alphaLcParenR" startAt="2"/>
            </a:pPr>
            <a:r>
              <a:rPr lang="zh-CN" altLang="en-US" sz="2800" b="1" dirty="0">
                <a:latin typeface="黑体" panose="02010609060101010101" pitchFamily="49" charset="-122"/>
                <a:ea typeface="黑体" panose="02010609060101010101" pitchFamily="49" charset="-122"/>
              </a:rPr>
              <a:t>氧化层中不存在电荷。任何偏置条件</a:t>
            </a:r>
            <a:r>
              <a:rPr lang="zh-CN" altLang="en-US" sz="2800" b="1" dirty="0" smtClean="0">
                <a:latin typeface="黑体" panose="02010609060101010101" pitchFamily="49" charset="-122"/>
                <a:ea typeface="黑体" panose="02010609060101010101" pitchFamily="49" charset="-122"/>
              </a:rPr>
              <a:t>下</a:t>
            </a:r>
            <a:r>
              <a:rPr lang="en-US" altLang="zh-CN" sz="2800" b="1" dirty="0" smtClean="0">
                <a:latin typeface="黑体" panose="02010609060101010101" pitchFamily="49" charset="-122"/>
                <a:ea typeface="黑体" panose="02010609060101010101" pitchFamily="49" charset="-122"/>
              </a:rPr>
              <a:t>MOS</a:t>
            </a:r>
            <a:r>
              <a:rPr lang="zh-CN" altLang="en-US" sz="2800" b="1" dirty="0" smtClean="0">
                <a:latin typeface="黑体" panose="02010609060101010101" pitchFamily="49" charset="-122"/>
                <a:ea typeface="黑体" panose="02010609060101010101" pitchFamily="49" charset="-122"/>
              </a:rPr>
              <a:t>结构中的</a:t>
            </a:r>
            <a:r>
              <a:rPr lang="zh-CN" altLang="en-US" sz="2800" b="1" dirty="0">
                <a:latin typeface="黑体" panose="02010609060101010101" pitchFamily="49" charset="-122"/>
                <a:ea typeface="黑体" panose="02010609060101010101" pitchFamily="49" charset="-122"/>
              </a:rPr>
              <a:t>电荷只存在于半导体表面及金属上，且二者符号相反，电量相同。</a:t>
            </a:r>
            <a:endParaRPr lang="zh-CN" altLang="en-US" sz="2800" b="1" dirty="0">
              <a:latin typeface="黑体" panose="02010609060101010101" pitchFamily="49" charset="-122"/>
              <a:ea typeface="黑体" panose="02010609060101010101" pitchFamily="49" charset="-122"/>
            </a:endParaRPr>
          </a:p>
        </p:txBody>
      </p:sp>
      <p:sp>
        <p:nvSpPr>
          <p:cNvPr id="15368" name="Rectangle 6"/>
          <p:cNvSpPr>
            <a:spLocks noChangeArrowheads="1"/>
          </p:cNvSpPr>
          <p:nvPr/>
        </p:nvSpPr>
        <p:spPr bwMode="auto">
          <a:xfrm>
            <a:off x="702436" y="4303126"/>
            <a:ext cx="1094933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Font typeface="Wingdings" panose="05000000000000000000" pitchFamily="2" charset="2"/>
              <a:buAutoNum type="alphaLcParenR" startAt="3"/>
            </a:pPr>
            <a:r>
              <a:rPr lang="zh-CN" altLang="en-US" sz="2800" b="1" dirty="0">
                <a:latin typeface="黑体" panose="02010609060101010101" pitchFamily="49" charset="-122"/>
                <a:ea typeface="黑体" panose="02010609060101010101" pitchFamily="49" charset="-122"/>
              </a:rPr>
              <a:t>在直流偏置条件下，氧化层中没有电流通过，也就是说氧化层电阻无限大。</a:t>
            </a:r>
            <a:endParaRPr lang="zh-CN" altLang="en-US" sz="2800" b="1" dirty="0">
              <a:latin typeface="黑体" panose="02010609060101010101" pitchFamily="49" charset="-122"/>
              <a:ea typeface="黑体" panose="02010609060101010101" pitchFamily="49" charset="-122"/>
            </a:endParaRPr>
          </a:p>
        </p:txBody>
      </p:sp>
      <p:sp>
        <p:nvSpPr>
          <p:cNvPr id="15369" name="Rectangle 7"/>
          <p:cNvSpPr>
            <a:spLocks noChangeArrowheads="1"/>
          </p:cNvSpPr>
          <p:nvPr/>
        </p:nvSpPr>
        <p:spPr bwMode="auto">
          <a:xfrm>
            <a:off x="663939" y="5809635"/>
            <a:ext cx="8064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en-US" altLang="zh-CN" sz="2800" b="1" dirty="0">
                <a:latin typeface="黑体" panose="02010609060101010101" pitchFamily="49" charset="-122"/>
                <a:ea typeface="黑体" panose="02010609060101010101" pitchFamily="49" charset="-122"/>
              </a:rPr>
              <a:t>d) </a:t>
            </a:r>
            <a:r>
              <a:rPr lang="zh-CN" altLang="en-US" sz="2800" b="1" dirty="0">
                <a:latin typeface="黑体" panose="02010609060101010101" pitchFamily="49" charset="-122"/>
                <a:ea typeface="黑体" panose="02010609060101010101" pitchFamily="49" charset="-122"/>
              </a:rPr>
              <a:t>界面态电荷密度为零</a:t>
            </a:r>
            <a:endParaRPr lang="zh-CN" altLang="en-US" sz="2800" b="1"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2" name="文本框 1"/>
              <p:cNvSpPr txBox="1"/>
              <p:nvPr/>
            </p:nvSpPr>
            <p:spPr>
              <a:xfrm>
                <a:off x="1469398" y="1954399"/>
                <a:ext cx="8004948" cy="567720"/>
              </a:xfrm>
              <a:prstGeom prst="rect">
                <a:avLst/>
              </a:prstGeom>
              <a:noFill/>
            </p:spPr>
            <p:txBody>
              <a:bodyPr wrap="none" lIns="0" tIns="0" rIns="0" bIns="0" rtlCol="0">
                <a:spAutoFit/>
              </a:bodyPr>
              <a:lstStyle/>
              <a:p>
                <a14:m>
                  <m:oMath xmlns:m="http://schemas.openxmlformats.org/officeDocument/2006/math">
                    <m:r>
                      <a:rPr lang="en-US" altLang="zh-CN" sz="3200" b="0" i="1" smtClean="0">
                        <a:latin typeface="Cambria Math" panose="02040503050406030204" pitchFamily="18" charset="0"/>
                      </a:rPr>
                      <m:t>𝑞</m:t>
                    </m:r>
                    <m:sSub>
                      <m:sSubPr>
                        <m:ctrlPr>
                          <a:rPr lang="en-US" altLang="zh-CN" sz="3200" b="0" i="1" smtClean="0">
                            <a:latin typeface="Cambria Math" panose="02040503050406030204" pitchFamily="18" charset="0"/>
                          </a:rPr>
                        </m:ctrlPr>
                      </m:sSubPr>
                      <m:e>
                        <m:r>
                          <a:rPr lang="zh-CN" altLang="en-US" sz="3200" b="0" i="1" smtClean="0">
                            <a:latin typeface="Cambria Math" panose="02040503050406030204" pitchFamily="18" charset="0"/>
                          </a:rPr>
                          <m:t>𝜙</m:t>
                        </m:r>
                      </m:e>
                      <m:sub>
                        <m:r>
                          <a:rPr lang="en-US" altLang="zh-CN" sz="3200" b="0" i="1" smtClean="0">
                            <a:latin typeface="Cambria Math" panose="02040503050406030204" pitchFamily="18" charset="0"/>
                          </a:rPr>
                          <m:t>𝑚𝑠</m:t>
                        </m:r>
                      </m:sub>
                    </m:sSub>
                    <m:r>
                      <a:rPr lang="en-US" altLang="zh-CN" sz="3200" b="0" i="1" smtClean="0">
                        <a:latin typeface="Cambria Math" panose="02040503050406030204" pitchFamily="18" charset="0"/>
                      </a:rPr>
                      <m:t>=</m:t>
                    </m:r>
                    <m:r>
                      <a:rPr lang="en-US" altLang="zh-CN" sz="3200" i="1">
                        <a:latin typeface="Cambria Math" panose="02040503050406030204" pitchFamily="18" charset="0"/>
                      </a:rPr>
                      <m:t>𝑞</m:t>
                    </m:r>
                    <m:sSub>
                      <m:sSubPr>
                        <m:ctrlPr>
                          <a:rPr lang="en-US" altLang="zh-CN" sz="3200" i="1">
                            <a:latin typeface="Cambria Math" panose="02040503050406030204" pitchFamily="18" charset="0"/>
                          </a:rPr>
                        </m:ctrlPr>
                      </m:sSubPr>
                      <m:e>
                        <m:r>
                          <a:rPr lang="zh-CN" altLang="en-US" sz="3200" i="1">
                            <a:latin typeface="Cambria Math" panose="02040503050406030204" pitchFamily="18" charset="0"/>
                          </a:rPr>
                          <m:t>𝜙</m:t>
                        </m:r>
                      </m:e>
                      <m:sub>
                        <m:r>
                          <a:rPr lang="en-US" altLang="zh-CN" sz="3200" i="1">
                            <a:latin typeface="Cambria Math" panose="02040503050406030204" pitchFamily="18" charset="0"/>
                          </a:rPr>
                          <m:t>𝑚</m:t>
                        </m:r>
                      </m:sub>
                    </m:sSub>
                  </m:oMath>
                </a14:m>
                <a:r>
                  <a:rPr lang="en-US" altLang="zh-CN" sz="3200" dirty="0">
                    <a:solidFill>
                      <a:prstClr val="black"/>
                    </a:solidFill>
                  </a:rPr>
                  <a:t> </a:t>
                </a:r>
                <a14:m>
                  <m:oMath xmlns:m="http://schemas.openxmlformats.org/officeDocument/2006/math">
                    <m:r>
                      <a:rPr lang="en-US" altLang="zh-CN" sz="3200" i="1">
                        <a:solidFill>
                          <a:prstClr val="black"/>
                        </a:solidFill>
                        <a:latin typeface="Cambria Math" panose="02040503050406030204" pitchFamily="18" charset="0"/>
                      </a:rPr>
                      <m:t>− </m:t>
                    </m:r>
                    <m:r>
                      <a:rPr lang="en-US" altLang="zh-CN" sz="3200" i="1">
                        <a:latin typeface="Cambria Math" panose="02040503050406030204" pitchFamily="18" charset="0"/>
                      </a:rPr>
                      <m:t>𝑞</m:t>
                    </m:r>
                    <m:sSub>
                      <m:sSubPr>
                        <m:ctrlPr>
                          <a:rPr lang="en-US" altLang="zh-CN" sz="3200" i="1">
                            <a:latin typeface="Cambria Math" panose="02040503050406030204" pitchFamily="18" charset="0"/>
                          </a:rPr>
                        </m:ctrlPr>
                      </m:sSubPr>
                      <m:e>
                        <m:r>
                          <a:rPr lang="zh-CN" altLang="en-US" sz="3200" i="1">
                            <a:latin typeface="Cambria Math" panose="02040503050406030204" pitchFamily="18" charset="0"/>
                          </a:rPr>
                          <m:t>𝜙</m:t>
                        </m:r>
                      </m:e>
                      <m:sub>
                        <m:r>
                          <a:rPr lang="en-US" altLang="zh-CN" sz="3200" b="0" i="1" smtClean="0">
                            <a:latin typeface="Cambria Math" panose="02040503050406030204" pitchFamily="18" charset="0"/>
                          </a:rPr>
                          <m:t>𝑆</m:t>
                        </m:r>
                      </m:sub>
                    </m:sSub>
                  </m:oMath>
                </a14:m>
                <a:r>
                  <a:rPr lang="en-US" altLang="zh-CN" sz="3200" dirty="0" smtClean="0"/>
                  <a:t>=</a:t>
                </a:r>
                <a14:m>
                  <m:oMath xmlns:m="http://schemas.openxmlformats.org/officeDocument/2006/math">
                    <m:r>
                      <a:rPr lang="en-US" altLang="zh-CN" sz="3200" i="1">
                        <a:latin typeface="Cambria Math" panose="02040503050406030204" pitchFamily="18" charset="0"/>
                      </a:rPr>
                      <m:t>𝑞</m:t>
                    </m:r>
                    <m:sSub>
                      <m:sSubPr>
                        <m:ctrlPr>
                          <a:rPr lang="en-US" altLang="zh-CN" sz="3200" i="1">
                            <a:latin typeface="Cambria Math" panose="02040503050406030204" pitchFamily="18" charset="0"/>
                          </a:rPr>
                        </m:ctrlPr>
                      </m:sSubPr>
                      <m:e>
                        <m:r>
                          <a:rPr lang="zh-CN" altLang="en-US" sz="3200" i="1">
                            <a:latin typeface="Cambria Math" panose="02040503050406030204" pitchFamily="18" charset="0"/>
                          </a:rPr>
                          <m:t>𝜙</m:t>
                        </m:r>
                      </m:e>
                      <m:sub>
                        <m:r>
                          <a:rPr lang="en-US" altLang="zh-CN" sz="3200" i="1">
                            <a:latin typeface="Cambria Math" panose="02040503050406030204" pitchFamily="18" charset="0"/>
                          </a:rPr>
                          <m:t>𝑚</m:t>
                        </m:r>
                      </m:sub>
                    </m:sSub>
                    <m:r>
                      <a:rPr lang="en-US" altLang="zh-CN" sz="3200" b="0" i="1" smtClean="0">
                        <a:latin typeface="Cambria Math" panose="02040503050406030204" pitchFamily="18" charset="0"/>
                      </a:rPr>
                      <m:t>−</m:t>
                    </m:r>
                    <m:d>
                      <m:dPr>
                        <m:ctrlPr>
                          <a:rPr lang="en-US" altLang="zh-CN" sz="3200" b="0" i="1" smtClean="0">
                            <a:latin typeface="Cambria Math" panose="02040503050406030204" pitchFamily="18" charset="0"/>
                          </a:rPr>
                        </m:ctrlPr>
                      </m:dPr>
                      <m:e>
                        <m:r>
                          <a:rPr lang="en-US" altLang="zh-CN" sz="3200" i="1">
                            <a:latin typeface="Cambria Math" panose="02040503050406030204" pitchFamily="18" charset="0"/>
                          </a:rPr>
                          <m:t>𝑞</m:t>
                        </m:r>
                        <m:r>
                          <a:rPr lang="zh-CN" altLang="en-US" sz="3200" i="1">
                            <a:latin typeface="Cambria Math" panose="02040503050406030204" pitchFamily="18" charset="0"/>
                          </a:rPr>
                          <m:t>𝜒</m:t>
                        </m:r>
                        <m:r>
                          <m:rPr>
                            <m:nor/>
                          </m:rPr>
                          <a:rPr lang="en-US" altLang="zh-CN" sz="3200" b="0" i="0"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𝐸</m:t>
                            </m:r>
                          </m:e>
                          <m:sub>
                            <m:r>
                              <a:rPr lang="en-US" altLang="zh-CN" sz="3200" b="0" i="1" smtClean="0">
                                <a:latin typeface="Cambria Math" panose="02040503050406030204" pitchFamily="18" charset="0"/>
                              </a:rPr>
                              <m:t>𝑔</m:t>
                            </m:r>
                          </m:sub>
                        </m:sSub>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2</m:t>
                        </m:r>
                        <m:r>
                          <m:rPr>
                            <m:nor/>
                          </m:rPr>
                          <a:rPr lang="zh-CN" altLang="en-US" sz="3200" dirty="0">
                            <a:latin typeface="Cambria Math" panose="02040503050406030204" pitchFamily="18" charset="0"/>
                          </a:rPr>
                          <m:t> </m:t>
                        </m:r>
                        <m:r>
                          <m:rPr>
                            <m:nor/>
                          </m:rPr>
                          <a:rPr lang="en-US" altLang="zh-CN" sz="3200" b="0" i="0" dirty="0" smtClean="0">
                            <a:latin typeface="Cambria Math" panose="02040503050406030204" pitchFamily="18" charset="0"/>
                          </a:rPr>
                          <m:t>+</m:t>
                        </m:r>
                        <m:r>
                          <a:rPr lang="en-US" altLang="zh-CN" sz="3200" i="1">
                            <a:latin typeface="Cambria Math" panose="02040503050406030204" pitchFamily="18" charset="0"/>
                          </a:rPr>
                          <m:t>𝑞</m:t>
                        </m:r>
                        <m:sSub>
                          <m:sSubPr>
                            <m:ctrlPr>
                              <a:rPr lang="en-US" altLang="zh-CN" sz="3200" i="1">
                                <a:latin typeface="Cambria Math" panose="02040503050406030204" pitchFamily="18" charset="0"/>
                              </a:rPr>
                            </m:ctrlPr>
                          </m:sSubPr>
                          <m:e>
                            <m:r>
                              <a:rPr lang="zh-CN" altLang="en-US" sz="3200" i="1" smtClean="0">
                                <a:latin typeface="Cambria Math" panose="02040503050406030204" pitchFamily="18" charset="0"/>
                              </a:rPr>
                              <m:t>𝜓</m:t>
                            </m:r>
                          </m:e>
                          <m:sub>
                            <m:r>
                              <a:rPr lang="en-US" altLang="zh-CN" sz="3200" b="0" i="1" smtClean="0">
                                <a:latin typeface="Cambria Math" panose="02040503050406030204" pitchFamily="18" charset="0"/>
                              </a:rPr>
                              <m:t>𝐵</m:t>
                            </m:r>
                          </m:sub>
                        </m:sSub>
                      </m:e>
                    </m:d>
                  </m:oMath>
                </a14:m>
                <a:endParaRPr lang="zh-CN" altLang="en-US" sz="3200" dirty="0"/>
              </a:p>
            </p:txBody>
          </p:sp>
        </mc:Choice>
        <mc:Fallback>
          <p:sp>
            <p:nvSpPr>
              <p:cNvPr id="2" name="文本框 1"/>
              <p:cNvSpPr txBox="1">
                <a:spLocks noRot="1" noChangeAspect="1" noMove="1" noResize="1" noEditPoints="1" noAdjustHandles="1" noChangeArrowheads="1" noChangeShapeType="1" noTextEdit="1"/>
              </p:cNvSpPr>
              <p:nvPr/>
            </p:nvSpPr>
            <p:spPr>
              <a:xfrm>
                <a:off x="1469398" y="1954399"/>
                <a:ext cx="8004948" cy="567720"/>
              </a:xfrm>
              <a:prstGeom prst="rect">
                <a:avLst/>
              </a:prstGeom>
              <a:blipFill rotWithShape="1">
                <a:blip r:embed="rId1"/>
                <a:stretch>
                  <a:fillRect t="-89" r="-1093" b="-5610"/>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7AAF5FA-363C-4DAE-B84A-ED49A3A10B46}" type="slidenum">
              <a:rPr lang="zh-CN" altLang="en-US" smtClean="0"/>
            </a:fld>
            <a:endParaRPr lang="zh-CN" altLang="en-US"/>
          </a:p>
        </p:txBody>
      </p:sp>
      <p:grpSp>
        <p:nvGrpSpPr>
          <p:cNvPr id="23" name="组合 22"/>
          <p:cNvGrpSpPr/>
          <p:nvPr/>
        </p:nvGrpSpPr>
        <p:grpSpPr>
          <a:xfrm>
            <a:off x="918186" y="24323"/>
            <a:ext cx="10770309" cy="6833677"/>
            <a:chOff x="999302" y="-121697"/>
            <a:chExt cx="10770309" cy="6833677"/>
          </a:xfrm>
        </p:grpSpPr>
        <p:pic>
          <p:nvPicPr>
            <p:cNvPr id="3" name="图片 2"/>
            <p:cNvPicPr>
              <a:picLocks noChangeAspect="1"/>
            </p:cNvPicPr>
            <p:nvPr/>
          </p:nvPicPr>
          <p:blipFill>
            <a:blip r:embed="rId1"/>
            <a:stretch>
              <a:fillRect/>
            </a:stretch>
          </p:blipFill>
          <p:spPr>
            <a:xfrm>
              <a:off x="999302" y="146019"/>
              <a:ext cx="10193395" cy="6565961"/>
            </a:xfrm>
            <a:prstGeom prst="rect">
              <a:avLst/>
            </a:prstGeom>
          </p:spPr>
        </p:pic>
        <p:grpSp>
          <p:nvGrpSpPr>
            <p:cNvPr id="4" name="组合 3"/>
            <p:cNvGrpSpPr/>
            <p:nvPr/>
          </p:nvGrpSpPr>
          <p:grpSpPr>
            <a:xfrm>
              <a:off x="1924159" y="-121697"/>
              <a:ext cx="9845452" cy="5828225"/>
              <a:chOff x="2168789" y="1240308"/>
              <a:chExt cx="6589220" cy="4176052"/>
            </a:xfrm>
          </p:grpSpPr>
          <p:grpSp>
            <p:nvGrpSpPr>
              <p:cNvPr id="5" name="组合 4"/>
              <p:cNvGrpSpPr/>
              <p:nvPr/>
            </p:nvGrpSpPr>
            <p:grpSpPr>
              <a:xfrm>
                <a:off x="2168789" y="1240308"/>
                <a:ext cx="6589220" cy="4176052"/>
                <a:chOff x="2168789" y="1240308"/>
                <a:chExt cx="6589220" cy="4176052"/>
              </a:xfrm>
            </p:grpSpPr>
            <p:sp>
              <p:nvSpPr>
                <p:cNvPr id="7" name="文本框 6"/>
                <p:cNvSpPr txBox="1"/>
                <p:nvPr/>
              </p:nvSpPr>
              <p:spPr>
                <a:xfrm>
                  <a:off x="2220662" y="5085567"/>
                  <a:ext cx="535559" cy="330793"/>
                </a:xfrm>
                <a:prstGeom prst="rect">
                  <a:avLst/>
                </a:prstGeom>
                <a:noFill/>
              </p:spPr>
              <p:txBody>
                <a:bodyPr wrap="none" rtlCol="0">
                  <a:spAutoFit/>
                </a:bodyPr>
                <a:lstStyle/>
                <a:p>
                  <a:r>
                    <a:rPr lang="zh-CN" altLang="en-US" sz="2400" b="1" dirty="0">
                      <a:solidFill>
                        <a:srgbClr val="FF0000"/>
                      </a:solidFill>
                    </a:rPr>
                    <a:t>金属</a:t>
                  </a:r>
                  <a:endParaRPr lang="zh-CN" altLang="en-US" sz="2400" b="1" dirty="0">
                    <a:solidFill>
                      <a:srgbClr val="FF0000"/>
                    </a:solidFill>
                  </a:endParaRPr>
                </a:p>
              </p:txBody>
            </p:sp>
            <p:sp>
              <p:nvSpPr>
                <p:cNvPr id="8" name="文本框 7"/>
                <p:cNvSpPr txBox="1"/>
                <p:nvPr/>
              </p:nvSpPr>
              <p:spPr>
                <a:xfrm>
                  <a:off x="3908121" y="5085567"/>
                  <a:ext cx="741543" cy="330793"/>
                </a:xfrm>
                <a:prstGeom prst="rect">
                  <a:avLst/>
                </a:prstGeom>
                <a:noFill/>
              </p:spPr>
              <p:txBody>
                <a:bodyPr wrap="none" rtlCol="0">
                  <a:spAutoFit/>
                </a:bodyPr>
                <a:lstStyle/>
                <a:p>
                  <a:r>
                    <a:rPr lang="zh-CN" altLang="en-US" sz="2400" b="1" dirty="0">
                      <a:solidFill>
                        <a:srgbClr val="FF0000"/>
                      </a:solidFill>
                    </a:rPr>
                    <a:t>氧化硅</a:t>
                  </a:r>
                  <a:endParaRPr lang="zh-CN" altLang="en-US" sz="2400" b="1" dirty="0">
                    <a:solidFill>
                      <a:srgbClr val="FF0000"/>
                    </a:solidFill>
                  </a:endParaRPr>
                </a:p>
              </p:txBody>
            </p:sp>
            <p:sp>
              <p:nvSpPr>
                <p:cNvPr id="9" name="文本框 8"/>
                <p:cNvSpPr txBox="1"/>
                <p:nvPr/>
              </p:nvSpPr>
              <p:spPr>
                <a:xfrm>
                  <a:off x="6050071" y="5085567"/>
                  <a:ext cx="329575" cy="330793"/>
                </a:xfrm>
                <a:prstGeom prst="rect">
                  <a:avLst/>
                </a:prstGeom>
                <a:noFill/>
              </p:spPr>
              <p:txBody>
                <a:bodyPr wrap="none" rtlCol="0">
                  <a:spAutoFit/>
                </a:bodyPr>
                <a:lstStyle/>
                <a:p>
                  <a:r>
                    <a:rPr lang="zh-CN" altLang="en-US" sz="2400" b="1" dirty="0">
                      <a:solidFill>
                        <a:srgbClr val="FF0000"/>
                      </a:solidFill>
                    </a:rPr>
                    <a:t>硅</a:t>
                  </a:r>
                  <a:endParaRPr lang="zh-CN" altLang="en-US" sz="2400" b="1" dirty="0">
                    <a:solidFill>
                      <a:srgbClr val="FF0000"/>
                    </a:solidFill>
                  </a:endParaRPr>
                </a:p>
              </p:txBody>
            </p:sp>
            <mc:AlternateContent xmlns:mc="http://schemas.openxmlformats.org/markup-compatibility/2006">
              <mc:Choice xmlns:a14="http://schemas.microsoft.com/office/drawing/2010/main" Requires="a14">
                <p:sp>
                  <p:nvSpPr>
                    <p:cNvPr id="10" name="文本框 9"/>
                    <p:cNvSpPr txBox="1"/>
                    <p:nvPr/>
                  </p:nvSpPr>
                  <p:spPr>
                    <a:xfrm>
                      <a:off x="7302627" y="1240308"/>
                      <a:ext cx="1185654" cy="330793"/>
                    </a:xfrm>
                    <a:prstGeom prst="rect">
                      <a:avLst/>
                    </a:prstGeom>
                    <a:noFill/>
                  </p:spPr>
                  <p:txBody>
                    <a:bodyPr wrap="none" rtlCol="0">
                      <a:spAutoFit/>
                    </a:bodyPr>
                    <a:lstStyle/>
                    <a:p>
                      <a:r>
                        <a:rPr lang="zh-CN" altLang="en-US" sz="2400" b="1" dirty="0" smtClean="0">
                          <a:solidFill>
                            <a:srgbClr val="FF0000"/>
                          </a:solidFill>
                        </a:rPr>
                        <a:t>真空能级</a:t>
                      </a:r>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𝑬</m:t>
                              </m:r>
                            </m:e>
                            <m:sub>
                              <m:r>
                                <a:rPr lang="en-US" altLang="zh-CN" sz="2400" b="1" i="1" smtClean="0">
                                  <a:solidFill>
                                    <a:srgbClr val="FF0000"/>
                                  </a:solidFill>
                                  <a:latin typeface="Cambria Math" panose="02040503050406030204" pitchFamily="18" charset="0"/>
                                </a:rPr>
                                <m:t>𝟎</m:t>
                              </m:r>
                            </m:sub>
                          </m:sSub>
                        </m:oMath>
                      </a14:m>
                      <a:endParaRPr lang="zh-CN" altLang="en-US" sz="2400" b="1" dirty="0">
                        <a:solidFill>
                          <a:srgbClr val="FF0000"/>
                        </a:solidFill>
                      </a:endParaRPr>
                    </a:p>
                  </p:txBody>
                </p:sp>
              </mc:Choice>
              <mc:Fallback>
                <p:sp>
                  <p:nvSpPr>
                    <p:cNvPr id="10" name="文本框 9"/>
                    <p:cNvSpPr txBox="1">
                      <a:spLocks noRot="1" noChangeAspect="1" noMove="1" noResize="1" noEditPoints="1" noAdjustHandles="1" noChangeArrowheads="1" noChangeShapeType="1" noTextEdit="1"/>
                    </p:cNvSpPr>
                    <p:nvPr/>
                  </p:nvSpPr>
                  <p:spPr>
                    <a:xfrm>
                      <a:off x="7302627" y="1240308"/>
                      <a:ext cx="1185654" cy="330793"/>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2168789" y="2649255"/>
                      <a:ext cx="474150" cy="2646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𝒒</m:t>
                                </m:r>
                                <m:r>
                                  <a:rPr lang="zh-CN" altLang="en-US" sz="2400" b="1" i="1" smtClean="0">
                                    <a:solidFill>
                                      <a:srgbClr val="FF0000"/>
                                    </a:solidFill>
                                    <a:latin typeface="Cambria Math" panose="02040503050406030204" pitchFamily="18" charset="0"/>
                                  </a:rPr>
                                  <m:t>𝝓</m:t>
                                </m:r>
                              </m:e>
                              <m:sub>
                                <m:r>
                                  <a:rPr lang="en-US" altLang="zh-CN" sz="2400" b="1" i="1" smtClean="0">
                                    <a:solidFill>
                                      <a:srgbClr val="FF0000"/>
                                    </a:solidFill>
                                    <a:latin typeface="Cambria Math" panose="02040503050406030204" pitchFamily="18" charset="0"/>
                                  </a:rPr>
                                  <m:t>𝑴</m:t>
                                </m:r>
                              </m:sub>
                            </m:sSub>
                          </m:oMath>
                        </m:oMathPara>
                      </a14:m>
                      <a:endParaRPr lang="zh-CN" altLang="en-US" sz="2400" b="1" dirty="0">
                        <a:solidFill>
                          <a:srgbClr val="FF0000"/>
                        </a:solidFill>
                      </a:endParaRPr>
                    </a:p>
                  </p:txBody>
                </p:sp>
              </mc:Choice>
              <mc:Fallback>
                <p:sp>
                  <p:nvSpPr>
                    <p:cNvPr id="11" name="文本框 10"/>
                    <p:cNvSpPr txBox="1">
                      <a:spLocks noRot="1" noChangeAspect="1" noMove="1" noResize="1" noEditPoints="1" noAdjustHandles="1" noChangeArrowheads="1" noChangeShapeType="1" noTextEdit="1"/>
                    </p:cNvSpPr>
                    <p:nvPr/>
                  </p:nvSpPr>
                  <p:spPr>
                    <a:xfrm>
                      <a:off x="2168789" y="2649255"/>
                      <a:ext cx="474150" cy="264635"/>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6257820" y="2258966"/>
                      <a:ext cx="400124" cy="2646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𝒒</m:t>
                                </m:r>
                                <m:r>
                                  <a:rPr lang="zh-CN" altLang="en-US" sz="2400" b="1" i="1" smtClean="0">
                                    <a:solidFill>
                                      <a:srgbClr val="FF0000"/>
                                    </a:solidFill>
                                    <a:latin typeface="Cambria Math" panose="02040503050406030204" pitchFamily="18" charset="0"/>
                                  </a:rPr>
                                  <m:t>𝝌</m:t>
                                </m:r>
                              </m:e>
                              <m:sub>
                                <m:r>
                                  <a:rPr lang="en-US" altLang="zh-CN" sz="2400" b="1" i="1" smtClean="0">
                                    <a:solidFill>
                                      <a:srgbClr val="FF0000"/>
                                    </a:solidFill>
                                    <a:latin typeface="Cambria Math" panose="02040503050406030204" pitchFamily="18" charset="0"/>
                                  </a:rPr>
                                  <m:t>𝑺</m:t>
                                </m:r>
                              </m:sub>
                            </m:sSub>
                          </m:oMath>
                        </m:oMathPara>
                      </a14:m>
                      <a:endParaRPr lang="zh-CN" altLang="en-US" sz="2400" b="1" dirty="0">
                        <a:solidFill>
                          <a:srgbClr val="FF0000"/>
                        </a:solidFill>
                      </a:endParaRPr>
                    </a:p>
                  </p:txBody>
                </p:sp>
              </mc:Choice>
              <mc:Fallback>
                <p:sp>
                  <p:nvSpPr>
                    <p:cNvPr id="12" name="文本框 11"/>
                    <p:cNvSpPr txBox="1">
                      <a:spLocks noRot="1" noChangeAspect="1" noMove="1" noResize="1" noEditPoints="1" noAdjustHandles="1" noChangeArrowheads="1" noChangeShapeType="1" noTextEdit="1"/>
                    </p:cNvSpPr>
                    <p:nvPr/>
                  </p:nvSpPr>
                  <p:spPr>
                    <a:xfrm>
                      <a:off x="6257820" y="2258966"/>
                      <a:ext cx="400124" cy="264635"/>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4139753" y="1786600"/>
                      <a:ext cx="566413" cy="2646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𝒒</m:t>
                                </m:r>
                                <m:r>
                                  <a:rPr lang="zh-CN" altLang="en-US" sz="2400" b="1" i="1" smtClean="0">
                                    <a:solidFill>
                                      <a:srgbClr val="FF0000"/>
                                    </a:solidFill>
                                    <a:latin typeface="Cambria Math" panose="02040503050406030204" pitchFamily="18" charset="0"/>
                                  </a:rPr>
                                  <m:t>𝝌</m:t>
                                </m:r>
                              </m:e>
                              <m:sub>
                                <m:r>
                                  <a:rPr lang="en-US" altLang="zh-CN" sz="2400" b="1" i="1" smtClean="0">
                                    <a:solidFill>
                                      <a:srgbClr val="FF0000"/>
                                    </a:solidFill>
                                    <a:latin typeface="Cambria Math" panose="02040503050406030204" pitchFamily="18" charset="0"/>
                                  </a:rPr>
                                  <m:t>𝑺𝒊𝑶</m:t>
                                </m:r>
                              </m:sub>
                            </m:sSub>
                          </m:oMath>
                        </m:oMathPara>
                      </a14:m>
                      <a:endParaRPr lang="zh-CN" altLang="en-US" sz="2400" b="1" dirty="0">
                        <a:solidFill>
                          <a:srgbClr val="FF0000"/>
                        </a:solidFill>
                      </a:endParaRPr>
                    </a:p>
                  </p:txBody>
                </p:sp>
              </mc:Choice>
              <mc:Fallback>
                <p:sp>
                  <p:nvSpPr>
                    <p:cNvPr id="13" name="文本框 12"/>
                    <p:cNvSpPr txBox="1">
                      <a:spLocks noRot="1" noChangeAspect="1" noMove="1" noResize="1" noEditPoints="1" noAdjustHandles="1" noChangeArrowheads="1" noChangeShapeType="1" noTextEdit="1"/>
                    </p:cNvSpPr>
                    <p:nvPr/>
                  </p:nvSpPr>
                  <p:spPr>
                    <a:xfrm>
                      <a:off x="4139753" y="1786600"/>
                      <a:ext cx="566413" cy="264635"/>
                    </a:xfrm>
                    <a:prstGeom prst="rect">
                      <a:avLst/>
                    </a:prstGeom>
                    <a:blipFill rotWithShape="1">
                      <a:blip r:embed="rId5"/>
                    </a:blipFill>
                  </p:spPr>
                  <p:txBody>
                    <a:bodyPr/>
                    <a:lstStyle/>
                    <a:p>
                      <a:r>
                        <a:rPr lang="zh-CN" altLang="en-US">
                          <a:noFill/>
                        </a:rPr>
                        <a:t> </a:t>
                      </a:r>
                    </a:p>
                  </p:txBody>
                </p:sp>
              </mc:Fallback>
            </mc:AlternateContent>
            <p:cxnSp>
              <p:nvCxnSpPr>
                <p:cNvPr id="14" name="直接箭头连接符 13"/>
                <p:cNvCxnSpPr/>
                <p:nvPr/>
              </p:nvCxnSpPr>
              <p:spPr>
                <a:xfrm flipV="1">
                  <a:off x="4442714" y="1616735"/>
                  <a:ext cx="7981" cy="2206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4435283" y="2063599"/>
                  <a:ext cx="0" cy="1597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文本框 15"/>
                    <p:cNvSpPr txBox="1"/>
                    <p:nvPr/>
                  </p:nvSpPr>
                  <p:spPr>
                    <a:xfrm>
                      <a:off x="2802895" y="3143124"/>
                      <a:ext cx="561049" cy="2646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zh-CN" altLang="en-US" sz="2400" b="1" i="1" smtClean="0">
                                    <a:solidFill>
                                      <a:srgbClr val="FF0000"/>
                                    </a:solidFill>
                                    <a:latin typeface="Cambria Math" panose="02040503050406030204" pitchFamily="18" charset="0"/>
                                  </a:rPr>
                                  <m:t>𝝓</m:t>
                                </m:r>
                              </m:e>
                              <m:sub>
                                <m:r>
                                  <a:rPr lang="en-US" altLang="zh-CN" sz="2400" b="1" i="1" smtClean="0">
                                    <a:solidFill>
                                      <a:srgbClr val="FF0000"/>
                                    </a:solidFill>
                                    <a:latin typeface="Cambria Math" panose="02040503050406030204" pitchFamily="18" charset="0"/>
                                  </a:rPr>
                                  <m:t>𝑴</m:t>
                                </m:r>
                                <m:r>
                                  <a:rPr lang="en-US" altLang="zh-CN" sz="2400" b="1" i="1" smtClean="0">
                                    <a:solidFill>
                                      <a:srgbClr val="FF0000"/>
                                    </a:solidFill>
                                    <a:latin typeface="Cambria Math" panose="02040503050406030204" pitchFamily="18" charset="0"/>
                                    <a:ea typeface="Cambria Math" panose="02040503050406030204" pitchFamily="18" charset="0"/>
                                  </a:rPr>
                                  <m:t>→</m:t>
                                </m:r>
                                <m:r>
                                  <a:rPr lang="en-US" altLang="zh-CN" sz="2400" b="1" i="1" smtClean="0">
                                    <a:solidFill>
                                      <a:srgbClr val="FF0000"/>
                                    </a:solidFill>
                                    <a:latin typeface="Cambria Math" panose="02040503050406030204" pitchFamily="18" charset="0"/>
                                    <a:ea typeface="Cambria Math" panose="02040503050406030204" pitchFamily="18" charset="0"/>
                                  </a:rPr>
                                  <m:t>𝑺</m:t>
                                </m:r>
                              </m:sub>
                            </m:sSub>
                          </m:oMath>
                        </m:oMathPara>
                      </a14:m>
                      <a:endParaRPr lang="zh-CN" altLang="en-US" sz="2400" b="1" dirty="0">
                        <a:solidFill>
                          <a:srgbClr val="FF0000"/>
                        </a:solidFill>
                      </a:endParaRPr>
                    </a:p>
                  </p:txBody>
                </p:sp>
              </mc:Choice>
              <mc:Fallback>
                <p:sp>
                  <p:nvSpPr>
                    <p:cNvPr id="16" name="文本框 15"/>
                    <p:cNvSpPr txBox="1">
                      <a:spLocks noRot="1" noChangeAspect="1" noMove="1" noResize="1" noEditPoints="1" noAdjustHandles="1" noChangeArrowheads="1" noChangeShapeType="1" noTextEdit="1"/>
                    </p:cNvSpPr>
                    <p:nvPr/>
                  </p:nvSpPr>
                  <p:spPr>
                    <a:xfrm>
                      <a:off x="2802895" y="3143124"/>
                      <a:ext cx="561049" cy="264635"/>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5453305" y="2545637"/>
                      <a:ext cx="596766" cy="26463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zh-CN" altLang="en-US" sz="2400" b="1" i="1" smtClean="0">
                                    <a:solidFill>
                                      <a:srgbClr val="FF0000"/>
                                    </a:solidFill>
                                    <a:latin typeface="Cambria Math" panose="02040503050406030204" pitchFamily="18" charset="0"/>
                                  </a:rPr>
                                  <m:t>𝝓</m:t>
                                </m:r>
                              </m:e>
                              <m:sub>
                                <m:r>
                                  <a:rPr lang="en-US" altLang="zh-CN" sz="2400" b="1" i="1" smtClean="0">
                                    <a:solidFill>
                                      <a:srgbClr val="FF0000"/>
                                    </a:solidFill>
                                    <a:latin typeface="Cambria Math" panose="02040503050406030204" pitchFamily="18" charset="0"/>
                                  </a:rPr>
                                  <m:t>𝑺</m:t>
                                </m:r>
                                <m:r>
                                  <a:rPr lang="en-US" altLang="zh-CN" sz="2400" b="1" i="1" smtClean="0">
                                    <a:solidFill>
                                      <a:srgbClr val="FF0000"/>
                                    </a:solidFill>
                                    <a:latin typeface="Cambria Math" panose="02040503050406030204" pitchFamily="18" charset="0"/>
                                    <a:ea typeface="Cambria Math" panose="02040503050406030204" pitchFamily="18" charset="0"/>
                                  </a:rPr>
                                  <m:t>→</m:t>
                                </m:r>
                                <m:r>
                                  <a:rPr lang="en-US" altLang="zh-CN" sz="2400" b="1" i="1" smtClean="0">
                                    <a:solidFill>
                                      <a:srgbClr val="FF0000"/>
                                    </a:solidFill>
                                    <a:latin typeface="Cambria Math" panose="02040503050406030204" pitchFamily="18" charset="0"/>
                                    <a:ea typeface="Cambria Math" panose="02040503050406030204" pitchFamily="18" charset="0"/>
                                  </a:rPr>
                                  <m:t>𝑴</m:t>
                                </m:r>
                              </m:sub>
                            </m:sSub>
                          </m:oMath>
                        </m:oMathPara>
                      </a14:m>
                      <a:endParaRPr lang="zh-CN" altLang="en-US" sz="2400" b="1" dirty="0">
                        <a:solidFill>
                          <a:srgbClr val="FF0000"/>
                        </a:solidFill>
                      </a:endParaRPr>
                    </a:p>
                  </p:txBody>
                </p:sp>
              </mc:Choice>
              <mc:Fallback>
                <p:sp>
                  <p:nvSpPr>
                    <p:cNvPr id="17" name="文本框 16"/>
                    <p:cNvSpPr txBox="1">
                      <a:spLocks noRot="1" noChangeAspect="1" noMove="1" noResize="1" noEditPoints="1" noAdjustHandles="1" noChangeArrowheads="1" noChangeShapeType="1" noTextEdit="1"/>
                    </p:cNvSpPr>
                    <p:nvPr/>
                  </p:nvSpPr>
                  <p:spPr>
                    <a:xfrm>
                      <a:off x="5453305" y="2545637"/>
                      <a:ext cx="596766" cy="264635"/>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p:cNvSpPr/>
                    <p:nvPr/>
                  </p:nvSpPr>
                  <p:spPr>
                    <a:xfrm>
                      <a:off x="6464768" y="4075937"/>
                      <a:ext cx="537661" cy="33079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zh-CN" altLang="en-US" sz="2400" b="1" i="1">
                                    <a:solidFill>
                                      <a:srgbClr val="FF0000"/>
                                    </a:solidFill>
                                    <a:latin typeface="Cambria Math" panose="02040503050406030204" pitchFamily="18" charset="0"/>
                                  </a:rPr>
                                  <m:t>𝝍</m:t>
                                </m:r>
                              </m:e>
                              <m:sub>
                                <m:r>
                                  <a:rPr lang="en-US" altLang="zh-CN" sz="2400" b="1" i="1">
                                    <a:solidFill>
                                      <a:srgbClr val="FF0000"/>
                                    </a:solidFill>
                                    <a:latin typeface="Cambria Math" panose="02040503050406030204" pitchFamily="18" charset="0"/>
                                  </a:rPr>
                                  <m:t>𝑭𝑷</m:t>
                                </m:r>
                              </m:sub>
                            </m:sSub>
                          </m:oMath>
                        </m:oMathPara>
                      </a14:m>
                      <a:endParaRPr lang="zh-CN" altLang="en-US" sz="2400" b="1" dirty="0">
                        <a:solidFill>
                          <a:srgbClr val="FF0000"/>
                        </a:solidFill>
                      </a:endParaRPr>
                    </a:p>
                  </p:txBody>
                </p:sp>
              </mc:Choice>
              <mc:Fallback>
                <p:sp>
                  <p:nvSpPr>
                    <p:cNvPr id="18" name="矩形 17"/>
                    <p:cNvSpPr>
                      <a:spLocks noRot="1" noChangeAspect="1" noMove="1" noResize="1" noEditPoints="1" noAdjustHandles="1" noChangeArrowheads="1" noChangeShapeType="1" noTextEdit="1"/>
                    </p:cNvSpPr>
                    <p:nvPr/>
                  </p:nvSpPr>
                  <p:spPr>
                    <a:xfrm>
                      <a:off x="6464768" y="4075937"/>
                      <a:ext cx="537661" cy="330793"/>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p:cNvSpPr txBox="1"/>
                    <p:nvPr/>
                  </p:nvSpPr>
                  <p:spPr>
                    <a:xfrm>
                      <a:off x="8286027" y="3302435"/>
                      <a:ext cx="284258" cy="2646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𝑬</m:t>
                                </m:r>
                              </m:e>
                              <m:sub>
                                <m:r>
                                  <a:rPr lang="en-US" altLang="zh-CN" sz="2400" b="1" i="1" smtClean="0">
                                    <a:solidFill>
                                      <a:srgbClr val="FF0000"/>
                                    </a:solidFill>
                                    <a:latin typeface="Cambria Math" panose="02040503050406030204" pitchFamily="18" charset="0"/>
                                  </a:rPr>
                                  <m:t>𝑪</m:t>
                                </m:r>
                              </m:sub>
                            </m:sSub>
                          </m:oMath>
                        </m:oMathPara>
                      </a14:m>
                      <a:endParaRPr lang="zh-CN" altLang="en-US" sz="2400" b="1" dirty="0">
                        <a:solidFill>
                          <a:srgbClr val="FF0000"/>
                        </a:solidFill>
                      </a:endParaRPr>
                    </a:p>
                  </p:txBody>
                </p:sp>
              </mc:Choice>
              <mc:Fallback>
                <p:sp>
                  <p:nvSpPr>
                    <p:cNvPr id="19" name="文本框 18"/>
                    <p:cNvSpPr txBox="1">
                      <a:spLocks noRot="1" noChangeAspect="1" noMove="1" noResize="1" noEditPoints="1" noAdjustHandles="1" noChangeArrowheads="1" noChangeShapeType="1" noTextEdit="1"/>
                    </p:cNvSpPr>
                    <p:nvPr/>
                  </p:nvSpPr>
                  <p:spPr>
                    <a:xfrm>
                      <a:off x="8286027" y="3302435"/>
                      <a:ext cx="284258" cy="264635"/>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p:cNvSpPr txBox="1"/>
                    <p:nvPr/>
                  </p:nvSpPr>
                  <p:spPr>
                    <a:xfrm>
                      <a:off x="8346109" y="3880470"/>
                      <a:ext cx="245636" cy="2646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𝑬</m:t>
                                </m:r>
                              </m:e>
                              <m:sub>
                                <m:r>
                                  <a:rPr lang="en-US" altLang="zh-CN" sz="2400" b="1" i="1" smtClean="0">
                                    <a:solidFill>
                                      <a:srgbClr val="FF0000"/>
                                    </a:solidFill>
                                    <a:latin typeface="Cambria Math" panose="02040503050406030204" pitchFamily="18" charset="0"/>
                                  </a:rPr>
                                  <m:t>𝒊</m:t>
                                </m:r>
                              </m:sub>
                            </m:sSub>
                          </m:oMath>
                        </m:oMathPara>
                      </a14:m>
                      <a:endParaRPr lang="zh-CN" altLang="en-US" sz="2400" b="1" dirty="0">
                        <a:solidFill>
                          <a:srgbClr val="FF0000"/>
                        </a:solidFill>
                      </a:endParaRPr>
                    </a:p>
                  </p:txBody>
                </p:sp>
              </mc:Choice>
              <mc:Fallback>
                <p:sp>
                  <p:nvSpPr>
                    <p:cNvPr id="20" name="文本框 19"/>
                    <p:cNvSpPr txBox="1">
                      <a:spLocks noRot="1" noChangeAspect="1" noMove="1" noResize="1" noEditPoints="1" noAdjustHandles="1" noChangeArrowheads="1" noChangeShapeType="1" noTextEdit="1"/>
                    </p:cNvSpPr>
                    <p:nvPr/>
                  </p:nvSpPr>
                  <p:spPr>
                    <a:xfrm>
                      <a:off x="8346109" y="3880470"/>
                      <a:ext cx="245636" cy="264635"/>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p:cNvSpPr txBox="1"/>
                    <p:nvPr/>
                  </p:nvSpPr>
                  <p:spPr>
                    <a:xfrm>
                      <a:off x="8368613" y="4201656"/>
                      <a:ext cx="389396" cy="2646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𝑬</m:t>
                                </m:r>
                              </m:e>
                              <m:sub>
                                <m:r>
                                  <a:rPr lang="en-US" altLang="zh-CN" sz="2400" b="1" i="1" smtClean="0">
                                    <a:solidFill>
                                      <a:srgbClr val="FF0000"/>
                                    </a:solidFill>
                                    <a:latin typeface="Cambria Math" panose="02040503050406030204" pitchFamily="18" charset="0"/>
                                  </a:rPr>
                                  <m:t>𝑭𝑷</m:t>
                                </m:r>
                              </m:sub>
                            </m:sSub>
                          </m:oMath>
                        </m:oMathPara>
                      </a14:m>
                      <a:endParaRPr lang="zh-CN" altLang="en-US" sz="2400" b="1" dirty="0">
                        <a:solidFill>
                          <a:srgbClr val="FF0000"/>
                        </a:solidFill>
                      </a:endParaRPr>
                    </a:p>
                  </p:txBody>
                </p:sp>
              </mc:Choice>
              <mc:Fallback>
                <p:sp>
                  <p:nvSpPr>
                    <p:cNvPr id="21" name="文本框 20"/>
                    <p:cNvSpPr txBox="1">
                      <a:spLocks noRot="1" noChangeAspect="1" noMove="1" noResize="1" noEditPoints="1" noAdjustHandles="1" noChangeArrowheads="1" noChangeShapeType="1" noTextEdit="1"/>
                    </p:cNvSpPr>
                    <p:nvPr/>
                  </p:nvSpPr>
                  <p:spPr>
                    <a:xfrm>
                      <a:off x="8368613" y="4201656"/>
                      <a:ext cx="389396" cy="264635"/>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8411254" y="4493628"/>
                      <a:ext cx="287476" cy="2646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𝑬</m:t>
                                </m:r>
                              </m:e>
                              <m:sub>
                                <m:r>
                                  <a:rPr lang="en-US" altLang="zh-CN" sz="2400" b="1" i="1" smtClean="0">
                                    <a:solidFill>
                                      <a:srgbClr val="FF0000"/>
                                    </a:solidFill>
                                    <a:latin typeface="Cambria Math" panose="02040503050406030204" pitchFamily="18" charset="0"/>
                                  </a:rPr>
                                  <m:t>𝑽</m:t>
                                </m:r>
                              </m:sub>
                            </m:sSub>
                          </m:oMath>
                        </m:oMathPara>
                      </a14:m>
                      <a:endParaRPr lang="zh-CN" altLang="en-US" sz="2400" b="1" dirty="0">
                        <a:solidFill>
                          <a:srgbClr val="FF0000"/>
                        </a:solidFill>
                      </a:endParaRPr>
                    </a:p>
                  </p:txBody>
                </p:sp>
              </mc:Choice>
              <mc:Fallback>
                <p:sp>
                  <p:nvSpPr>
                    <p:cNvPr id="22" name="文本框 21"/>
                    <p:cNvSpPr txBox="1">
                      <a:spLocks noRot="1" noChangeAspect="1" noMove="1" noResize="1" noEditPoints="1" noAdjustHandles="1" noChangeArrowheads="1" noChangeShapeType="1" noTextEdit="1"/>
                    </p:cNvSpPr>
                    <p:nvPr/>
                  </p:nvSpPr>
                  <p:spPr>
                    <a:xfrm>
                      <a:off x="8411254" y="4493628"/>
                      <a:ext cx="287476" cy="264635"/>
                    </a:xfrm>
                    <a:prstGeom prst="rect">
                      <a:avLst/>
                    </a:prstGeom>
                    <a:blipFill rotWithShape="1">
                      <a:blip r:embed="rId12"/>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6" name="文本框 5"/>
                  <p:cNvSpPr txBox="1"/>
                  <p:nvPr/>
                </p:nvSpPr>
                <p:spPr>
                  <a:xfrm>
                    <a:off x="7302627" y="2514322"/>
                    <a:ext cx="422654" cy="2646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𝒒</m:t>
                              </m:r>
                              <m:r>
                                <a:rPr lang="zh-CN" altLang="en-US" sz="2400" b="1" i="1" smtClean="0">
                                  <a:solidFill>
                                    <a:srgbClr val="FF0000"/>
                                  </a:solidFill>
                                  <a:latin typeface="Cambria Math" panose="02040503050406030204" pitchFamily="18" charset="0"/>
                                </a:rPr>
                                <m:t>𝝓</m:t>
                              </m:r>
                            </m:e>
                            <m:sub>
                              <m:r>
                                <a:rPr lang="en-US" altLang="zh-CN" sz="2400" b="1" i="1" smtClean="0">
                                  <a:solidFill>
                                    <a:srgbClr val="FF0000"/>
                                  </a:solidFill>
                                  <a:latin typeface="Cambria Math" panose="02040503050406030204" pitchFamily="18" charset="0"/>
                                </a:rPr>
                                <m:t>𝑺</m:t>
                              </m:r>
                            </m:sub>
                          </m:sSub>
                        </m:oMath>
                      </m:oMathPara>
                    </a14:m>
                    <a:endParaRPr lang="zh-CN" altLang="en-US" sz="2400" b="1" dirty="0">
                      <a:solidFill>
                        <a:srgbClr val="FF0000"/>
                      </a:solidFill>
                    </a:endParaRPr>
                  </a:p>
                </p:txBody>
              </p:sp>
            </mc:Choice>
            <mc:Fallback>
              <p:sp>
                <p:nvSpPr>
                  <p:cNvPr id="6" name="文本框 5"/>
                  <p:cNvSpPr txBox="1">
                    <a:spLocks noRot="1" noChangeAspect="1" noMove="1" noResize="1" noEditPoints="1" noAdjustHandles="1" noChangeArrowheads="1" noChangeShapeType="1" noTextEdit="1"/>
                  </p:cNvSpPr>
                  <p:nvPr/>
                </p:nvSpPr>
                <p:spPr>
                  <a:xfrm>
                    <a:off x="7302627" y="2514322"/>
                    <a:ext cx="422654" cy="264635"/>
                  </a:xfrm>
                  <a:prstGeom prst="rect">
                    <a:avLst/>
                  </a:prstGeom>
                  <a:blipFill rotWithShape="1">
                    <a:blip r:embed="rId13"/>
                  </a:blipFill>
                </p:spPr>
                <p:txBody>
                  <a:bodyPr/>
                  <a:lstStyle/>
                  <a:p>
                    <a:r>
                      <a:rPr lang="zh-CN" altLang="en-US">
                        <a:noFill/>
                      </a:rPr>
                      <a:t> </a:t>
                    </a:r>
                  </a:p>
                </p:txBody>
              </p:sp>
            </mc:Fallback>
          </mc:AlternateContent>
        </p:gr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8078</Words>
  <Application>WPS 演示</Application>
  <PresentationFormat>宽屏</PresentationFormat>
  <Paragraphs>1073</Paragraphs>
  <Slides>73</Slides>
  <Notes>5</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112</vt:i4>
      </vt:variant>
      <vt:variant>
        <vt:lpstr>幻灯片标题</vt:lpstr>
      </vt:variant>
      <vt:variant>
        <vt:i4>73</vt:i4>
      </vt:variant>
    </vt:vector>
  </HeadingPairs>
  <TitlesOfParts>
    <vt:vector size="207" baseType="lpstr">
      <vt:lpstr>Arial</vt:lpstr>
      <vt:lpstr>宋体</vt:lpstr>
      <vt:lpstr>Wingdings</vt:lpstr>
      <vt:lpstr>黑体</vt:lpstr>
      <vt:lpstr>Times New Roman</vt:lpstr>
      <vt:lpstr>Comic Sans MS</vt:lpstr>
      <vt:lpstr>Cambria Math</vt:lpstr>
      <vt:lpstr>Dotum</vt:lpstr>
      <vt:lpstr>Malgun Gothic</vt:lpstr>
      <vt:lpstr>Calibri</vt:lpstr>
      <vt:lpstr>Garamond</vt:lpstr>
      <vt:lpstr>微软雅黑</vt:lpstr>
      <vt:lpstr>Arial Unicode MS</vt:lpstr>
      <vt:lpstr>Calibri Light</vt:lpstr>
      <vt:lpstr>MS Mincho</vt:lpstr>
      <vt:lpstr>Symbol</vt:lpstr>
      <vt:lpstr>Tahoma</vt:lpstr>
      <vt:lpstr>华文楷体</vt:lpstr>
      <vt:lpstr>楷体_GB2312</vt:lpstr>
      <vt:lpstr>新宋体</vt:lpstr>
      <vt:lpstr>Segoe Print</vt:lpstr>
      <vt:lpstr>Office 主题</vt:lpstr>
      <vt:lpstr>MSPhotoEd.3</vt:lpstr>
      <vt:lpstr>Equation.3</vt:lpstr>
      <vt:lpstr>Equation.3</vt:lpstr>
      <vt:lpstr>Equation.3</vt:lpstr>
      <vt:lpstr>Equation.3</vt:lpstr>
      <vt:lpstr>Equation.3</vt:lpstr>
      <vt:lpstr>Equation.3</vt:lpstr>
      <vt:lpstr>Equation.3</vt:lpstr>
      <vt:lpstr>Equation.3</vt:lpstr>
      <vt:lpstr>Equation.3</vt:lpstr>
      <vt:lpstr>Paint.Picture</vt:lpstr>
      <vt:lpstr>Paint.Picture</vt:lpstr>
      <vt:lpstr>Equation.3</vt:lpstr>
      <vt:lpstr>Paint.Picture</vt:lpstr>
      <vt:lpstr>Paint.Picture</vt:lpstr>
      <vt:lpstr>Paint.Picture</vt:lpstr>
      <vt:lpstr>Equation.3</vt:lpstr>
      <vt:lpstr>Equation.3</vt:lpstr>
      <vt:lpstr>Equation.3</vt:lpstr>
      <vt:lpstr>Equation.3</vt:lpstr>
      <vt:lpstr>Equation.3</vt:lpstr>
      <vt:lpstr>Equation.3</vt:lpstr>
      <vt:lpstr>Equation.3</vt:lpstr>
      <vt:lpstr>Equation.3</vt:lpstr>
      <vt:lpstr>MSPhotoEd.3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Paint.Picture</vt:lpstr>
      <vt:lpstr>Paint.Picture</vt:lpstr>
      <vt:lpstr>Equation.3</vt:lpstr>
      <vt:lpstr>Equation.3</vt:lpstr>
      <vt:lpstr>Equation.3</vt:lpstr>
      <vt:lpstr>Equation.3</vt:lpstr>
      <vt:lpstr>Equation.3</vt:lpstr>
      <vt:lpstr>Equation.3</vt:lpstr>
      <vt:lpstr>Equation.3</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Paint.Picture</vt:lpstr>
      <vt:lpstr>Equation.3</vt:lpstr>
      <vt:lpstr>Equation.3</vt:lpstr>
      <vt:lpstr>Equation.3</vt:lpstr>
      <vt:lpstr>Equation.3</vt:lpstr>
      <vt:lpstr>Equation.3</vt:lpstr>
      <vt:lpstr>Equation.3</vt:lpstr>
      <vt:lpstr>Equation.3</vt:lpstr>
      <vt:lpstr>Paint.Picture</vt:lpstr>
      <vt:lpstr>Paint.Picture</vt:lpstr>
      <vt:lpstr>Equation.3</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Paint.Picture</vt:lpstr>
      <vt:lpstr>Equation.3</vt:lpstr>
      <vt:lpstr>Equation.3</vt:lpstr>
      <vt:lpstr>Equation.3</vt:lpstr>
      <vt:lpstr>Equation.3</vt:lpstr>
      <vt:lpstr>Equation.3</vt:lpstr>
      <vt:lpstr>Equation.3</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MOS二极管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阈值电压</vt:lpstr>
      <vt:lpstr>PowerPoint 演示文稿</vt:lpstr>
      <vt:lpstr>PowerPoint 演示文稿</vt:lpstr>
      <vt:lpstr>PowerPoint 演示文稿</vt:lpstr>
      <vt:lpstr>PowerPoint 演示文稿</vt:lpstr>
      <vt:lpstr>例题</vt:lpstr>
      <vt:lpstr>PowerPoint 演示文稿</vt:lpstr>
      <vt:lpstr>PowerPoint 演示文稿</vt:lpstr>
      <vt:lpstr>PowerPoint 演示文稿</vt:lpstr>
      <vt:lpstr>PowerPoint 演示文稿</vt:lpstr>
      <vt:lpstr>PowerPoint 演示文稿</vt:lpstr>
      <vt:lpstr>PowerPoint 演示文稿</vt:lpstr>
      <vt:lpstr>实际MOS 平带电压及阈值电压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氧化物电荷 及其对平带电压和阈值电压的影响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平带电容CFB（  VG   =0） 由掺杂浓度和氧化层厚度确定，与金属半导体功函数差及氧化层电荷没有关系。</vt:lpstr>
      <vt:lpstr>PowerPoint 演示文稿</vt:lpstr>
      <vt:lpstr>PowerPoint 演示文稿</vt:lpstr>
      <vt:lpstr>PowerPoint 演示文稿</vt:lpstr>
      <vt:lpstr>PowerPoint 演示文稿</vt:lpstr>
      <vt:lpstr>PowerPoint 演示文稿</vt:lpstr>
      <vt:lpstr>PowerPoint 演示文稿</vt:lpstr>
      <vt:lpstr>实际MOS电容的C-V曲线</vt:lpstr>
      <vt:lpstr>实际MOS的C-V曲线（一）</vt:lpstr>
      <vt:lpstr>B-T实验：测量离子沾污程度</vt:lpstr>
      <vt:lpstr>PowerPoint 演示文稿</vt:lpstr>
      <vt:lpstr>PowerPoint 演示文稿</vt:lpstr>
      <vt:lpstr>PowerPoint 演示文稿</vt:lpstr>
      <vt:lpstr>界面电荷分析</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刘雁鸿</cp:lastModifiedBy>
  <cp:revision>408</cp:revision>
  <dcterms:created xsi:type="dcterms:W3CDTF">2015-05-25T06:54:00Z</dcterms:created>
  <dcterms:modified xsi:type="dcterms:W3CDTF">2021-11-21T13:53:02Z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2052-11.1.0.11115</vt:lpwstr>
  </property>
  <property fmtid="{D5CDD505-2E9C-101B-9397-08002B2CF9AE}" pid="3" name="ICV">
    <vt:lpwstr>E38609813BBD4EB3AAE405FD1EFA6F1D</vt:lpwstr>
  </property>
</Properties>
</file>